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106"/>
  </p:notesMasterIdLst>
  <p:handoutMasterIdLst>
    <p:handoutMasterId r:id="rId107"/>
  </p:handoutMasterIdLst>
  <p:sldIdLst>
    <p:sldId id="355" r:id="rId7"/>
    <p:sldId id="356" r:id="rId8"/>
    <p:sldId id="357" r:id="rId9"/>
    <p:sldId id="358" r:id="rId10"/>
    <p:sldId id="359" r:id="rId11"/>
    <p:sldId id="360" r:id="rId12"/>
    <p:sldId id="335" r:id="rId13"/>
    <p:sldId id="269" r:id="rId14"/>
    <p:sldId id="270" r:id="rId15"/>
    <p:sldId id="271" r:id="rId16"/>
    <p:sldId id="272" r:id="rId17"/>
    <p:sldId id="273" r:id="rId18"/>
    <p:sldId id="363" r:id="rId19"/>
    <p:sldId id="274" r:id="rId20"/>
    <p:sldId id="364" r:id="rId21"/>
    <p:sldId id="417" r:id="rId22"/>
    <p:sldId id="418" r:id="rId23"/>
    <p:sldId id="419" r:id="rId24"/>
    <p:sldId id="278" r:id="rId25"/>
    <p:sldId id="279" r:id="rId26"/>
    <p:sldId id="280" r:id="rId27"/>
    <p:sldId id="281" r:id="rId28"/>
    <p:sldId id="282" r:id="rId29"/>
    <p:sldId id="283" r:id="rId30"/>
    <p:sldId id="284" r:id="rId31"/>
    <p:sldId id="285" r:id="rId32"/>
    <p:sldId id="286" r:id="rId33"/>
    <p:sldId id="287" r:id="rId34"/>
    <p:sldId id="412" r:id="rId35"/>
    <p:sldId id="413" r:id="rId36"/>
    <p:sldId id="414" r:id="rId37"/>
    <p:sldId id="415" r:id="rId38"/>
    <p:sldId id="416" r:id="rId39"/>
    <p:sldId id="294" r:id="rId40"/>
    <p:sldId id="295" r:id="rId41"/>
    <p:sldId id="365" r:id="rId42"/>
    <p:sldId id="336" r:id="rId43"/>
    <p:sldId id="337" r:id="rId44"/>
    <p:sldId id="299"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 id="399" r:id="rId79"/>
    <p:sldId id="400" r:id="rId80"/>
    <p:sldId id="401" r:id="rId81"/>
    <p:sldId id="402" r:id="rId82"/>
    <p:sldId id="403" r:id="rId83"/>
    <p:sldId id="404" r:id="rId84"/>
    <p:sldId id="405" r:id="rId85"/>
    <p:sldId id="406" r:id="rId86"/>
    <p:sldId id="407" r:id="rId87"/>
    <p:sldId id="339" r:id="rId88"/>
    <p:sldId id="408" r:id="rId89"/>
    <p:sldId id="409" r:id="rId90"/>
    <p:sldId id="410" r:id="rId91"/>
    <p:sldId id="411" r:id="rId92"/>
    <p:sldId id="334" r:id="rId93"/>
    <p:sldId id="340" r:id="rId94"/>
    <p:sldId id="351" r:id="rId95"/>
    <p:sldId id="361" r:id="rId96"/>
    <p:sldId id="362" r:id="rId97"/>
    <p:sldId id="345" r:id="rId98"/>
    <p:sldId id="344" r:id="rId99"/>
    <p:sldId id="353" r:id="rId100"/>
    <p:sldId id="354" r:id="rId101"/>
    <p:sldId id="420" r:id="rId102"/>
    <p:sldId id="421" r:id="rId103"/>
    <p:sldId id="422" r:id="rId104"/>
    <p:sldId id="423"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327"/>
    <a:srgbClr val="104B7D"/>
    <a:srgbClr val="8C8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1389" autoAdjust="0"/>
  </p:normalViewPr>
  <p:slideViewPr>
    <p:cSldViewPr showGuides="1">
      <p:cViewPr>
        <p:scale>
          <a:sx n="100" d="100"/>
          <a:sy n="100" d="100"/>
        </p:scale>
        <p:origin x="-342" y="-72"/>
      </p:cViewPr>
      <p:guideLst>
        <p:guide orient="horz" pos="815"/>
        <p:guide pos="43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18" d="100"/>
          <a:sy n="118" d="100"/>
        </p:scale>
        <p:origin x="-3666" y="-96"/>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handoutMaster" Target="handoutMasters/handout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viewProps" Target="view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aseline="0" dirty="0" smtClean="0"/>
              <a:t>CNDP/</a:t>
            </a:r>
            <a:r>
              <a:rPr lang="en-US" sz="1800" baseline="0" dirty="0" err="1" smtClean="0"/>
              <a:t>SfN</a:t>
            </a:r>
            <a:r>
              <a:rPr lang="en-US" sz="1800" baseline="0" dirty="0" smtClean="0"/>
              <a:t> 2011</a:t>
            </a:r>
            <a:endParaRPr lang="en-US" sz="1800" baseline="0" dirty="0"/>
          </a:p>
        </c:rich>
      </c:tx>
      <c:layout>
        <c:manualLayout>
          <c:xMode val="edge"/>
          <c:yMode val="edge"/>
          <c:x val="0.77103574553180854"/>
          <c:y val="0.05"/>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Lbls>
            <c:dLbl>
              <c:idx val="0"/>
              <c:layout/>
              <c:tx>
                <c:rich>
                  <a:bodyPr/>
                  <a:lstStyle/>
                  <a:p>
                    <a:r>
                      <a:rPr lang="en-US" b="1" i="0" baseline="0" smtClean="0"/>
                      <a:t>52/57%</a:t>
                    </a:r>
                    <a:endParaRPr lang="en-US" dirty="0"/>
                  </a:p>
                </c:rich>
              </c:tx>
              <c:showLegendKey val="0"/>
              <c:showVal val="1"/>
              <c:showCatName val="0"/>
              <c:showSerName val="0"/>
              <c:showPercent val="0"/>
              <c:showBubbleSize val="0"/>
            </c:dLbl>
            <c:dLbl>
              <c:idx val="1"/>
              <c:layout/>
              <c:tx>
                <c:rich>
                  <a:bodyPr/>
                  <a:lstStyle/>
                  <a:p>
                    <a:r>
                      <a:rPr lang="en-US" b="1" i="0" baseline="0" smtClean="0"/>
                      <a:t>38/49%</a:t>
                    </a:r>
                    <a:endParaRPr lang="en-US" dirty="0"/>
                  </a:p>
                </c:rich>
              </c:tx>
              <c:showLegendKey val="0"/>
              <c:showVal val="1"/>
              <c:showCatName val="0"/>
              <c:showSerName val="0"/>
              <c:showPercent val="0"/>
              <c:showBubbleSize val="0"/>
            </c:dLbl>
            <c:dLbl>
              <c:idx val="2"/>
              <c:layout/>
              <c:tx>
                <c:rich>
                  <a:bodyPr/>
                  <a:lstStyle/>
                  <a:p>
                    <a:r>
                      <a:rPr lang="en-US" b="1" i="0" baseline="0" smtClean="0"/>
                      <a:t>40/50%</a:t>
                    </a:r>
                    <a:endParaRPr lang="en-US" dirty="0"/>
                  </a:p>
                </c:rich>
              </c:tx>
              <c:showLegendKey val="0"/>
              <c:showVal val="1"/>
              <c:showCatName val="0"/>
              <c:showSerName val="0"/>
              <c:showPercent val="0"/>
              <c:showBubbleSize val="0"/>
            </c:dLbl>
            <c:dLbl>
              <c:idx val="4"/>
              <c:layout/>
              <c:tx>
                <c:rich>
                  <a:bodyPr/>
                  <a:lstStyle/>
                  <a:p>
                    <a:r>
                      <a:rPr lang="en-US" b="1" i="0" baseline="0" smtClean="0"/>
                      <a:t>25/28%</a:t>
                    </a:r>
                    <a:endParaRPr lang="en-US" dirty="0"/>
                  </a:p>
                </c:rich>
              </c:tx>
              <c:showLegendKey val="0"/>
              <c:showVal val="1"/>
              <c:showCatName val="0"/>
              <c:showSerName val="0"/>
              <c:showPercent val="0"/>
              <c:showBubbleSize val="0"/>
            </c:dLbl>
            <c:txPr>
              <a:bodyPr/>
              <a:lstStyle/>
              <a:p>
                <a:pPr>
                  <a:defRPr b="1" i="0" baseline="0"/>
                </a:pPr>
                <a:endParaRPr lang="en-US"/>
              </a:p>
            </c:txPr>
            <c:showLegendKey val="0"/>
            <c:showVal val="1"/>
            <c:showCatName val="0"/>
            <c:showSerName val="0"/>
            <c:showPercent val="0"/>
            <c:showBubbleSize val="0"/>
            <c:showLeaderLines val="0"/>
          </c:dLbls>
          <c:cat>
            <c:strRef>
              <c:f>Sheet1!$A$2:$A$6</c:f>
              <c:strCache>
                <c:ptCount val="5"/>
                <c:pt idx="0">
                  <c:v>Graduate Students</c:v>
                </c:pt>
                <c:pt idx="1">
                  <c:v>Postdocs</c:v>
                </c:pt>
                <c:pt idx="2">
                  <c:v>Non-Tenure Track Faculty</c:v>
                </c:pt>
                <c:pt idx="3">
                  <c:v>Tenure Track Faculty</c:v>
                </c:pt>
                <c:pt idx="4">
                  <c:v>Full Professors</c:v>
                </c:pt>
              </c:strCache>
            </c:strRef>
          </c:cat>
          <c:val>
            <c:numRef>
              <c:f>Sheet1!$B$2:$B$6</c:f>
              <c:numCache>
                <c:formatCode>0%</c:formatCode>
                <c:ptCount val="5"/>
                <c:pt idx="0">
                  <c:v>0.54500000000000004</c:v>
                </c:pt>
                <c:pt idx="1">
                  <c:v>0.435</c:v>
                </c:pt>
                <c:pt idx="2">
                  <c:v>0.45</c:v>
                </c:pt>
                <c:pt idx="3">
                  <c:v>0.28999999999999998</c:v>
                </c:pt>
                <c:pt idx="4">
                  <c:v>0.26500000000000001</c:v>
                </c:pt>
              </c:numCache>
            </c:numRef>
          </c:val>
        </c:ser>
        <c:dLbls>
          <c:showLegendKey val="0"/>
          <c:showVal val="0"/>
          <c:showCatName val="0"/>
          <c:showSerName val="0"/>
          <c:showPercent val="0"/>
          <c:showBubbleSize val="0"/>
        </c:dLbls>
        <c:gapWidth val="150"/>
        <c:axId val="155490176"/>
        <c:axId val="155491712"/>
      </c:barChart>
      <c:catAx>
        <c:axId val="155490176"/>
        <c:scaling>
          <c:orientation val="minMax"/>
        </c:scaling>
        <c:delete val="0"/>
        <c:axPos val="b"/>
        <c:majorTickMark val="out"/>
        <c:minorTickMark val="none"/>
        <c:tickLblPos val="nextTo"/>
        <c:txPr>
          <a:bodyPr/>
          <a:lstStyle/>
          <a:p>
            <a:pPr>
              <a:defRPr b="1" i="0" baseline="0"/>
            </a:pPr>
            <a:endParaRPr lang="en-US"/>
          </a:p>
        </c:txPr>
        <c:crossAx val="155491712"/>
        <c:crosses val="autoZero"/>
        <c:auto val="1"/>
        <c:lblAlgn val="ctr"/>
        <c:lblOffset val="100"/>
        <c:noMultiLvlLbl val="0"/>
      </c:catAx>
      <c:valAx>
        <c:axId val="155491712"/>
        <c:scaling>
          <c:orientation val="minMax"/>
        </c:scaling>
        <c:delete val="0"/>
        <c:axPos val="l"/>
        <c:majorGridlines>
          <c:spPr>
            <a:ln>
              <a:noFill/>
            </a:ln>
          </c:spPr>
        </c:majorGridlines>
        <c:numFmt formatCode="0%" sourceLinked="1"/>
        <c:majorTickMark val="out"/>
        <c:minorTickMark val="none"/>
        <c:tickLblPos val="nextTo"/>
        <c:txPr>
          <a:bodyPr/>
          <a:lstStyle/>
          <a:p>
            <a:pPr>
              <a:defRPr b="1" i="0" baseline="0"/>
            </a:pPr>
            <a:endParaRPr lang="en-US"/>
          </a:p>
        </c:txPr>
        <c:crossAx val="155490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D53AC1-BC5D-4638-B7FE-2C1FE0B3F7BA}" type="datetimeFigureOut">
              <a:rPr lang="en-US" smtClean="0"/>
              <a:t>6/12/2013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2E3F0A-5BD5-4C18-9EBD-E5974577C4D7}" type="slidenum">
              <a:rPr lang="en-US" smtClean="0"/>
              <a:t>‹#›</a:t>
            </a:fld>
            <a:endParaRPr lang="en-US"/>
          </a:p>
        </p:txBody>
      </p:sp>
    </p:spTree>
    <p:extLst>
      <p:ext uri="{BB962C8B-B14F-4D97-AF65-F5344CB8AC3E}">
        <p14:creationId xmlns:p14="http://schemas.microsoft.com/office/powerpoint/2010/main" val="110278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7D407-8372-4296-B297-CCF188F8AE13}" type="datetimeFigureOut">
              <a:rPr lang="en-US" smtClean="0"/>
              <a:t>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46CD4-37AD-4C0C-B233-C644213977BE}" type="slidenum">
              <a:rPr lang="en-US" smtClean="0"/>
              <a:t>‹#›</a:t>
            </a:fld>
            <a:endParaRPr lang="en-US"/>
          </a:p>
        </p:txBody>
      </p:sp>
    </p:spTree>
    <p:extLst>
      <p:ext uri="{BB962C8B-B14F-4D97-AF65-F5344CB8AC3E}">
        <p14:creationId xmlns:p14="http://schemas.microsoft.com/office/powerpoint/2010/main" val="381782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2</a:t>
            </a:fld>
            <a:endParaRPr lang="en-US"/>
          </a:p>
        </p:txBody>
      </p:sp>
    </p:spTree>
    <p:extLst>
      <p:ext uri="{BB962C8B-B14F-4D97-AF65-F5344CB8AC3E}">
        <p14:creationId xmlns:p14="http://schemas.microsoft.com/office/powerpoint/2010/main" val="99842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C951F-5092-4AFF-968C-861EA719E9A4}" type="slidenum">
              <a:rPr lang="en-US"/>
              <a:pPr/>
              <a:t>15</a:t>
            </a:fld>
            <a:endParaRPr lang="en-US"/>
          </a:p>
        </p:txBody>
      </p:sp>
      <p:sp>
        <p:nvSpPr>
          <p:cNvPr id="2036738" name="Rectangle 2"/>
          <p:cNvSpPr>
            <a:spLocks noGrp="1" noRot="1" noChangeAspect="1" noChangeArrowheads="1" noTextEdit="1"/>
          </p:cNvSpPr>
          <p:nvPr>
            <p:ph type="sldImg"/>
          </p:nvPr>
        </p:nvSpPr>
        <p:spPr>
          <a:ln/>
        </p:spPr>
      </p:sp>
      <p:sp>
        <p:nvSpPr>
          <p:cNvPr id="2036739" name="Rectangle 3"/>
          <p:cNvSpPr>
            <a:spLocks noGrp="1" noChangeArrowheads="1"/>
          </p:cNvSpPr>
          <p:nvPr>
            <p:ph type="body" idx="1"/>
          </p:nvPr>
        </p:nvSpPr>
        <p:spPr>
          <a:xfrm>
            <a:off x="685800" y="4344025"/>
            <a:ext cx="5486400" cy="4114488"/>
          </a:xfrm>
        </p:spPr>
        <p:txBody>
          <a:bodyPr/>
          <a:lstStyle/>
          <a:p>
            <a:pPr>
              <a:lnSpc>
                <a:spcPct val="80000"/>
              </a:lnSpc>
            </a:pPr>
            <a:endParaRPr lang="en-US" sz="1600" dirty="0"/>
          </a:p>
          <a:p>
            <a:pPr>
              <a:lnSpc>
                <a:spcPct val="80000"/>
              </a:lnSpc>
            </a:pPr>
            <a:endParaRPr lang="en-US" sz="1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C951F-5092-4AFF-968C-861EA719E9A4}" type="slidenum">
              <a:rPr lang="en-US"/>
              <a:pPr/>
              <a:t>16</a:t>
            </a:fld>
            <a:endParaRPr lang="en-US"/>
          </a:p>
        </p:txBody>
      </p:sp>
      <p:sp>
        <p:nvSpPr>
          <p:cNvPr id="2036738" name="Rectangle 2"/>
          <p:cNvSpPr>
            <a:spLocks noGrp="1" noRot="1" noChangeAspect="1" noChangeArrowheads="1" noTextEdit="1"/>
          </p:cNvSpPr>
          <p:nvPr>
            <p:ph type="sldImg"/>
          </p:nvPr>
        </p:nvSpPr>
        <p:spPr>
          <a:ln/>
        </p:spPr>
      </p:sp>
      <p:sp>
        <p:nvSpPr>
          <p:cNvPr id="2036739" name="Rectangle 3"/>
          <p:cNvSpPr>
            <a:spLocks noGrp="1" noChangeArrowheads="1"/>
          </p:cNvSpPr>
          <p:nvPr>
            <p:ph type="body" idx="1"/>
          </p:nvPr>
        </p:nvSpPr>
        <p:spPr>
          <a:xfrm>
            <a:off x="685800" y="4344025"/>
            <a:ext cx="5486400" cy="4114488"/>
          </a:xfrm>
        </p:spPr>
        <p:txBody>
          <a:bodyPr/>
          <a:lstStyle/>
          <a:p>
            <a:pPr>
              <a:lnSpc>
                <a:spcPct val="80000"/>
              </a:lnSpc>
            </a:pPr>
            <a:endParaRPr lang="en-US" sz="16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C951F-5092-4AFF-968C-861EA719E9A4}" type="slidenum">
              <a:rPr lang="en-US"/>
              <a:pPr/>
              <a:t>17</a:t>
            </a:fld>
            <a:endParaRPr lang="en-US"/>
          </a:p>
        </p:txBody>
      </p:sp>
      <p:sp>
        <p:nvSpPr>
          <p:cNvPr id="2036738" name="Rectangle 2"/>
          <p:cNvSpPr>
            <a:spLocks noGrp="1" noRot="1" noChangeAspect="1" noChangeArrowheads="1" noTextEdit="1"/>
          </p:cNvSpPr>
          <p:nvPr>
            <p:ph type="sldImg"/>
          </p:nvPr>
        </p:nvSpPr>
        <p:spPr>
          <a:ln/>
        </p:spPr>
      </p:sp>
      <p:sp>
        <p:nvSpPr>
          <p:cNvPr id="2036739" name="Rectangle 3"/>
          <p:cNvSpPr>
            <a:spLocks noGrp="1" noChangeArrowheads="1"/>
          </p:cNvSpPr>
          <p:nvPr>
            <p:ph type="body" idx="1"/>
          </p:nvPr>
        </p:nvSpPr>
        <p:spPr>
          <a:xfrm>
            <a:off x="685800" y="4344025"/>
            <a:ext cx="5486400" cy="4114488"/>
          </a:xfrm>
        </p:spPr>
        <p:txBody>
          <a:bodyPr/>
          <a:lstStyle/>
          <a:p>
            <a:pPr>
              <a:lnSpc>
                <a:spcPct val="80000"/>
              </a:lnSpc>
            </a:pPr>
            <a:endParaRPr 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C951F-5092-4AFF-968C-861EA719E9A4}" type="slidenum">
              <a:rPr lang="en-US"/>
              <a:pPr/>
              <a:t>18</a:t>
            </a:fld>
            <a:endParaRPr lang="en-US"/>
          </a:p>
        </p:txBody>
      </p:sp>
      <p:sp>
        <p:nvSpPr>
          <p:cNvPr id="2036738" name="Rectangle 2"/>
          <p:cNvSpPr>
            <a:spLocks noGrp="1" noRot="1" noChangeAspect="1" noChangeArrowheads="1" noTextEdit="1"/>
          </p:cNvSpPr>
          <p:nvPr>
            <p:ph type="sldImg"/>
          </p:nvPr>
        </p:nvSpPr>
        <p:spPr>
          <a:ln/>
        </p:spPr>
      </p:sp>
      <p:sp>
        <p:nvSpPr>
          <p:cNvPr id="2036739" name="Rectangle 3"/>
          <p:cNvSpPr>
            <a:spLocks noGrp="1" noChangeArrowheads="1"/>
          </p:cNvSpPr>
          <p:nvPr>
            <p:ph type="body" idx="1"/>
          </p:nvPr>
        </p:nvSpPr>
        <p:spPr>
          <a:xfrm>
            <a:off x="685800" y="4344025"/>
            <a:ext cx="5486400" cy="4114488"/>
          </a:xfrm>
        </p:spPr>
        <p:txBody>
          <a:bodyPr/>
          <a:lstStyle/>
          <a:p>
            <a:pPr>
              <a:lnSpc>
                <a:spcPct val="80000"/>
              </a:lnSpc>
            </a:pPr>
            <a:endParaRPr lang="en-US"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D337E-F420-488E-9BF4-11E2ADF286E2}" type="slidenum">
              <a:rPr lang="en-US"/>
              <a:pPr/>
              <a:t>19</a:t>
            </a:fld>
            <a:endParaRPr lang="en-US"/>
          </a:p>
        </p:txBody>
      </p:sp>
      <p:sp>
        <p:nvSpPr>
          <p:cNvPr id="1864706" name="Rectangle 2"/>
          <p:cNvSpPr>
            <a:spLocks noGrp="1" noRot="1" noChangeAspect="1" noChangeArrowheads="1" noTextEdit="1"/>
          </p:cNvSpPr>
          <p:nvPr>
            <p:ph type="sldImg"/>
          </p:nvPr>
        </p:nvSpPr>
        <p:spPr>
          <a:ln/>
        </p:spPr>
      </p:sp>
      <p:sp>
        <p:nvSpPr>
          <p:cNvPr id="186470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514B9-A91B-4962-B663-9ACF3FFD3605}" type="slidenum">
              <a:rPr lang="en-US"/>
              <a:pPr/>
              <a:t>20</a:t>
            </a:fld>
            <a:endParaRPr lang="en-US"/>
          </a:p>
        </p:txBody>
      </p:sp>
      <p:sp>
        <p:nvSpPr>
          <p:cNvPr id="2063362" name="Rectangle 2"/>
          <p:cNvSpPr>
            <a:spLocks noGrp="1" noRot="1" noChangeAspect="1" noChangeArrowheads="1" noTextEdit="1"/>
          </p:cNvSpPr>
          <p:nvPr>
            <p:ph type="sldImg"/>
          </p:nvPr>
        </p:nvSpPr>
        <p:spPr>
          <a:ln/>
        </p:spPr>
      </p:sp>
      <p:sp>
        <p:nvSpPr>
          <p:cNvPr id="2063363"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89B44-9675-4D6B-8DBB-296142560464}" type="slidenum">
              <a:rPr lang="en-US"/>
              <a:pPr/>
              <a:t>21</a:t>
            </a:fld>
            <a:endParaRPr lang="en-US"/>
          </a:p>
        </p:txBody>
      </p:sp>
      <p:sp>
        <p:nvSpPr>
          <p:cNvPr id="2065410" name="Rectangle 2"/>
          <p:cNvSpPr>
            <a:spLocks noGrp="1" noRot="1" noChangeAspect="1" noChangeArrowheads="1" noTextEdit="1"/>
          </p:cNvSpPr>
          <p:nvPr>
            <p:ph type="sldImg"/>
          </p:nvPr>
        </p:nvSpPr>
        <p:spPr>
          <a:ln/>
        </p:spPr>
      </p:sp>
      <p:sp>
        <p:nvSpPr>
          <p:cNvPr id="2065411" name="Rectangle 3"/>
          <p:cNvSpPr>
            <a:spLocks noGrp="1" noChangeArrowheads="1"/>
          </p:cNvSpPr>
          <p:nvPr>
            <p:ph type="body" idx="1"/>
          </p:nvPr>
        </p:nvSpPr>
        <p:spPr/>
        <p:txBody>
          <a:bodyPr/>
          <a:lstStyle/>
          <a:p>
            <a:endParaRPr lang="en-US" sz="1600" dirty="0" smtClean="0"/>
          </a:p>
          <a:p>
            <a:endParaRPr lang="en-US"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1EEE2-B124-4B68-8E60-4D74CA0A2037}" type="slidenum">
              <a:rPr lang="en-US" smtClean="0"/>
              <a:pPr>
                <a:defRPr/>
              </a:pPr>
              <a:t>22</a:t>
            </a:fld>
            <a:endParaRPr lang="en-US"/>
          </a:p>
        </p:txBody>
      </p:sp>
    </p:spTree>
    <p:extLst>
      <p:ext uri="{BB962C8B-B14F-4D97-AF65-F5344CB8AC3E}">
        <p14:creationId xmlns:p14="http://schemas.microsoft.com/office/powerpoint/2010/main" val="60025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1EEE2-B124-4B68-8E60-4D74CA0A2037}" type="slidenum">
              <a:rPr lang="en-US" smtClean="0"/>
              <a:pPr>
                <a:defRPr/>
              </a:pPr>
              <a:t>23</a:t>
            </a:fld>
            <a:endParaRPr lang="en-US"/>
          </a:p>
        </p:txBody>
      </p:sp>
    </p:spTree>
    <p:extLst>
      <p:ext uri="{BB962C8B-B14F-4D97-AF65-F5344CB8AC3E}">
        <p14:creationId xmlns:p14="http://schemas.microsoft.com/office/powerpoint/2010/main" val="60025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1EEE2-B124-4B68-8E60-4D74CA0A2037}" type="slidenum">
              <a:rPr lang="en-US" smtClean="0"/>
              <a:pPr>
                <a:defRPr/>
              </a:pPr>
              <a:t>24</a:t>
            </a:fld>
            <a:endParaRPr lang="en-US"/>
          </a:p>
        </p:txBody>
      </p:sp>
    </p:spTree>
    <p:extLst>
      <p:ext uri="{BB962C8B-B14F-4D97-AF65-F5344CB8AC3E}">
        <p14:creationId xmlns:p14="http://schemas.microsoft.com/office/powerpoint/2010/main" val="60025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7</a:t>
            </a:fld>
            <a:endParaRPr lang="en-US"/>
          </a:p>
        </p:txBody>
      </p:sp>
    </p:spTree>
    <p:extLst>
      <p:ext uri="{BB962C8B-B14F-4D97-AF65-F5344CB8AC3E}">
        <p14:creationId xmlns:p14="http://schemas.microsoft.com/office/powerpoint/2010/main" val="2966548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1EEE2-B124-4B68-8E60-4D74CA0A2037}" type="slidenum">
              <a:rPr lang="en-US" smtClean="0"/>
              <a:pPr>
                <a:defRPr/>
              </a:pPr>
              <a:t>25</a:t>
            </a:fld>
            <a:endParaRPr lang="en-US"/>
          </a:p>
        </p:txBody>
      </p:sp>
    </p:spTree>
    <p:extLst>
      <p:ext uri="{BB962C8B-B14F-4D97-AF65-F5344CB8AC3E}">
        <p14:creationId xmlns:p14="http://schemas.microsoft.com/office/powerpoint/2010/main" val="60025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1EEE2-B124-4B68-8E60-4D74CA0A2037}" type="slidenum">
              <a:rPr lang="en-US" smtClean="0"/>
              <a:pPr>
                <a:defRPr/>
              </a:pPr>
              <a:t>26</a:t>
            </a:fld>
            <a:endParaRPr lang="en-US"/>
          </a:p>
        </p:txBody>
      </p:sp>
    </p:spTree>
    <p:extLst>
      <p:ext uri="{BB962C8B-B14F-4D97-AF65-F5344CB8AC3E}">
        <p14:creationId xmlns:p14="http://schemas.microsoft.com/office/powerpoint/2010/main" val="60025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CB1EEE2-B124-4B68-8E60-4D74CA0A2037}" type="slidenum">
              <a:rPr lang="en-US" smtClean="0"/>
              <a:pPr>
                <a:defRPr/>
              </a:pPr>
              <a:t>27</a:t>
            </a:fld>
            <a:endParaRPr lang="en-US"/>
          </a:p>
        </p:txBody>
      </p:sp>
    </p:spTree>
    <p:extLst>
      <p:ext uri="{BB962C8B-B14F-4D97-AF65-F5344CB8AC3E}">
        <p14:creationId xmlns:p14="http://schemas.microsoft.com/office/powerpoint/2010/main" val="600257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28</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29</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30</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31</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32</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33</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34</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hlink"/>
                </a:solidFill>
                <a:latin typeface="Times New Roman" pitchFamily="18" charset="0"/>
              </a:defRPr>
            </a:lvl1pPr>
            <a:lvl2pPr marL="742950" indent="-285750" eaLnBrk="0" hangingPunct="0">
              <a:defRPr sz="3200">
                <a:solidFill>
                  <a:schemeClr val="hlink"/>
                </a:solidFill>
                <a:latin typeface="Times New Roman" pitchFamily="18" charset="0"/>
              </a:defRPr>
            </a:lvl2pPr>
            <a:lvl3pPr marL="1143000" indent="-228600" eaLnBrk="0" hangingPunct="0">
              <a:defRPr sz="3200">
                <a:solidFill>
                  <a:schemeClr val="hlink"/>
                </a:solidFill>
                <a:latin typeface="Times New Roman" pitchFamily="18" charset="0"/>
              </a:defRPr>
            </a:lvl3pPr>
            <a:lvl4pPr marL="1600200" indent="-228600" eaLnBrk="0" hangingPunct="0">
              <a:defRPr sz="3200">
                <a:solidFill>
                  <a:schemeClr val="hlink"/>
                </a:solidFill>
                <a:latin typeface="Times New Roman" pitchFamily="18" charset="0"/>
              </a:defRPr>
            </a:lvl4pPr>
            <a:lvl5pPr marL="2057400" indent="-228600" eaLnBrk="0" hangingPunct="0">
              <a:defRPr sz="3200">
                <a:solidFill>
                  <a:schemeClr val="hlink"/>
                </a:solidFill>
                <a:latin typeface="Times New Roman" pitchFamily="18" charset="0"/>
              </a:defRPr>
            </a:lvl5pPr>
            <a:lvl6pPr marL="2514600" indent="-228600" eaLnBrk="0" fontAlgn="base" hangingPunct="0">
              <a:spcBef>
                <a:spcPct val="0"/>
              </a:spcBef>
              <a:spcAft>
                <a:spcPct val="0"/>
              </a:spcAft>
              <a:defRPr sz="3200">
                <a:solidFill>
                  <a:schemeClr val="hlink"/>
                </a:solidFill>
                <a:latin typeface="Times New Roman" pitchFamily="18" charset="0"/>
              </a:defRPr>
            </a:lvl6pPr>
            <a:lvl7pPr marL="2971800" indent="-228600" eaLnBrk="0" fontAlgn="base" hangingPunct="0">
              <a:spcBef>
                <a:spcPct val="0"/>
              </a:spcBef>
              <a:spcAft>
                <a:spcPct val="0"/>
              </a:spcAft>
              <a:defRPr sz="3200">
                <a:solidFill>
                  <a:schemeClr val="hlink"/>
                </a:solidFill>
                <a:latin typeface="Times New Roman" pitchFamily="18" charset="0"/>
              </a:defRPr>
            </a:lvl7pPr>
            <a:lvl8pPr marL="3429000" indent="-228600" eaLnBrk="0" fontAlgn="base" hangingPunct="0">
              <a:spcBef>
                <a:spcPct val="0"/>
              </a:spcBef>
              <a:spcAft>
                <a:spcPct val="0"/>
              </a:spcAft>
              <a:defRPr sz="3200">
                <a:solidFill>
                  <a:schemeClr val="hlink"/>
                </a:solidFill>
                <a:latin typeface="Times New Roman" pitchFamily="18" charset="0"/>
              </a:defRPr>
            </a:lvl8pPr>
            <a:lvl9pPr marL="3886200" indent="-228600" eaLnBrk="0" fontAlgn="base" hangingPunct="0">
              <a:spcBef>
                <a:spcPct val="0"/>
              </a:spcBef>
              <a:spcAft>
                <a:spcPct val="0"/>
              </a:spcAft>
              <a:defRPr sz="3200">
                <a:solidFill>
                  <a:schemeClr val="hlink"/>
                </a:solidFill>
                <a:latin typeface="Times New Roman" pitchFamily="18" charset="0"/>
              </a:defRPr>
            </a:lvl9pPr>
          </a:lstStyle>
          <a:p>
            <a:fld id="{75B43ACA-ACAF-420C-BB83-E0B5773F1E82}" type="slidenum">
              <a:rPr lang="en-US" sz="1200" smtClean="0">
                <a:solidFill>
                  <a:schemeClr val="tx1"/>
                </a:solidFill>
              </a:rPr>
              <a:pPr/>
              <a:t>8</a:t>
            </a:fld>
            <a:endParaRPr lang="en-US" sz="120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35</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DA5E-32FD-4FE2-A422-2E7CB3440AD5}" type="slidenum">
              <a:rPr lang="en-US"/>
              <a:pPr/>
              <a:t>36</a:t>
            </a:fld>
            <a:endParaRPr lang="en-US"/>
          </a:p>
        </p:txBody>
      </p:sp>
      <p:sp>
        <p:nvSpPr>
          <p:cNvPr id="2188290" name="Rectangle 2"/>
          <p:cNvSpPr>
            <a:spLocks noGrp="1" noRot="1" noChangeAspect="1" noChangeArrowheads="1" noTextEdit="1"/>
          </p:cNvSpPr>
          <p:nvPr>
            <p:ph type="sldImg"/>
          </p:nvPr>
        </p:nvSpPr>
        <p:spPr>
          <a:ln/>
        </p:spPr>
      </p:sp>
      <p:sp>
        <p:nvSpPr>
          <p:cNvPr id="2188291" name="Rectangle 3"/>
          <p:cNvSpPr>
            <a:spLocks noGrp="1" noChangeArrowheads="1"/>
          </p:cNvSpPr>
          <p:nvPr>
            <p:ph type="body" idx="1"/>
          </p:nvPr>
        </p:nvSpPr>
        <p:spPr>
          <a:xfrm>
            <a:off x="685800" y="4344026"/>
            <a:ext cx="5486400" cy="4114488"/>
          </a:xfrm>
        </p:spPr>
        <p:txBody>
          <a:bodyPr/>
          <a:lstStyle/>
          <a:p>
            <a:endParaRPr lang="en-US" sz="11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37</a:t>
            </a:fld>
            <a:endParaRPr lang="en-US"/>
          </a:p>
        </p:txBody>
      </p:sp>
    </p:spTree>
    <p:extLst>
      <p:ext uri="{BB962C8B-B14F-4D97-AF65-F5344CB8AC3E}">
        <p14:creationId xmlns:p14="http://schemas.microsoft.com/office/powerpoint/2010/main" val="2368647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38</a:t>
            </a:fld>
            <a:endParaRPr lang="en-US"/>
          </a:p>
        </p:txBody>
      </p:sp>
    </p:spTree>
    <p:extLst>
      <p:ext uri="{BB962C8B-B14F-4D97-AF65-F5344CB8AC3E}">
        <p14:creationId xmlns:p14="http://schemas.microsoft.com/office/powerpoint/2010/main" val="2574648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BEBC7-154B-4C17-B8E0-B18140044A3F}" type="slidenum">
              <a:rPr lang="en-US"/>
              <a:pPr/>
              <a:t>39</a:t>
            </a:fld>
            <a:endParaRPr lang="en-US"/>
          </a:p>
        </p:txBody>
      </p:sp>
      <p:sp>
        <p:nvSpPr>
          <p:cNvPr id="1953794" name="Rectangle 2"/>
          <p:cNvSpPr>
            <a:spLocks noGrp="1" noRot="1" noChangeAspect="1" noChangeArrowheads="1" noTextEdit="1"/>
          </p:cNvSpPr>
          <p:nvPr>
            <p:ph type="sldImg"/>
          </p:nvPr>
        </p:nvSpPr>
        <p:spPr>
          <a:ln/>
        </p:spPr>
      </p:sp>
      <p:sp>
        <p:nvSpPr>
          <p:cNvPr id="1953795"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1CB79-4A21-44F3-B4FA-4FE886726621}" type="slidenum">
              <a:rPr lang="en-US">
                <a:solidFill>
                  <a:prstClr val="black"/>
                </a:solidFill>
              </a:rPr>
              <a:pPr/>
              <a:t>40</a:t>
            </a:fld>
            <a:endParaRPr lang="en-US">
              <a:solidFill>
                <a:prstClr val="black"/>
              </a:solidFill>
            </a:endParaRPr>
          </a:p>
        </p:txBody>
      </p:sp>
      <p:sp>
        <p:nvSpPr>
          <p:cNvPr id="1941506" name="Rectangle 2"/>
          <p:cNvSpPr>
            <a:spLocks noGrp="1" noRot="1" noChangeAspect="1" noChangeArrowheads="1" noTextEdit="1"/>
          </p:cNvSpPr>
          <p:nvPr>
            <p:ph type="sldImg"/>
          </p:nvPr>
        </p:nvSpPr>
        <p:spPr>
          <a:ln/>
        </p:spPr>
      </p:sp>
      <p:sp>
        <p:nvSpPr>
          <p:cNvPr id="194150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22763-3561-4C89-AFF3-45E260D74849}" type="slidenum">
              <a:rPr lang="en-US">
                <a:solidFill>
                  <a:prstClr val="black"/>
                </a:solidFill>
              </a:rPr>
              <a:pPr/>
              <a:t>41</a:t>
            </a:fld>
            <a:endParaRPr lang="en-US">
              <a:solidFill>
                <a:prstClr val="black"/>
              </a:solidFill>
            </a:endParaRPr>
          </a:p>
        </p:txBody>
      </p:sp>
      <p:sp>
        <p:nvSpPr>
          <p:cNvPr id="2103298" name="Rectangle 2"/>
          <p:cNvSpPr>
            <a:spLocks noGrp="1" noRot="1" noChangeAspect="1" noChangeArrowheads="1" noTextEdit="1"/>
          </p:cNvSpPr>
          <p:nvPr>
            <p:ph type="sldImg"/>
          </p:nvPr>
        </p:nvSpPr>
        <p:spPr>
          <a:ln/>
        </p:spPr>
      </p:sp>
      <p:sp>
        <p:nvSpPr>
          <p:cNvPr id="210329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60D7E-7DCC-4C18-909F-4F93A0338B1D}" type="slidenum">
              <a:rPr lang="en-US">
                <a:solidFill>
                  <a:prstClr val="black"/>
                </a:solidFill>
              </a:rPr>
              <a:pPr/>
              <a:t>42</a:t>
            </a:fld>
            <a:endParaRPr lang="en-US">
              <a:solidFill>
                <a:prstClr val="black"/>
              </a:solidFill>
            </a:endParaRPr>
          </a:p>
        </p:txBody>
      </p:sp>
      <p:sp>
        <p:nvSpPr>
          <p:cNvPr id="2111490" name="Rectangle 2"/>
          <p:cNvSpPr>
            <a:spLocks noGrp="1" noRot="1" noChangeAspect="1" noChangeArrowheads="1" noTextEdit="1"/>
          </p:cNvSpPr>
          <p:nvPr>
            <p:ph type="sldImg"/>
          </p:nvPr>
        </p:nvSpPr>
        <p:spPr>
          <a:ln/>
        </p:spPr>
      </p:sp>
      <p:sp>
        <p:nvSpPr>
          <p:cNvPr id="2111491"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1CB79-4A21-44F3-B4FA-4FE886726621}" type="slidenum">
              <a:rPr lang="en-US">
                <a:solidFill>
                  <a:prstClr val="black"/>
                </a:solidFill>
              </a:rPr>
              <a:pPr/>
              <a:t>43</a:t>
            </a:fld>
            <a:endParaRPr lang="en-US">
              <a:solidFill>
                <a:prstClr val="black"/>
              </a:solidFill>
            </a:endParaRPr>
          </a:p>
        </p:txBody>
      </p:sp>
      <p:sp>
        <p:nvSpPr>
          <p:cNvPr id="1941506" name="Rectangle 2"/>
          <p:cNvSpPr>
            <a:spLocks noGrp="1" noRot="1" noChangeAspect="1" noChangeArrowheads="1" noTextEdit="1"/>
          </p:cNvSpPr>
          <p:nvPr>
            <p:ph type="sldImg"/>
          </p:nvPr>
        </p:nvSpPr>
        <p:spPr>
          <a:ln/>
        </p:spPr>
      </p:sp>
      <p:sp>
        <p:nvSpPr>
          <p:cNvPr id="194150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4D36B-64ED-4D5B-8BFB-4FF558745323}" type="slidenum">
              <a:rPr lang="en-US">
                <a:solidFill>
                  <a:prstClr val="black"/>
                </a:solidFill>
              </a:rPr>
              <a:pPr/>
              <a:t>44</a:t>
            </a:fld>
            <a:endParaRPr lang="en-US">
              <a:solidFill>
                <a:prstClr val="black"/>
              </a:solidFill>
            </a:endParaRPr>
          </a:p>
        </p:txBody>
      </p:sp>
      <p:sp>
        <p:nvSpPr>
          <p:cNvPr id="2109442" name="Rectangle 2"/>
          <p:cNvSpPr>
            <a:spLocks noGrp="1" noRot="1" noChangeAspect="1" noChangeArrowheads="1" noTextEdit="1"/>
          </p:cNvSpPr>
          <p:nvPr>
            <p:ph type="sldImg"/>
          </p:nvPr>
        </p:nvSpPr>
        <p:spPr>
          <a:ln/>
        </p:spPr>
      </p:sp>
      <p:sp>
        <p:nvSpPr>
          <p:cNvPr id="2109443"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hlink"/>
                </a:solidFill>
                <a:latin typeface="Times New Roman" pitchFamily="18" charset="0"/>
              </a:defRPr>
            </a:lvl1pPr>
            <a:lvl2pPr marL="742950" indent="-285750" eaLnBrk="0" hangingPunct="0">
              <a:defRPr sz="3200">
                <a:solidFill>
                  <a:schemeClr val="hlink"/>
                </a:solidFill>
                <a:latin typeface="Times New Roman" pitchFamily="18" charset="0"/>
              </a:defRPr>
            </a:lvl2pPr>
            <a:lvl3pPr marL="1143000" indent="-228600" eaLnBrk="0" hangingPunct="0">
              <a:defRPr sz="3200">
                <a:solidFill>
                  <a:schemeClr val="hlink"/>
                </a:solidFill>
                <a:latin typeface="Times New Roman" pitchFamily="18" charset="0"/>
              </a:defRPr>
            </a:lvl3pPr>
            <a:lvl4pPr marL="1600200" indent="-228600" eaLnBrk="0" hangingPunct="0">
              <a:defRPr sz="3200">
                <a:solidFill>
                  <a:schemeClr val="hlink"/>
                </a:solidFill>
                <a:latin typeface="Times New Roman" pitchFamily="18" charset="0"/>
              </a:defRPr>
            </a:lvl4pPr>
            <a:lvl5pPr marL="2057400" indent="-228600" eaLnBrk="0" hangingPunct="0">
              <a:defRPr sz="3200">
                <a:solidFill>
                  <a:schemeClr val="hlink"/>
                </a:solidFill>
                <a:latin typeface="Times New Roman" pitchFamily="18" charset="0"/>
              </a:defRPr>
            </a:lvl5pPr>
            <a:lvl6pPr marL="2514600" indent="-228600" eaLnBrk="0" fontAlgn="base" hangingPunct="0">
              <a:spcBef>
                <a:spcPct val="0"/>
              </a:spcBef>
              <a:spcAft>
                <a:spcPct val="0"/>
              </a:spcAft>
              <a:defRPr sz="3200">
                <a:solidFill>
                  <a:schemeClr val="hlink"/>
                </a:solidFill>
                <a:latin typeface="Times New Roman" pitchFamily="18" charset="0"/>
              </a:defRPr>
            </a:lvl6pPr>
            <a:lvl7pPr marL="2971800" indent="-228600" eaLnBrk="0" fontAlgn="base" hangingPunct="0">
              <a:spcBef>
                <a:spcPct val="0"/>
              </a:spcBef>
              <a:spcAft>
                <a:spcPct val="0"/>
              </a:spcAft>
              <a:defRPr sz="3200">
                <a:solidFill>
                  <a:schemeClr val="hlink"/>
                </a:solidFill>
                <a:latin typeface="Times New Roman" pitchFamily="18" charset="0"/>
              </a:defRPr>
            </a:lvl7pPr>
            <a:lvl8pPr marL="3429000" indent="-228600" eaLnBrk="0" fontAlgn="base" hangingPunct="0">
              <a:spcBef>
                <a:spcPct val="0"/>
              </a:spcBef>
              <a:spcAft>
                <a:spcPct val="0"/>
              </a:spcAft>
              <a:defRPr sz="3200">
                <a:solidFill>
                  <a:schemeClr val="hlink"/>
                </a:solidFill>
                <a:latin typeface="Times New Roman" pitchFamily="18" charset="0"/>
              </a:defRPr>
            </a:lvl8pPr>
            <a:lvl9pPr marL="3886200" indent="-228600" eaLnBrk="0" fontAlgn="base" hangingPunct="0">
              <a:spcBef>
                <a:spcPct val="0"/>
              </a:spcBef>
              <a:spcAft>
                <a:spcPct val="0"/>
              </a:spcAft>
              <a:defRPr sz="3200">
                <a:solidFill>
                  <a:schemeClr val="hlink"/>
                </a:solidFill>
                <a:latin typeface="Times New Roman" pitchFamily="18" charset="0"/>
              </a:defRPr>
            </a:lvl9pPr>
          </a:lstStyle>
          <a:p>
            <a:fld id="{75B43ACA-ACAF-420C-BB83-E0B5773F1E82}" type="slidenum">
              <a:rPr lang="en-US" sz="1200" smtClean="0">
                <a:solidFill>
                  <a:schemeClr val="tx1"/>
                </a:solidFill>
              </a:rPr>
              <a:pPr/>
              <a:t>9</a:t>
            </a:fld>
            <a:endParaRPr lang="en-US" sz="120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27E94-3BA5-4B08-BD03-02384996C4E0}" type="slidenum">
              <a:rPr lang="en-US">
                <a:solidFill>
                  <a:prstClr val="black"/>
                </a:solidFill>
              </a:rPr>
              <a:pPr/>
              <a:t>45</a:t>
            </a:fld>
            <a:endParaRPr lang="en-US">
              <a:solidFill>
                <a:prstClr val="black"/>
              </a:solidFill>
            </a:endParaRPr>
          </a:p>
        </p:txBody>
      </p:sp>
      <p:sp>
        <p:nvSpPr>
          <p:cNvPr id="2115586" name="Rectangle 2"/>
          <p:cNvSpPr>
            <a:spLocks noGrp="1" noRot="1" noChangeAspect="1" noChangeArrowheads="1" noTextEdit="1"/>
          </p:cNvSpPr>
          <p:nvPr>
            <p:ph type="sldImg"/>
          </p:nvPr>
        </p:nvSpPr>
        <p:spPr>
          <a:ln/>
        </p:spPr>
      </p:sp>
      <p:sp>
        <p:nvSpPr>
          <p:cNvPr id="211558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22763-3561-4C89-AFF3-45E260D74849}" type="slidenum">
              <a:rPr lang="en-US">
                <a:solidFill>
                  <a:prstClr val="black"/>
                </a:solidFill>
              </a:rPr>
              <a:pPr/>
              <a:t>46</a:t>
            </a:fld>
            <a:endParaRPr lang="en-US">
              <a:solidFill>
                <a:prstClr val="black"/>
              </a:solidFill>
            </a:endParaRPr>
          </a:p>
        </p:txBody>
      </p:sp>
      <p:sp>
        <p:nvSpPr>
          <p:cNvPr id="2103298" name="Rectangle 2"/>
          <p:cNvSpPr>
            <a:spLocks noGrp="1" noRot="1" noChangeAspect="1" noChangeArrowheads="1" noTextEdit="1"/>
          </p:cNvSpPr>
          <p:nvPr>
            <p:ph type="sldImg"/>
          </p:nvPr>
        </p:nvSpPr>
        <p:spPr>
          <a:ln/>
        </p:spPr>
      </p:sp>
      <p:sp>
        <p:nvSpPr>
          <p:cNvPr id="210329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22763-3561-4C89-AFF3-45E260D74849}" type="slidenum">
              <a:rPr lang="en-US">
                <a:solidFill>
                  <a:prstClr val="black"/>
                </a:solidFill>
              </a:rPr>
              <a:pPr/>
              <a:t>47</a:t>
            </a:fld>
            <a:endParaRPr lang="en-US">
              <a:solidFill>
                <a:prstClr val="black"/>
              </a:solidFill>
            </a:endParaRPr>
          </a:p>
        </p:txBody>
      </p:sp>
      <p:sp>
        <p:nvSpPr>
          <p:cNvPr id="2103298" name="Rectangle 2"/>
          <p:cNvSpPr>
            <a:spLocks noGrp="1" noRot="1" noChangeAspect="1" noChangeArrowheads="1" noTextEdit="1"/>
          </p:cNvSpPr>
          <p:nvPr>
            <p:ph type="sldImg"/>
          </p:nvPr>
        </p:nvSpPr>
        <p:spPr>
          <a:ln/>
        </p:spPr>
      </p:sp>
      <p:sp>
        <p:nvSpPr>
          <p:cNvPr id="210329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22763-3561-4C89-AFF3-45E260D74849}" type="slidenum">
              <a:rPr lang="en-US">
                <a:solidFill>
                  <a:prstClr val="black"/>
                </a:solidFill>
              </a:rPr>
              <a:pPr/>
              <a:t>48</a:t>
            </a:fld>
            <a:endParaRPr lang="en-US">
              <a:solidFill>
                <a:prstClr val="black"/>
              </a:solidFill>
            </a:endParaRPr>
          </a:p>
        </p:txBody>
      </p:sp>
      <p:sp>
        <p:nvSpPr>
          <p:cNvPr id="2103298" name="Rectangle 2"/>
          <p:cNvSpPr>
            <a:spLocks noGrp="1" noRot="1" noChangeAspect="1" noChangeArrowheads="1" noTextEdit="1"/>
          </p:cNvSpPr>
          <p:nvPr>
            <p:ph type="sldImg"/>
          </p:nvPr>
        </p:nvSpPr>
        <p:spPr>
          <a:ln/>
        </p:spPr>
      </p:sp>
      <p:sp>
        <p:nvSpPr>
          <p:cNvPr id="210329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27E94-3BA5-4B08-BD03-02384996C4E0}" type="slidenum">
              <a:rPr lang="en-US">
                <a:solidFill>
                  <a:prstClr val="black"/>
                </a:solidFill>
              </a:rPr>
              <a:pPr/>
              <a:t>49</a:t>
            </a:fld>
            <a:endParaRPr lang="en-US">
              <a:solidFill>
                <a:prstClr val="black"/>
              </a:solidFill>
            </a:endParaRPr>
          </a:p>
        </p:txBody>
      </p:sp>
      <p:sp>
        <p:nvSpPr>
          <p:cNvPr id="2115586" name="Rectangle 2"/>
          <p:cNvSpPr>
            <a:spLocks noGrp="1" noRot="1" noChangeAspect="1" noChangeArrowheads="1" noTextEdit="1"/>
          </p:cNvSpPr>
          <p:nvPr>
            <p:ph type="sldImg"/>
          </p:nvPr>
        </p:nvSpPr>
        <p:spPr>
          <a:ln/>
        </p:spPr>
      </p:sp>
      <p:sp>
        <p:nvSpPr>
          <p:cNvPr id="211558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27E94-3BA5-4B08-BD03-02384996C4E0}" type="slidenum">
              <a:rPr lang="en-US">
                <a:solidFill>
                  <a:prstClr val="black"/>
                </a:solidFill>
              </a:rPr>
              <a:pPr/>
              <a:t>50</a:t>
            </a:fld>
            <a:endParaRPr lang="en-US">
              <a:solidFill>
                <a:prstClr val="black"/>
              </a:solidFill>
            </a:endParaRPr>
          </a:p>
        </p:txBody>
      </p:sp>
      <p:sp>
        <p:nvSpPr>
          <p:cNvPr id="2115586" name="Rectangle 2"/>
          <p:cNvSpPr>
            <a:spLocks noGrp="1" noRot="1" noChangeAspect="1" noChangeArrowheads="1" noTextEdit="1"/>
          </p:cNvSpPr>
          <p:nvPr>
            <p:ph type="sldImg"/>
          </p:nvPr>
        </p:nvSpPr>
        <p:spPr>
          <a:ln/>
        </p:spPr>
      </p:sp>
      <p:sp>
        <p:nvSpPr>
          <p:cNvPr id="211558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27E94-3BA5-4B08-BD03-02384996C4E0}" type="slidenum">
              <a:rPr lang="en-US">
                <a:solidFill>
                  <a:prstClr val="black"/>
                </a:solidFill>
              </a:rPr>
              <a:pPr/>
              <a:t>51</a:t>
            </a:fld>
            <a:endParaRPr lang="en-US">
              <a:solidFill>
                <a:prstClr val="black"/>
              </a:solidFill>
            </a:endParaRPr>
          </a:p>
        </p:txBody>
      </p:sp>
      <p:sp>
        <p:nvSpPr>
          <p:cNvPr id="2115586" name="Rectangle 2"/>
          <p:cNvSpPr>
            <a:spLocks noGrp="1" noRot="1" noChangeAspect="1" noChangeArrowheads="1" noTextEdit="1"/>
          </p:cNvSpPr>
          <p:nvPr>
            <p:ph type="sldImg"/>
          </p:nvPr>
        </p:nvSpPr>
        <p:spPr>
          <a:ln/>
        </p:spPr>
      </p:sp>
      <p:sp>
        <p:nvSpPr>
          <p:cNvPr id="211558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27E94-3BA5-4B08-BD03-02384996C4E0}" type="slidenum">
              <a:rPr lang="en-US">
                <a:solidFill>
                  <a:prstClr val="black"/>
                </a:solidFill>
              </a:rPr>
              <a:pPr/>
              <a:t>52</a:t>
            </a:fld>
            <a:endParaRPr lang="en-US">
              <a:solidFill>
                <a:prstClr val="black"/>
              </a:solidFill>
            </a:endParaRPr>
          </a:p>
        </p:txBody>
      </p:sp>
      <p:sp>
        <p:nvSpPr>
          <p:cNvPr id="2115586" name="Rectangle 2"/>
          <p:cNvSpPr>
            <a:spLocks noGrp="1" noRot="1" noChangeAspect="1" noChangeArrowheads="1" noTextEdit="1"/>
          </p:cNvSpPr>
          <p:nvPr>
            <p:ph type="sldImg"/>
          </p:nvPr>
        </p:nvSpPr>
        <p:spPr>
          <a:ln/>
        </p:spPr>
      </p:sp>
      <p:sp>
        <p:nvSpPr>
          <p:cNvPr id="211558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A3C9B-F806-4AB3-B156-92401F4455B7}" type="slidenum">
              <a:rPr lang="en-US">
                <a:solidFill>
                  <a:prstClr val="black"/>
                </a:solidFill>
              </a:rPr>
              <a:pPr/>
              <a:t>53</a:t>
            </a:fld>
            <a:endParaRPr lang="en-US">
              <a:solidFill>
                <a:prstClr val="black"/>
              </a:solidFill>
            </a:endParaRPr>
          </a:p>
        </p:txBody>
      </p:sp>
      <p:sp>
        <p:nvSpPr>
          <p:cNvPr id="2119682" name="Rectangle 2"/>
          <p:cNvSpPr>
            <a:spLocks noGrp="1" noRot="1" noChangeAspect="1" noChangeArrowheads="1" noTextEdit="1"/>
          </p:cNvSpPr>
          <p:nvPr>
            <p:ph type="sldImg"/>
          </p:nvPr>
        </p:nvSpPr>
        <p:spPr>
          <a:ln/>
        </p:spPr>
      </p:sp>
      <p:sp>
        <p:nvSpPr>
          <p:cNvPr id="2119683"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0ED311-2759-46E0-A740-DF68633845B9}"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27148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hlink"/>
                </a:solidFill>
                <a:latin typeface="Times New Roman" pitchFamily="18" charset="0"/>
              </a:defRPr>
            </a:lvl1pPr>
            <a:lvl2pPr marL="742950" indent="-285750" eaLnBrk="0" hangingPunct="0">
              <a:defRPr sz="3200">
                <a:solidFill>
                  <a:schemeClr val="hlink"/>
                </a:solidFill>
                <a:latin typeface="Times New Roman" pitchFamily="18" charset="0"/>
              </a:defRPr>
            </a:lvl2pPr>
            <a:lvl3pPr marL="1143000" indent="-228600" eaLnBrk="0" hangingPunct="0">
              <a:defRPr sz="3200">
                <a:solidFill>
                  <a:schemeClr val="hlink"/>
                </a:solidFill>
                <a:latin typeface="Times New Roman" pitchFamily="18" charset="0"/>
              </a:defRPr>
            </a:lvl3pPr>
            <a:lvl4pPr marL="1600200" indent="-228600" eaLnBrk="0" hangingPunct="0">
              <a:defRPr sz="3200">
                <a:solidFill>
                  <a:schemeClr val="hlink"/>
                </a:solidFill>
                <a:latin typeface="Times New Roman" pitchFamily="18" charset="0"/>
              </a:defRPr>
            </a:lvl4pPr>
            <a:lvl5pPr marL="2057400" indent="-228600" eaLnBrk="0" hangingPunct="0">
              <a:defRPr sz="3200">
                <a:solidFill>
                  <a:schemeClr val="hlink"/>
                </a:solidFill>
                <a:latin typeface="Times New Roman" pitchFamily="18" charset="0"/>
              </a:defRPr>
            </a:lvl5pPr>
            <a:lvl6pPr marL="2514600" indent="-228600" eaLnBrk="0" fontAlgn="base" hangingPunct="0">
              <a:spcBef>
                <a:spcPct val="0"/>
              </a:spcBef>
              <a:spcAft>
                <a:spcPct val="0"/>
              </a:spcAft>
              <a:defRPr sz="3200">
                <a:solidFill>
                  <a:schemeClr val="hlink"/>
                </a:solidFill>
                <a:latin typeface="Times New Roman" pitchFamily="18" charset="0"/>
              </a:defRPr>
            </a:lvl6pPr>
            <a:lvl7pPr marL="2971800" indent="-228600" eaLnBrk="0" fontAlgn="base" hangingPunct="0">
              <a:spcBef>
                <a:spcPct val="0"/>
              </a:spcBef>
              <a:spcAft>
                <a:spcPct val="0"/>
              </a:spcAft>
              <a:defRPr sz="3200">
                <a:solidFill>
                  <a:schemeClr val="hlink"/>
                </a:solidFill>
                <a:latin typeface="Times New Roman" pitchFamily="18" charset="0"/>
              </a:defRPr>
            </a:lvl7pPr>
            <a:lvl8pPr marL="3429000" indent="-228600" eaLnBrk="0" fontAlgn="base" hangingPunct="0">
              <a:spcBef>
                <a:spcPct val="0"/>
              </a:spcBef>
              <a:spcAft>
                <a:spcPct val="0"/>
              </a:spcAft>
              <a:defRPr sz="3200">
                <a:solidFill>
                  <a:schemeClr val="hlink"/>
                </a:solidFill>
                <a:latin typeface="Times New Roman" pitchFamily="18" charset="0"/>
              </a:defRPr>
            </a:lvl8pPr>
            <a:lvl9pPr marL="3886200" indent="-228600" eaLnBrk="0" fontAlgn="base" hangingPunct="0">
              <a:spcBef>
                <a:spcPct val="0"/>
              </a:spcBef>
              <a:spcAft>
                <a:spcPct val="0"/>
              </a:spcAft>
              <a:defRPr sz="3200">
                <a:solidFill>
                  <a:schemeClr val="hlink"/>
                </a:solidFill>
                <a:latin typeface="Times New Roman" pitchFamily="18" charset="0"/>
              </a:defRPr>
            </a:lvl9pPr>
          </a:lstStyle>
          <a:p>
            <a:fld id="{75B43ACA-ACAF-420C-BB83-E0B5773F1E82}" type="slidenum">
              <a:rPr lang="en-US" sz="1200" smtClean="0">
                <a:solidFill>
                  <a:schemeClr val="tx1"/>
                </a:solidFill>
              </a:rPr>
              <a:pPr/>
              <a:t>10</a:t>
            </a:fld>
            <a:endParaRPr lang="en-US" sz="120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0ED311-2759-46E0-A740-DF68633845B9}"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271489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0ED311-2759-46E0-A740-DF68633845B9}"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271489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955AE-EDB3-4D3E-8AA7-FD10BC38F11D}" type="slidenum">
              <a:rPr lang="en-US">
                <a:solidFill>
                  <a:prstClr val="black"/>
                </a:solidFill>
              </a:rPr>
              <a:pPr/>
              <a:t>57</a:t>
            </a:fld>
            <a:endParaRPr lang="en-US">
              <a:solidFill>
                <a:prstClr val="black"/>
              </a:solidFill>
            </a:endParaRPr>
          </a:p>
        </p:txBody>
      </p:sp>
      <p:sp>
        <p:nvSpPr>
          <p:cNvPr id="2215938" name="Rectangle 2"/>
          <p:cNvSpPr>
            <a:spLocks noGrp="1" noRot="1" noChangeAspect="1" noChangeArrowheads="1" noTextEdit="1"/>
          </p:cNvSpPr>
          <p:nvPr>
            <p:ph type="sldImg"/>
          </p:nvPr>
        </p:nvSpPr>
        <p:spPr>
          <a:ln/>
        </p:spPr>
      </p:sp>
      <p:sp>
        <p:nvSpPr>
          <p:cNvPr id="221593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955AE-EDB3-4D3E-8AA7-FD10BC38F11D}" type="slidenum">
              <a:rPr lang="en-US">
                <a:solidFill>
                  <a:prstClr val="black"/>
                </a:solidFill>
              </a:rPr>
              <a:pPr/>
              <a:t>58</a:t>
            </a:fld>
            <a:endParaRPr lang="en-US">
              <a:solidFill>
                <a:prstClr val="black"/>
              </a:solidFill>
            </a:endParaRPr>
          </a:p>
        </p:txBody>
      </p:sp>
      <p:sp>
        <p:nvSpPr>
          <p:cNvPr id="2215938" name="Rectangle 2"/>
          <p:cNvSpPr>
            <a:spLocks noGrp="1" noRot="1" noChangeAspect="1" noChangeArrowheads="1" noTextEdit="1"/>
          </p:cNvSpPr>
          <p:nvPr>
            <p:ph type="sldImg"/>
          </p:nvPr>
        </p:nvSpPr>
        <p:spPr>
          <a:ln/>
        </p:spPr>
      </p:sp>
      <p:sp>
        <p:nvSpPr>
          <p:cNvPr id="221593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955AE-EDB3-4D3E-8AA7-FD10BC38F11D}" type="slidenum">
              <a:rPr lang="en-US">
                <a:solidFill>
                  <a:prstClr val="black"/>
                </a:solidFill>
              </a:rPr>
              <a:pPr/>
              <a:t>59</a:t>
            </a:fld>
            <a:endParaRPr lang="en-US">
              <a:solidFill>
                <a:prstClr val="black"/>
              </a:solidFill>
            </a:endParaRPr>
          </a:p>
        </p:txBody>
      </p:sp>
      <p:sp>
        <p:nvSpPr>
          <p:cNvPr id="2215938" name="Rectangle 2"/>
          <p:cNvSpPr>
            <a:spLocks noGrp="1" noRot="1" noChangeAspect="1" noChangeArrowheads="1" noTextEdit="1"/>
          </p:cNvSpPr>
          <p:nvPr>
            <p:ph type="sldImg"/>
          </p:nvPr>
        </p:nvSpPr>
        <p:spPr>
          <a:ln/>
        </p:spPr>
      </p:sp>
      <p:sp>
        <p:nvSpPr>
          <p:cNvPr id="221593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955AE-EDB3-4D3E-8AA7-FD10BC38F11D}" type="slidenum">
              <a:rPr lang="en-US">
                <a:solidFill>
                  <a:prstClr val="black"/>
                </a:solidFill>
              </a:rPr>
              <a:pPr/>
              <a:t>60</a:t>
            </a:fld>
            <a:endParaRPr lang="en-US">
              <a:solidFill>
                <a:prstClr val="black"/>
              </a:solidFill>
            </a:endParaRPr>
          </a:p>
        </p:txBody>
      </p:sp>
      <p:sp>
        <p:nvSpPr>
          <p:cNvPr id="2215938" name="Rectangle 2"/>
          <p:cNvSpPr>
            <a:spLocks noGrp="1" noRot="1" noChangeAspect="1" noChangeArrowheads="1" noTextEdit="1"/>
          </p:cNvSpPr>
          <p:nvPr>
            <p:ph type="sldImg"/>
          </p:nvPr>
        </p:nvSpPr>
        <p:spPr>
          <a:ln/>
        </p:spPr>
      </p:sp>
      <p:sp>
        <p:nvSpPr>
          <p:cNvPr id="221593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955AE-EDB3-4D3E-8AA7-FD10BC38F11D}" type="slidenum">
              <a:rPr lang="en-US">
                <a:solidFill>
                  <a:prstClr val="black"/>
                </a:solidFill>
              </a:rPr>
              <a:pPr/>
              <a:t>61</a:t>
            </a:fld>
            <a:endParaRPr lang="en-US">
              <a:solidFill>
                <a:prstClr val="black"/>
              </a:solidFill>
            </a:endParaRPr>
          </a:p>
        </p:txBody>
      </p:sp>
      <p:sp>
        <p:nvSpPr>
          <p:cNvPr id="2215938" name="Rectangle 2"/>
          <p:cNvSpPr>
            <a:spLocks noGrp="1" noRot="1" noChangeAspect="1" noChangeArrowheads="1" noTextEdit="1"/>
          </p:cNvSpPr>
          <p:nvPr>
            <p:ph type="sldImg"/>
          </p:nvPr>
        </p:nvSpPr>
        <p:spPr>
          <a:ln/>
        </p:spPr>
      </p:sp>
      <p:sp>
        <p:nvSpPr>
          <p:cNvPr id="221593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E5AF73-52C3-4702-8A76-17DE88370CDD}" type="slidenum">
              <a:rPr lang="en-US">
                <a:solidFill>
                  <a:prstClr val="black"/>
                </a:solidFill>
              </a:rPr>
              <a:pPr/>
              <a:t>62</a:t>
            </a:fld>
            <a:endParaRPr lang="en-US">
              <a:solidFill>
                <a:prstClr val="black"/>
              </a:solidFill>
            </a:endParaRPr>
          </a:p>
        </p:txBody>
      </p:sp>
      <p:sp>
        <p:nvSpPr>
          <p:cNvPr id="1997826" name="Rectangle 7"/>
          <p:cNvSpPr txBox="1">
            <a:spLocks noGrp="1" noChangeArrowheads="1"/>
          </p:cNvSpPr>
          <p:nvPr/>
        </p:nvSpPr>
        <p:spPr bwMode="auto">
          <a:xfrm>
            <a:off x="3886201" y="8686490"/>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4" tIns="46186" rIns="92374" bIns="46186" anchor="b"/>
          <a:lstStyle>
            <a:lvl1pPr algn="l" defTabSz="912813">
              <a:defRPr sz="2400">
                <a:solidFill>
                  <a:schemeClr val="tx1"/>
                </a:solidFill>
                <a:latin typeface="Times New Roman" pitchFamily="18" charset="0"/>
              </a:defRPr>
            </a:lvl1pPr>
            <a:lvl2pPr marL="37153850" indent="-36706175" algn="l" defTabSz="912813">
              <a:defRPr sz="2400">
                <a:solidFill>
                  <a:schemeClr val="tx1"/>
                </a:solidFill>
                <a:latin typeface="Times New Roman" pitchFamily="18" charset="0"/>
              </a:defRPr>
            </a:lvl2pPr>
            <a:lvl3pPr>
              <a:defRPr sz="2400">
                <a:solidFill>
                  <a:schemeClr val="tx1"/>
                </a:solidFill>
                <a:latin typeface="Times New Roman" pitchFamily="18" charset="0"/>
              </a:defRPr>
            </a:lvl3pPr>
            <a:lvl4pPr marL="48636238" indent="-47293213" algn="l" defTabSz="912813">
              <a:defRPr sz="2400">
                <a:solidFill>
                  <a:schemeClr val="tx1"/>
                </a:solidFill>
                <a:latin typeface="Times New Roman" pitchFamily="18" charset="0"/>
              </a:defRPr>
            </a:lvl4pPr>
            <a:lvl5pPr marL="49083913" indent="-47293213" algn="l" defTabSz="912813">
              <a:defRPr sz="2400">
                <a:solidFill>
                  <a:schemeClr val="tx1"/>
                </a:solidFill>
                <a:latin typeface="Times New Roman" pitchFamily="18" charset="0"/>
              </a:defRPr>
            </a:lvl5pPr>
            <a:lvl6pPr marL="49541113" indent="-47293213" defTabSz="912813" fontAlgn="base">
              <a:spcBef>
                <a:spcPct val="0"/>
              </a:spcBef>
              <a:spcAft>
                <a:spcPct val="0"/>
              </a:spcAft>
              <a:defRPr sz="2400">
                <a:solidFill>
                  <a:schemeClr val="tx1"/>
                </a:solidFill>
                <a:latin typeface="Times New Roman" pitchFamily="18" charset="0"/>
              </a:defRPr>
            </a:lvl6pPr>
            <a:lvl7pPr marL="49998313" indent="-47293213" defTabSz="912813" fontAlgn="base">
              <a:spcBef>
                <a:spcPct val="0"/>
              </a:spcBef>
              <a:spcAft>
                <a:spcPct val="0"/>
              </a:spcAft>
              <a:defRPr sz="2400">
                <a:solidFill>
                  <a:schemeClr val="tx1"/>
                </a:solidFill>
                <a:latin typeface="Times New Roman" pitchFamily="18" charset="0"/>
              </a:defRPr>
            </a:lvl7pPr>
            <a:lvl8pPr marL="50455513" indent="-47293213" defTabSz="912813" fontAlgn="base">
              <a:spcBef>
                <a:spcPct val="0"/>
              </a:spcBef>
              <a:spcAft>
                <a:spcPct val="0"/>
              </a:spcAft>
              <a:defRPr sz="2400">
                <a:solidFill>
                  <a:schemeClr val="tx1"/>
                </a:solidFill>
                <a:latin typeface="Times New Roman" pitchFamily="18" charset="0"/>
              </a:defRPr>
            </a:lvl8pPr>
            <a:lvl9pPr marL="50912713" indent="-47293213" defTabSz="91281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A27B78F6-ED09-4171-B4AC-76C49DEA829B}" type="slidenum">
              <a:rPr lang="en-US" sz="1200" b="1">
                <a:solidFill>
                  <a:prstClr val="black"/>
                </a:solidFill>
                <a:ea typeface="MS PGothic" pitchFamily="34" charset="-128"/>
              </a:rPr>
              <a:pPr algn="r" fontAlgn="base">
                <a:spcBef>
                  <a:spcPct val="0"/>
                </a:spcBef>
                <a:spcAft>
                  <a:spcPct val="0"/>
                </a:spcAft>
              </a:pPr>
              <a:t>62</a:t>
            </a:fld>
            <a:endParaRPr lang="en-US" sz="1200" b="1">
              <a:solidFill>
                <a:prstClr val="black"/>
              </a:solidFill>
              <a:ea typeface="MS PGothic" pitchFamily="34" charset="-128"/>
            </a:endParaRPr>
          </a:p>
        </p:txBody>
      </p:sp>
      <p:sp>
        <p:nvSpPr>
          <p:cNvPr id="1997827" name="Rectangle 2"/>
          <p:cNvSpPr>
            <a:spLocks noGrp="1" noRot="1" noChangeAspect="1" noChangeArrowheads="1" noTextEdit="1"/>
          </p:cNvSpPr>
          <p:nvPr>
            <p:ph type="sldImg"/>
          </p:nvPr>
        </p:nvSpPr>
        <p:spPr>
          <a:ln/>
        </p:spPr>
      </p:sp>
      <p:sp>
        <p:nvSpPr>
          <p:cNvPr id="1997828" name="Rectangle 3"/>
          <p:cNvSpPr>
            <a:spLocks noGrp="1" noChangeArrowheads="1"/>
          </p:cNvSpPr>
          <p:nvPr>
            <p:ph type="body" idx="1"/>
          </p:nvPr>
        </p:nvSpPr>
        <p:spPr/>
        <p:txBody>
          <a:bodyPr lIns="92374" tIns="46186" rIns="92374" bIns="46186"/>
          <a:lstStyle/>
          <a:p>
            <a:endParaRPr lang="en-US" sz="16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B566D-5583-4132-BCBB-AB01B6206020}" type="slidenum">
              <a:rPr lang="en-US">
                <a:solidFill>
                  <a:prstClr val="black"/>
                </a:solidFill>
              </a:rPr>
              <a:pPr/>
              <a:t>63</a:t>
            </a:fld>
            <a:endParaRPr lang="en-US">
              <a:solidFill>
                <a:prstClr val="black"/>
              </a:solidFill>
            </a:endParaRPr>
          </a:p>
        </p:txBody>
      </p:sp>
      <p:sp>
        <p:nvSpPr>
          <p:cNvPr id="2163714" name="Rectangle 2"/>
          <p:cNvSpPr>
            <a:spLocks noGrp="1" noRot="1" noChangeAspect="1" noChangeArrowheads="1" noTextEdit="1"/>
          </p:cNvSpPr>
          <p:nvPr>
            <p:ph type="sldImg"/>
          </p:nvPr>
        </p:nvSpPr>
        <p:spPr>
          <a:ln/>
        </p:spPr>
      </p:sp>
      <p:sp>
        <p:nvSpPr>
          <p:cNvPr id="2163715" name="Rectangle 3"/>
          <p:cNvSpPr>
            <a:spLocks noGrp="1" noChangeArrowheads="1"/>
          </p:cNvSpPr>
          <p:nvPr>
            <p:ph type="body" idx="1"/>
          </p:nvPr>
        </p:nvSpPr>
        <p:spPr>
          <a:xfrm>
            <a:off x="685800" y="4344025"/>
            <a:ext cx="5486400" cy="4114488"/>
          </a:xfrm>
        </p:spPr>
        <p:txBody>
          <a:bodyPr/>
          <a:lstStyle/>
          <a:p>
            <a:endParaRPr lang="en-US" sz="16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B566D-5583-4132-BCBB-AB01B6206020}" type="slidenum">
              <a:rPr lang="en-US">
                <a:solidFill>
                  <a:prstClr val="black"/>
                </a:solidFill>
              </a:rPr>
              <a:pPr/>
              <a:t>64</a:t>
            </a:fld>
            <a:endParaRPr lang="en-US">
              <a:solidFill>
                <a:prstClr val="black"/>
              </a:solidFill>
            </a:endParaRPr>
          </a:p>
        </p:txBody>
      </p:sp>
      <p:sp>
        <p:nvSpPr>
          <p:cNvPr id="2163714" name="Rectangle 2"/>
          <p:cNvSpPr>
            <a:spLocks noGrp="1" noRot="1" noChangeAspect="1" noChangeArrowheads="1" noTextEdit="1"/>
          </p:cNvSpPr>
          <p:nvPr>
            <p:ph type="sldImg"/>
          </p:nvPr>
        </p:nvSpPr>
        <p:spPr>
          <a:ln/>
        </p:spPr>
      </p:sp>
      <p:sp>
        <p:nvSpPr>
          <p:cNvPr id="2163715" name="Rectangle 3"/>
          <p:cNvSpPr>
            <a:spLocks noGrp="1" noChangeArrowheads="1"/>
          </p:cNvSpPr>
          <p:nvPr>
            <p:ph type="body" idx="1"/>
          </p:nvPr>
        </p:nvSpPr>
        <p:spPr>
          <a:xfrm>
            <a:off x="685800" y="4344025"/>
            <a:ext cx="5486400" cy="4114488"/>
          </a:xfrm>
        </p:spPr>
        <p:txBody>
          <a:bodyPr/>
          <a:lstStyle/>
          <a:p>
            <a:endParaRPr lang="en-US"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hlink"/>
                </a:solidFill>
                <a:latin typeface="Times New Roman" pitchFamily="18" charset="0"/>
              </a:defRPr>
            </a:lvl1pPr>
            <a:lvl2pPr marL="742950" indent="-285750" eaLnBrk="0" hangingPunct="0">
              <a:defRPr sz="3200">
                <a:solidFill>
                  <a:schemeClr val="hlink"/>
                </a:solidFill>
                <a:latin typeface="Times New Roman" pitchFamily="18" charset="0"/>
              </a:defRPr>
            </a:lvl2pPr>
            <a:lvl3pPr marL="1143000" indent="-228600" eaLnBrk="0" hangingPunct="0">
              <a:defRPr sz="3200">
                <a:solidFill>
                  <a:schemeClr val="hlink"/>
                </a:solidFill>
                <a:latin typeface="Times New Roman" pitchFamily="18" charset="0"/>
              </a:defRPr>
            </a:lvl3pPr>
            <a:lvl4pPr marL="1600200" indent="-228600" eaLnBrk="0" hangingPunct="0">
              <a:defRPr sz="3200">
                <a:solidFill>
                  <a:schemeClr val="hlink"/>
                </a:solidFill>
                <a:latin typeface="Times New Roman" pitchFamily="18" charset="0"/>
              </a:defRPr>
            </a:lvl4pPr>
            <a:lvl5pPr marL="2057400" indent="-228600" eaLnBrk="0" hangingPunct="0">
              <a:defRPr sz="3200">
                <a:solidFill>
                  <a:schemeClr val="hlink"/>
                </a:solidFill>
                <a:latin typeface="Times New Roman" pitchFamily="18" charset="0"/>
              </a:defRPr>
            </a:lvl5pPr>
            <a:lvl6pPr marL="2514600" indent="-228600" eaLnBrk="0" fontAlgn="base" hangingPunct="0">
              <a:spcBef>
                <a:spcPct val="0"/>
              </a:spcBef>
              <a:spcAft>
                <a:spcPct val="0"/>
              </a:spcAft>
              <a:defRPr sz="3200">
                <a:solidFill>
                  <a:schemeClr val="hlink"/>
                </a:solidFill>
                <a:latin typeface="Times New Roman" pitchFamily="18" charset="0"/>
              </a:defRPr>
            </a:lvl6pPr>
            <a:lvl7pPr marL="2971800" indent="-228600" eaLnBrk="0" fontAlgn="base" hangingPunct="0">
              <a:spcBef>
                <a:spcPct val="0"/>
              </a:spcBef>
              <a:spcAft>
                <a:spcPct val="0"/>
              </a:spcAft>
              <a:defRPr sz="3200">
                <a:solidFill>
                  <a:schemeClr val="hlink"/>
                </a:solidFill>
                <a:latin typeface="Times New Roman" pitchFamily="18" charset="0"/>
              </a:defRPr>
            </a:lvl7pPr>
            <a:lvl8pPr marL="3429000" indent="-228600" eaLnBrk="0" fontAlgn="base" hangingPunct="0">
              <a:spcBef>
                <a:spcPct val="0"/>
              </a:spcBef>
              <a:spcAft>
                <a:spcPct val="0"/>
              </a:spcAft>
              <a:defRPr sz="3200">
                <a:solidFill>
                  <a:schemeClr val="hlink"/>
                </a:solidFill>
                <a:latin typeface="Times New Roman" pitchFamily="18" charset="0"/>
              </a:defRPr>
            </a:lvl8pPr>
            <a:lvl9pPr marL="3886200" indent="-228600" eaLnBrk="0" fontAlgn="base" hangingPunct="0">
              <a:spcBef>
                <a:spcPct val="0"/>
              </a:spcBef>
              <a:spcAft>
                <a:spcPct val="0"/>
              </a:spcAft>
              <a:defRPr sz="3200">
                <a:solidFill>
                  <a:schemeClr val="hlink"/>
                </a:solidFill>
                <a:latin typeface="Times New Roman" pitchFamily="18" charset="0"/>
              </a:defRPr>
            </a:lvl9pPr>
          </a:lstStyle>
          <a:p>
            <a:fld id="{75B43ACA-ACAF-420C-BB83-E0B5773F1E82}" type="slidenum">
              <a:rPr lang="en-US" sz="1200" smtClean="0">
                <a:solidFill>
                  <a:schemeClr val="tx1"/>
                </a:solidFill>
              </a:rPr>
              <a:pPr/>
              <a:t>11</a:t>
            </a:fld>
            <a:endParaRPr lang="en-US" sz="120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B566D-5583-4132-BCBB-AB01B6206020}" type="slidenum">
              <a:rPr lang="en-US">
                <a:solidFill>
                  <a:prstClr val="black"/>
                </a:solidFill>
              </a:rPr>
              <a:pPr/>
              <a:t>65</a:t>
            </a:fld>
            <a:endParaRPr lang="en-US">
              <a:solidFill>
                <a:prstClr val="black"/>
              </a:solidFill>
            </a:endParaRPr>
          </a:p>
        </p:txBody>
      </p:sp>
      <p:sp>
        <p:nvSpPr>
          <p:cNvPr id="2163714" name="Rectangle 2"/>
          <p:cNvSpPr>
            <a:spLocks noGrp="1" noRot="1" noChangeAspect="1" noChangeArrowheads="1" noTextEdit="1"/>
          </p:cNvSpPr>
          <p:nvPr>
            <p:ph type="sldImg"/>
          </p:nvPr>
        </p:nvSpPr>
        <p:spPr>
          <a:ln/>
        </p:spPr>
      </p:sp>
      <p:sp>
        <p:nvSpPr>
          <p:cNvPr id="2163715" name="Rectangle 3"/>
          <p:cNvSpPr>
            <a:spLocks noGrp="1" noChangeArrowheads="1"/>
          </p:cNvSpPr>
          <p:nvPr>
            <p:ph type="body" idx="1"/>
          </p:nvPr>
        </p:nvSpPr>
        <p:spPr>
          <a:xfrm>
            <a:off x="685800" y="4344025"/>
            <a:ext cx="5486400" cy="4114488"/>
          </a:xfrm>
        </p:spPr>
        <p:txBody>
          <a:bodyPr/>
          <a:lstStyle/>
          <a:p>
            <a:endParaRPr lang="en-US" sz="16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FAC59-496E-4FC2-9A24-7C2B097FD2D9}" type="slidenum">
              <a:rPr lang="en-US">
                <a:solidFill>
                  <a:prstClr val="black"/>
                </a:solidFill>
              </a:rPr>
              <a:pPr/>
              <a:t>66</a:t>
            </a:fld>
            <a:endParaRPr lang="en-US">
              <a:solidFill>
                <a:prstClr val="black"/>
              </a:solidFill>
            </a:endParaRPr>
          </a:p>
        </p:txBody>
      </p:sp>
      <p:sp>
        <p:nvSpPr>
          <p:cNvPr id="1806338" name="Rectangle 2"/>
          <p:cNvSpPr>
            <a:spLocks noGrp="1" noRot="1" noChangeAspect="1" noChangeArrowheads="1" noTextEdit="1"/>
          </p:cNvSpPr>
          <p:nvPr>
            <p:ph type="sldImg"/>
          </p:nvPr>
        </p:nvSpPr>
        <p:spPr>
          <a:xfrm>
            <a:off x="1104900" y="685761"/>
            <a:ext cx="4654550" cy="3428805"/>
          </a:xfrm>
          <a:ln/>
        </p:spPr>
      </p:sp>
      <p:sp>
        <p:nvSpPr>
          <p:cNvPr id="180633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E5AF73-52C3-4702-8A76-17DE88370CDD}" type="slidenum">
              <a:rPr lang="en-US">
                <a:solidFill>
                  <a:prstClr val="black"/>
                </a:solidFill>
              </a:rPr>
              <a:pPr/>
              <a:t>67</a:t>
            </a:fld>
            <a:endParaRPr lang="en-US">
              <a:solidFill>
                <a:prstClr val="black"/>
              </a:solidFill>
            </a:endParaRPr>
          </a:p>
        </p:txBody>
      </p:sp>
      <p:sp>
        <p:nvSpPr>
          <p:cNvPr id="1997826"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algn="l" defTabSz="912813">
              <a:defRPr sz="2400">
                <a:solidFill>
                  <a:schemeClr val="tx1"/>
                </a:solidFill>
                <a:latin typeface="Times New Roman" pitchFamily="18" charset="0"/>
              </a:defRPr>
            </a:lvl1pPr>
            <a:lvl2pPr marL="37153850" indent="-36706175" algn="l" defTabSz="912813">
              <a:defRPr sz="2400">
                <a:solidFill>
                  <a:schemeClr val="tx1"/>
                </a:solidFill>
                <a:latin typeface="Times New Roman" pitchFamily="18" charset="0"/>
              </a:defRPr>
            </a:lvl2pPr>
            <a:lvl3pPr>
              <a:defRPr sz="2400">
                <a:solidFill>
                  <a:schemeClr val="tx1"/>
                </a:solidFill>
                <a:latin typeface="Times New Roman" pitchFamily="18" charset="0"/>
              </a:defRPr>
            </a:lvl3pPr>
            <a:lvl4pPr marL="48636238" indent="-47293213" algn="l" defTabSz="912813">
              <a:defRPr sz="2400">
                <a:solidFill>
                  <a:schemeClr val="tx1"/>
                </a:solidFill>
                <a:latin typeface="Times New Roman" pitchFamily="18" charset="0"/>
              </a:defRPr>
            </a:lvl4pPr>
            <a:lvl5pPr marL="49083913" indent="-47293213" algn="l" defTabSz="912813">
              <a:defRPr sz="2400">
                <a:solidFill>
                  <a:schemeClr val="tx1"/>
                </a:solidFill>
                <a:latin typeface="Times New Roman" pitchFamily="18" charset="0"/>
              </a:defRPr>
            </a:lvl5pPr>
            <a:lvl6pPr marL="49541113" indent="-47293213" defTabSz="912813" fontAlgn="base">
              <a:spcBef>
                <a:spcPct val="0"/>
              </a:spcBef>
              <a:spcAft>
                <a:spcPct val="0"/>
              </a:spcAft>
              <a:defRPr sz="2400">
                <a:solidFill>
                  <a:schemeClr val="tx1"/>
                </a:solidFill>
                <a:latin typeface="Times New Roman" pitchFamily="18" charset="0"/>
              </a:defRPr>
            </a:lvl6pPr>
            <a:lvl7pPr marL="49998313" indent="-47293213" defTabSz="912813" fontAlgn="base">
              <a:spcBef>
                <a:spcPct val="0"/>
              </a:spcBef>
              <a:spcAft>
                <a:spcPct val="0"/>
              </a:spcAft>
              <a:defRPr sz="2400">
                <a:solidFill>
                  <a:schemeClr val="tx1"/>
                </a:solidFill>
                <a:latin typeface="Times New Roman" pitchFamily="18" charset="0"/>
              </a:defRPr>
            </a:lvl7pPr>
            <a:lvl8pPr marL="50455513" indent="-47293213" defTabSz="912813" fontAlgn="base">
              <a:spcBef>
                <a:spcPct val="0"/>
              </a:spcBef>
              <a:spcAft>
                <a:spcPct val="0"/>
              </a:spcAft>
              <a:defRPr sz="2400">
                <a:solidFill>
                  <a:schemeClr val="tx1"/>
                </a:solidFill>
                <a:latin typeface="Times New Roman" pitchFamily="18" charset="0"/>
              </a:defRPr>
            </a:lvl8pPr>
            <a:lvl9pPr marL="50912713" indent="-47293213" defTabSz="91281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A27B78F6-ED09-4171-B4AC-76C49DEA829B}" type="slidenum">
              <a:rPr lang="en-US" sz="1200">
                <a:solidFill>
                  <a:prstClr val="black"/>
                </a:solidFill>
                <a:ea typeface="MS PGothic" pitchFamily="34" charset="-128"/>
              </a:rPr>
              <a:pPr algn="r" fontAlgn="base">
                <a:spcBef>
                  <a:spcPct val="0"/>
                </a:spcBef>
                <a:spcAft>
                  <a:spcPct val="0"/>
                </a:spcAft>
              </a:pPr>
              <a:t>67</a:t>
            </a:fld>
            <a:endParaRPr lang="en-US" sz="1200">
              <a:solidFill>
                <a:prstClr val="black"/>
              </a:solidFill>
              <a:ea typeface="MS PGothic" pitchFamily="34" charset="-128"/>
            </a:endParaRPr>
          </a:p>
        </p:txBody>
      </p:sp>
      <p:sp>
        <p:nvSpPr>
          <p:cNvPr id="1997827" name="Rectangle 2"/>
          <p:cNvSpPr>
            <a:spLocks noGrp="1" noRot="1" noChangeAspect="1" noChangeArrowheads="1" noTextEdit="1"/>
          </p:cNvSpPr>
          <p:nvPr>
            <p:ph type="sldImg"/>
          </p:nvPr>
        </p:nvSpPr>
        <p:spPr>
          <a:ln/>
        </p:spPr>
      </p:sp>
      <p:sp>
        <p:nvSpPr>
          <p:cNvPr id="1997828" name="Rectangle 3"/>
          <p:cNvSpPr>
            <a:spLocks noGrp="1" noChangeArrowheads="1"/>
          </p:cNvSpPr>
          <p:nvPr>
            <p:ph type="body" idx="1"/>
          </p:nvPr>
        </p:nvSpPr>
        <p:spPr/>
        <p:txBody>
          <a:bodyPr lIns="91417" tIns="45708" rIns="91417" bIns="45708"/>
          <a:lstStyle/>
          <a:p>
            <a:endParaRPr lang="en-US" sz="16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12A4D-FF9F-427B-B556-ECBD98D3870C}" type="slidenum">
              <a:rPr lang="en-US">
                <a:solidFill>
                  <a:prstClr val="black"/>
                </a:solidFill>
              </a:rPr>
              <a:pPr/>
              <a:t>68</a:t>
            </a:fld>
            <a:endParaRPr lang="en-US">
              <a:solidFill>
                <a:prstClr val="black"/>
              </a:solidFill>
            </a:endParaRPr>
          </a:p>
        </p:txBody>
      </p:sp>
      <p:sp>
        <p:nvSpPr>
          <p:cNvPr id="1900546" name="Rectangle 2"/>
          <p:cNvSpPr>
            <a:spLocks noGrp="1" noRot="1" noChangeAspect="1" noChangeArrowheads="1" noTextEdit="1"/>
          </p:cNvSpPr>
          <p:nvPr>
            <p:ph type="sldImg"/>
          </p:nvPr>
        </p:nvSpPr>
        <p:spPr>
          <a:xfrm>
            <a:off x="1100139" y="684203"/>
            <a:ext cx="4657725" cy="3430363"/>
          </a:xfrm>
          <a:ln/>
        </p:spPr>
      </p:sp>
      <p:sp>
        <p:nvSpPr>
          <p:cNvPr id="1900547" name="Rectangle 3"/>
          <p:cNvSpPr>
            <a:spLocks noGrp="1" noChangeArrowheads="1"/>
          </p:cNvSpPr>
          <p:nvPr>
            <p:ph type="body" idx="1"/>
          </p:nvPr>
        </p:nvSpPr>
        <p:spPr>
          <a:xfrm>
            <a:off x="685800" y="4344025"/>
            <a:ext cx="5486400" cy="4116049"/>
          </a:xfrm>
        </p:spPr>
        <p:txBody>
          <a:bodyPr/>
          <a:lstStyle/>
          <a:p>
            <a:endParaRPr lang="en-US" sz="16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12A4D-FF9F-427B-B556-ECBD98D3870C}" type="slidenum">
              <a:rPr lang="en-US">
                <a:solidFill>
                  <a:prstClr val="black"/>
                </a:solidFill>
              </a:rPr>
              <a:pPr/>
              <a:t>69</a:t>
            </a:fld>
            <a:endParaRPr lang="en-US">
              <a:solidFill>
                <a:prstClr val="black"/>
              </a:solidFill>
            </a:endParaRPr>
          </a:p>
        </p:txBody>
      </p:sp>
      <p:sp>
        <p:nvSpPr>
          <p:cNvPr id="1900546" name="Rectangle 2"/>
          <p:cNvSpPr>
            <a:spLocks noGrp="1" noRot="1" noChangeAspect="1" noChangeArrowheads="1" noTextEdit="1"/>
          </p:cNvSpPr>
          <p:nvPr>
            <p:ph type="sldImg"/>
          </p:nvPr>
        </p:nvSpPr>
        <p:spPr>
          <a:xfrm>
            <a:off x="1100139" y="684203"/>
            <a:ext cx="4657725" cy="3430363"/>
          </a:xfrm>
          <a:ln/>
        </p:spPr>
      </p:sp>
      <p:sp>
        <p:nvSpPr>
          <p:cNvPr id="1900547" name="Rectangle 3"/>
          <p:cNvSpPr>
            <a:spLocks noGrp="1" noChangeArrowheads="1"/>
          </p:cNvSpPr>
          <p:nvPr>
            <p:ph type="body" idx="1"/>
          </p:nvPr>
        </p:nvSpPr>
        <p:spPr>
          <a:xfrm>
            <a:off x="685800" y="4344025"/>
            <a:ext cx="5486400" cy="4116049"/>
          </a:xfrm>
        </p:spPr>
        <p:txBody>
          <a:bodyPr/>
          <a:lstStyle/>
          <a:p>
            <a:endParaRPr lang="en-US" sz="16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A043A-8178-4F1E-8323-C765B32583F9}" type="slidenum">
              <a:rPr lang="en-US">
                <a:solidFill>
                  <a:prstClr val="black"/>
                </a:solidFill>
              </a:rPr>
              <a:pPr/>
              <a:t>70</a:t>
            </a:fld>
            <a:endParaRPr lang="en-US">
              <a:solidFill>
                <a:prstClr val="black"/>
              </a:solidFill>
            </a:endParaRPr>
          </a:p>
        </p:txBody>
      </p:sp>
      <p:sp>
        <p:nvSpPr>
          <p:cNvPr id="1902594" name="Rectangle 2"/>
          <p:cNvSpPr>
            <a:spLocks noGrp="1" noRot="1" noChangeAspect="1" noChangeArrowheads="1" noTextEdit="1"/>
          </p:cNvSpPr>
          <p:nvPr>
            <p:ph type="sldImg"/>
          </p:nvPr>
        </p:nvSpPr>
        <p:spPr>
          <a:xfrm>
            <a:off x="1100139" y="684203"/>
            <a:ext cx="4657725" cy="3430363"/>
          </a:xfrm>
          <a:ln/>
        </p:spPr>
      </p:sp>
      <p:sp>
        <p:nvSpPr>
          <p:cNvPr id="1902595" name="Rectangle 3"/>
          <p:cNvSpPr>
            <a:spLocks noGrp="1" noChangeArrowheads="1"/>
          </p:cNvSpPr>
          <p:nvPr>
            <p:ph type="body" idx="1"/>
          </p:nvPr>
        </p:nvSpPr>
        <p:spPr>
          <a:xfrm>
            <a:off x="685800" y="4344025"/>
            <a:ext cx="5486400" cy="4116049"/>
          </a:xfrm>
        </p:spPr>
        <p:txBody>
          <a:bodyPr/>
          <a:lstStyle/>
          <a:p>
            <a:endParaRPr lang="en-US" sz="16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E851D-7516-4808-8581-78B6A934E8DA}" type="slidenum">
              <a:rPr lang="en-US">
                <a:solidFill>
                  <a:prstClr val="black"/>
                </a:solidFill>
              </a:rPr>
              <a:pPr/>
              <a:t>71</a:t>
            </a:fld>
            <a:endParaRPr lang="en-US">
              <a:solidFill>
                <a:prstClr val="black"/>
              </a:solidFill>
            </a:endParaRPr>
          </a:p>
        </p:txBody>
      </p:sp>
      <p:sp>
        <p:nvSpPr>
          <p:cNvPr id="1904642" name="Rectangle 2"/>
          <p:cNvSpPr>
            <a:spLocks noGrp="1" noRot="1" noChangeAspect="1" noChangeArrowheads="1" noTextEdit="1"/>
          </p:cNvSpPr>
          <p:nvPr>
            <p:ph type="sldImg"/>
          </p:nvPr>
        </p:nvSpPr>
        <p:spPr>
          <a:xfrm>
            <a:off x="1100139" y="684203"/>
            <a:ext cx="4657725" cy="3430363"/>
          </a:xfrm>
          <a:ln/>
        </p:spPr>
      </p:sp>
      <p:sp>
        <p:nvSpPr>
          <p:cNvPr id="1904643" name="Rectangle 3"/>
          <p:cNvSpPr>
            <a:spLocks noGrp="1" noChangeArrowheads="1"/>
          </p:cNvSpPr>
          <p:nvPr>
            <p:ph type="body" idx="1"/>
          </p:nvPr>
        </p:nvSpPr>
        <p:spPr>
          <a:xfrm>
            <a:off x="685800" y="4344025"/>
            <a:ext cx="5486400" cy="4116049"/>
          </a:xfrm>
        </p:spPr>
        <p:txBody>
          <a:bodyPr/>
          <a:lstStyle/>
          <a:p>
            <a:endParaRPr lang="en-US" sz="16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E851D-7516-4808-8581-78B6A934E8DA}" type="slidenum">
              <a:rPr lang="en-US">
                <a:solidFill>
                  <a:prstClr val="black"/>
                </a:solidFill>
              </a:rPr>
              <a:pPr/>
              <a:t>72</a:t>
            </a:fld>
            <a:endParaRPr lang="en-US">
              <a:solidFill>
                <a:prstClr val="black"/>
              </a:solidFill>
            </a:endParaRPr>
          </a:p>
        </p:txBody>
      </p:sp>
      <p:sp>
        <p:nvSpPr>
          <p:cNvPr id="1904642" name="Rectangle 2"/>
          <p:cNvSpPr>
            <a:spLocks noGrp="1" noRot="1" noChangeAspect="1" noChangeArrowheads="1" noTextEdit="1"/>
          </p:cNvSpPr>
          <p:nvPr>
            <p:ph type="sldImg"/>
          </p:nvPr>
        </p:nvSpPr>
        <p:spPr>
          <a:xfrm>
            <a:off x="1100139" y="684203"/>
            <a:ext cx="4657725" cy="3430363"/>
          </a:xfrm>
          <a:ln/>
        </p:spPr>
      </p:sp>
      <p:sp>
        <p:nvSpPr>
          <p:cNvPr id="1904643" name="Rectangle 3"/>
          <p:cNvSpPr>
            <a:spLocks noGrp="1" noChangeArrowheads="1"/>
          </p:cNvSpPr>
          <p:nvPr>
            <p:ph type="body" idx="1"/>
          </p:nvPr>
        </p:nvSpPr>
        <p:spPr>
          <a:xfrm>
            <a:off x="685800" y="4344025"/>
            <a:ext cx="5486400" cy="4116049"/>
          </a:xfrm>
        </p:spPr>
        <p:txBody>
          <a:bodyPr/>
          <a:lstStyle/>
          <a:p>
            <a:endParaRPr lang="en-US" sz="16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5F5AD74-7DE2-495D-B2D8-76F9235F9139}" type="slidenum">
              <a:rPr lang="en-US">
                <a:solidFill>
                  <a:prstClr val="black"/>
                </a:solidFill>
              </a:rPr>
              <a:pPr/>
              <a:t>73</a:t>
            </a:fld>
            <a:endParaRPr lang="en-US">
              <a:solidFill>
                <a:prstClr val="black"/>
              </a:solidFill>
            </a:endParaRPr>
          </a:p>
        </p:txBody>
      </p:sp>
      <p:sp>
        <p:nvSpPr>
          <p:cNvPr id="1999874"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algn="l" defTabSz="912813">
              <a:defRPr sz="2400">
                <a:solidFill>
                  <a:schemeClr val="tx1"/>
                </a:solidFill>
                <a:latin typeface="Times New Roman" pitchFamily="18" charset="0"/>
              </a:defRPr>
            </a:lvl1pPr>
            <a:lvl2pPr marL="37153850" indent="-36706175" algn="l" defTabSz="912813">
              <a:defRPr sz="2400">
                <a:solidFill>
                  <a:schemeClr val="tx1"/>
                </a:solidFill>
                <a:latin typeface="Times New Roman" pitchFamily="18" charset="0"/>
              </a:defRPr>
            </a:lvl2pPr>
            <a:lvl3pPr>
              <a:defRPr sz="2400">
                <a:solidFill>
                  <a:schemeClr val="tx1"/>
                </a:solidFill>
                <a:latin typeface="Times New Roman" pitchFamily="18" charset="0"/>
              </a:defRPr>
            </a:lvl3pPr>
            <a:lvl4pPr marL="48636238" indent="-47293213" algn="l" defTabSz="912813">
              <a:defRPr sz="2400">
                <a:solidFill>
                  <a:schemeClr val="tx1"/>
                </a:solidFill>
                <a:latin typeface="Times New Roman" pitchFamily="18" charset="0"/>
              </a:defRPr>
            </a:lvl4pPr>
            <a:lvl5pPr marL="49083913" indent="-47293213" algn="l" defTabSz="912813">
              <a:defRPr sz="2400">
                <a:solidFill>
                  <a:schemeClr val="tx1"/>
                </a:solidFill>
                <a:latin typeface="Times New Roman" pitchFamily="18" charset="0"/>
              </a:defRPr>
            </a:lvl5pPr>
            <a:lvl6pPr marL="49541113" indent="-47293213" defTabSz="912813" fontAlgn="base">
              <a:spcBef>
                <a:spcPct val="0"/>
              </a:spcBef>
              <a:spcAft>
                <a:spcPct val="0"/>
              </a:spcAft>
              <a:defRPr sz="2400">
                <a:solidFill>
                  <a:schemeClr val="tx1"/>
                </a:solidFill>
                <a:latin typeface="Times New Roman" pitchFamily="18" charset="0"/>
              </a:defRPr>
            </a:lvl6pPr>
            <a:lvl7pPr marL="49998313" indent="-47293213" defTabSz="912813" fontAlgn="base">
              <a:spcBef>
                <a:spcPct val="0"/>
              </a:spcBef>
              <a:spcAft>
                <a:spcPct val="0"/>
              </a:spcAft>
              <a:defRPr sz="2400">
                <a:solidFill>
                  <a:schemeClr val="tx1"/>
                </a:solidFill>
                <a:latin typeface="Times New Roman" pitchFamily="18" charset="0"/>
              </a:defRPr>
            </a:lvl7pPr>
            <a:lvl8pPr marL="50455513" indent="-47293213" defTabSz="912813" fontAlgn="base">
              <a:spcBef>
                <a:spcPct val="0"/>
              </a:spcBef>
              <a:spcAft>
                <a:spcPct val="0"/>
              </a:spcAft>
              <a:defRPr sz="2400">
                <a:solidFill>
                  <a:schemeClr val="tx1"/>
                </a:solidFill>
                <a:latin typeface="Times New Roman" pitchFamily="18" charset="0"/>
              </a:defRPr>
            </a:lvl8pPr>
            <a:lvl9pPr marL="50912713" indent="-47293213" defTabSz="91281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4B6C15EA-96CA-413D-8399-882CA5B596EB}" type="slidenum">
              <a:rPr lang="en-US" sz="1200">
                <a:solidFill>
                  <a:prstClr val="black"/>
                </a:solidFill>
                <a:ea typeface="MS PGothic" pitchFamily="34" charset="-128"/>
              </a:rPr>
              <a:pPr algn="r" fontAlgn="base">
                <a:spcBef>
                  <a:spcPct val="0"/>
                </a:spcBef>
                <a:spcAft>
                  <a:spcPct val="0"/>
                </a:spcAft>
              </a:pPr>
              <a:t>73</a:t>
            </a:fld>
            <a:endParaRPr lang="en-US" sz="1200">
              <a:solidFill>
                <a:prstClr val="black"/>
              </a:solidFill>
              <a:ea typeface="MS PGothic" pitchFamily="34" charset="-128"/>
            </a:endParaRPr>
          </a:p>
        </p:txBody>
      </p:sp>
      <p:sp>
        <p:nvSpPr>
          <p:cNvPr id="1999875" name="Rectangle 2"/>
          <p:cNvSpPr>
            <a:spLocks noGrp="1" noRot="1" noChangeAspect="1" noChangeArrowheads="1" noTextEdit="1"/>
          </p:cNvSpPr>
          <p:nvPr>
            <p:ph type="sldImg"/>
          </p:nvPr>
        </p:nvSpPr>
        <p:spPr>
          <a:ln/>
        </p:spPr>
      </p:sp>
      <p:sp>
        <p:nvSpPr>
          <p:cNvPr id="1999876" name="Rectangle 3"/>
          <p:cNvSpPr>
            <a:spLocks noGrp="1" noChangeArrowheads="1"/>
          </p:cNvSpPr>
          <p:nvPr>
            <p:ph type="body" idx="1"/>
          </p:nvPr>
        </p:nvSpPr>
        <p:spPr/>
        <p:txBody>
          <a:bodyPr lIns="91417" tIns="45708" rIns="91417" bIns="45708"/>
          <a:lstStyle/>
          <a:p>
            <a:endParaRPr lang="en-US" sz="16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C9134-1E31-46E8-A462-D92CD528CF3D}" type="slidenum">
              <a:rPr lang="en-US">
                <a:solidFill>
                  <a:prstClr val="black"/>
                </a:solidFill>
              </a:rPr>
              <a:pPr/>
              <a:t>74</a:t>
            </a:fld>
            <a:endParaRPr lang="en-US">
              <a:solidFill>
                <a:prstClr val="black"/>
              </a:solidFill>
            </a:endParaRPr>
          </a:p>
        </p:txBody>
      </p:sp>
      <p:sp>
        <p:nvSpPr>
          <p:cNvPr id="1989634" name="Rectangle 2"/>
          <p:cNvSpPr>
            <a:spLocks noGrp="1" noRot="1" noChangeAspect="1" noChangeArrowheads="1" noTextEdit="1"/>
          </p:cNvSpPr>
          <p:nvPr>
            <p:ph type="sldImg"/>
          </p:nvPr>
        </p:nvSpPr>
        <p:spPr>
          <a:ln/>
        </p:spPr>
      </p:sp>
      <p:sp>
        <p:nvSpPr>
          <p:cNvPr id="1989635"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hlink"/>
                </a:solidFill>
                <a:latin typeface="Times New Roman" pitchFamily="18" charset="0"/>
              </a:defRPr>
            </a:lvl1pPr>
            <a:lvl2pPr marL="742950" indent="-285750" eaLnBrk="0" hangingPunct="0">
              <a:defRPr sz="3200">
                <a:solidFill>
                  <a:schemeClr val="hlink"/>
                </a:solidFill>
                <a:latin typeface="Times New Roman" pitchFamily="18" charset="0"/>
              </a:defRPr>
            </a:lvl2pPr>
            <a:lvl3pPr marL="1143000" indent="-228600" eaLnBrk="0" hangingPunct="0">
              <a:defRPr sz="3200">
                <a:solidFill>
                  <a:schemeClr val="hlink"/>
                </a:solidFill>
                <a:latin typeface="Times New Roman" pitchFamily="18" charset="0"/>
              </a:defRPr>
            </a:lvl3pPr>
            <a:lvl4pPr marL="1600200" indent="-228600" eaLnBrk="0" hangingPunct="0">
              <a:defRPr sz="3200">
                <a:solidFill>
                  <a:schemeClr val="hlink"/>
                </a:solidFill>
                <a:latin typeface="Times New Roman" pitchFamily="18" charset="0"/>
              </a:defRPr>
            </a:lvl4pPr>
            <a:lvl5pPr marL="2057400" indent="-228600" eaLnBrk="0" hangingPunct="0">
              <a:defRPr sz="3200">
                <a:solidFill>
                  <a:schemeClr val="hlink"/>
                </a:solidFill>
                <a:latin typeface="Times New Roman" pitchFamily="18" charset="0"/>
              </a:defRPr>
            </a:lvl5pPr>
            <a:lvl6pPr marL="2514600" indent="-228600" eaLnBrk="0" fontAlgn="base" hangingPunct="0">
              <a:spcBef>
                <a:spcPct val="0"/>
              </a:spcBef>
              <a:spcAft>
                <a:spcPct val="0"/>
              </a:spcAft>
              <a:defRPr sz="3200">
                <a:solidFill>
                  <a:schemeClr val="hlink"/>
                </a:solidFill>
                <a:latin typeface="Times New Roman" pitchFamily="18" charset="0"/>
              </a:defRPr>
            </a:lvl6pPr>
            <a:lvl7pPr marL="2971800" indent="-228600" eaLnBrk="0" fontAlgn="base" hangingPunct="0">
              <a:spcBef>
                <a:spcPct val="0"/>
              </a:spcBef>
              <a:spcAft>
                <a:spcPct val="0"/>
              </a:spcAft>
              <a:defRPr sz="3200">
                <a:solidFill>
                  <a:schemeClr val="hlink"/>
                </a:solidFill>
                <a:latin typeface="Times New Roman" pitchFamily="18" charset="0"/>
              </a:defRPr>
            </a:lvl7pPr>
            <a:lvl8pPr marL="3429000" indent="-228600" eaLnBrk="0" fontAlgn="base" hangingPunct="0">
              <a:spcBef>
                <a:spcPct val="0"/>
              </a:spcBef>
              <a:spcAft>
                <a:spcPct val="0"/>
              </a:spcAft>
              <a:defRPr sz="3200">
                <a:solidFill>
                  <a:schemeClr val="hlink"/>
                </a:solidFill>
                <a:latin typeface="Times New Roman" pitchFamily="18" charset="0"/>
              </a:defRPr>
            </a:lvl8pPr>
            <a:lvl9pPr marL="3886200" indent="-228600" eaLnBrk="0" fontAlgn="base" hangingPunct="0">
              <a:spcBef>
                <a:spcPct val="0"/>
              </a:spcBef>
              <a:spcAft>
                <a:spcPct val="0"/>
              </a:spcAft>
              <a:defRPr sz="3200">
                <a:solidFill>
                  <a:schemeClr val="hlink"/>
                </a:solidFill>
                <a:latin typeface="Times New Roman" pitchFamily="18" charset="0"/>
              </a:defRPr>
            </a:lvl9pPr>
          </a:lstStyle>
          <a:p>
            <a:fld id="{75B43ACA-ACAF-420C-BB83-E0B5773F1E82}" type="slidenum">
              <a:rPr lang="en-US" sz="1200" smtClean="0">
                <a:solidFill>
                  <a:schemeClr val="tx1"/>
                </a:solidFill>
              </a:rPr>
              <a:pPr/>
              <a:t>12</a:t>
            </a:fld>
            <a:endParaRPr lang="en-US" sz="120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A5443-D4B9-418C-8031-813B99A90954}" type="slidenum">
              <a:rPr lang="en-US">
                <a:solidFill>
                  <a:prstClr val="black"/>
                </a:solidFill>
              </a:rPr>
              <a:pPr/>
              <a:t>75</a:t>
            </a:fld>
            <a:endParaRPr lang="en-US">
              <a:solidFill>
                <a:prstClr val="black"/>
              </a:solidFill>
            </a:endParaRPr>
          </a:p>
        </p:txBody>
      </p:sp>
      <p:sp>
        <p:nvSpPr>
          <p:cNvPr id="1991682" name="Rectangle 2"/>
          <p:cNvSpPr>
            <a:spLocks noGrp="1" noRot="1" noChangeAspect="1" noChangeArrowheads="1" noTextEdit="1"/>
          </p:cNvSpPr>
          <p:nvPr>
            <p:ph type="sldImg"/>
          </p:nvPr>
        </p:nvSpPr>
        <p:spPr>
          <a:ln/>
        </p:spPr>
      </p:sp>
      <p:sp>
        <p:nvSpPr>
          <p:cNvPr id="1991683"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46CD2-570C-4911-B6A6-B50EEF31D9B5}" type="slidenum">
              <a:rPr lang="en-US">
                <a:solidFill>
                  <a:prstClr val="black"/>
                </a:solidFill>
              </a:rPr>
              <a:pPr/>
              <a:t>76</a:t>
            </a:fld>
            <a:endParaRPr lang="en-US">
              <a:solidFill>
                <a:prstClr val="black"/>
              </a:solidFill>
            </a:endParaRPr>
          </a:p>
        </p:txBody>
      </p:sp>
      <p:sp>
        <p:nvSpPr>
          <p:cNvPr id="2123778" name="Rectangle 2"/>
          <p:cNvSpPr>
            <a:spLocks noGrp="1" noRot="1" noChangeAspect="1" noChangeArrowheads="1" noTextEdit="1"/>
          </p:cNvSpPr>
          <p:nvPr>
            <p:ph type="sldImg"/>
          </p:nvPr>
        </p:nvSpPr>
        <p:spPr>
          <a:ln/>
        </p:spPr>
      </p:sp>
      <p:sp>
        <p:nvSpPr>
          <p:cNvPr id="2123779" name="Rectangle 3"/>
          <p:cNvSpPr>
            <a:spLocks noGrp="1" noChangeArrowheads="1"/>
          </p:cNvSpPr>
          <p:nvPr>
            <p:ph type="body" idx="1"/>
          </p:nvPr>
        </p:nvSpPr>
        <p:spPr/>
        <p:txBody>
          <a:bodyPr/>
          <a:lstStyle/>
          <a:p>
            <a:endParaRPr lang="en-US" sz="1600"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6449D-98CB-410F-B191-4850A8B4B3E2}" type="slidenum">
              <a:rPr lang="en-US">
                <a:solidFill>
                  <a:prstClr val="black"/>
                </a:solidFill>
              </a:rPr>
              <a:pPr/>
              <a:t>77</a:t>
            </a:fld>
            <a:endParaRPr lang="en-US">
              <a:solidFill>
                <a:prstClr val="black"/>
              </a:solidFill>
            </a:endParaRPr>
          </a:p>
        </p:txBody>
      </p:sp>
      <p:sp>
        <p:nvSpPr>
          <p:cNvPr id="2125826" name="Rectangle 2"/>
          <p:cNvSpPr>
            <a:spLocks noGrp="1" noRot="1" noChangeAspect="1" noChangeArrowheads="1" noTextEdit="1"/>
          </p:cNvSpPr>
          <p:nvPr>
            <p:ph type="sldImg"/>
          </p:nvPr>
        </p:nvSpPr>
        <p:spPr>
          <a:ln/>
        </p:spPr>
      </p:sp>
      <p:sp>
        <p:nvSpPr>
          <p:cNvPr id="2125827"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CDA66-B84C-4219-9DEC-1B9751C8D61E}" type="slidenum">
              <a:rPr lang="en-US">
                <a:solidFill>
                  <a:prstClr val="black"/>
                </a:solidFill>
              </a:rPr>
              <a:pPr/>
              <a:t>78</a:t>
            </a:fld>
            <a:endParaRPr lang="en-US">
              <a:solidFill>
                <a:prstClr val="black"/>
              </a:solidFill>
            </a:endParaRPr>
          </a:p>
        </p:txBody>
      </p:sp>
      <p:sp>
        <p:nvSpPr>
          <p:cNvPr id="2127874" name="Rectangle 2"/>
          <p:cNvSpPr>
            <a:spLocks noGrp="1" noRot="1" noChangeAspect="1" noChangeArrowheads="1" noTextEdit="1"/>
          </p:cNvSpPr>
          <p:nvPr>
            <p:ph type="sldImg"/>
          </p:nvPr>
        </p:nvSpPr>
        <p:spPr>
          <a:ln/>
        </p:spPr>
      </p:sp>
      <p:sp>
        <p:nvSpPr>
          <p:cNvPr id="2127875"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E5AF73-52C3-4702-8A76-17DE88370CDD}" type="slidenum">
              <a:rPr lang="en-US">
                <a:solidFill>
                  <a:prstClr val="black"/>
                </a:solidFill>
              </a:rPr>
              <a:pPr/>
              <a:t>79</a:t>
            </a:fld>
            <a:endParaRPr lang="en-US">
              <a:solidFill>
                <a:prstClr val="black"/>
              </a:solidFill>
            </a:endParaRPr>
          </a:p>
        </p:txBody>
      </p:sp>
      <p:sp>
        <p:nvSpPr>
          <p:cNvPr id="1997826" name="Rectangle 7"/>
          <p:cNvSpPr txBox="1">
            <a:spLocks noGrp="1" noChangeArrowheads="1"/>
          </p:cNvSpPr>
          <p:nvPr/>
        </p:nvSpPr>
        <p:spPr bwMode="auto">
          <a:xfrm>
            <a:off x="3886201" y="8686490"/>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4" tIns="46186" rIns="92374" bIns="46186" anchor="b"/>
          <a:lstStyle>
            <a:lvl1pPr algn="l" defTabSz="912813">
              <a:defRPr sz="2400">
                <a:solidFill>
                  <a:schemeClr val="tx1"/>
                </a:solidFill>
                <a:latin typeface="Times New Roman" pitchFamily="18" charset="0"/>
              </a:defRPr>
            </a:lvl1pPr>
            <a:lvl2pPr marL="37153850" indent="-36706175" algn="l" defTabSz="912813">
              <a:defRPr sz="2400">
                <a:solidFill>
                  <a:schemeClr val="tx1"/>
                </a:solidFill>
                <a:latin typeface="Times New Roman" pitchFamily="18" charset="0"/>
              </a:defRPr>
            </a:lvl2pPr>
            <a:lvl3pPr>
              <a:defRPr sz="2400">
                <a:solidFill>
                  <a:schemeClr val="tx1"/>
                </a:solidFill>
                <a:latin typeface="Times New Roman" pitchFamily="18" charset="0"/>
              </a:defRPr>
            </a:lvl3pPr>
            <a:lvl4pPr marL="48636238" indent="-47293213" algn="l" defTabSz="912813">
              <a:defRPr sz="2400">
                <a:solidFill>
                  <a:schemeClr val="tx1"/>
                </a:solidFill>
                <a:latin typeface="Times New Roman" pitchFamily="18" charset="0"/>
              </a:defRPr>
            </a:lvl4pPr>
            <a:lvl5pPr marL="49083913" indent="-47293213" algn="l" defTabSz="912813">
              <a:defRPr sz="2400">
                <a:solidFill>
                  <a:schemeClr val="tx1"/>
                </a:solidFill>
                <a:latin typeface="Times New Roman" pitchFamily="18" charset="0"/>
              </a:defRPr>
            </a:lvl5pPr>
            <a:lvl6pPr marL="49541113" indent="-47293213" defTabSz="912813" fontAlgn="base">
              <a:spcBef>
                <a:spcPct val="0"/>
              </a:spcBef>
              <a:spcAft>
                <a:spcPct val="0"/>
              </a:spcAft>
              <a:defRPr sz="2400">
                <a:solidFill>
                  <a:schemeClr val="tx1"/>
                </a:solidFill>
                <a:latin typeface="Times New Roman" pitchFamily="18" charset="0"/>
              </a:defRPr>
            </a:lvl6pPr>
            <a:lvl7pPr marL="49998313" indent="-47293213" defTabSz="912813" fontAlgn="base">
              <a:spcBef>
                <a:spcPct val="0"/>
              </a:spcBef>
              <a:spcAft>
                <a:spcPct val="0"/>
              </a:spcAft>
              <a:defRPr sz="2400">
                <a:solidFill>
                  <a:schemeClr val="tx1"/>
                </a:solidFill>
                <a:latin typeface="Times New Roman" pitchFamily="18" charset="0"/>
              </a:defRPr>
            </a:lvl7pPr>
            <a:lvl8pPr marL="50455513" indent="-47293213" defTabSz="912813" fontAlgn="base">
              <a:spcBef>
                <a:spcPct val="0"/>
              </a:spcBef>
              <a:spcAft>
                <a:spcPct val="0"/>
              </a:spcAft>
              <a:defRPr sz="2400">
                <a:solidFill>
                  <a:schemeClr val="tx1"/>
                </a:solidFill>
                <a:latin typeface="Times New Roman" pitchFamily="18" charset="0"/>
              </a:defRPr>
            </a:lvl8pPr>
            <a:lvl9pPr marL="50912713" indent="-47293213" defTabSz="91281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A27B78F6-ED09-4171-B4AC-76C49DEA829B}" type="slidenum">
              <a:rPr lang="en-US" sz="1200" b="1">
                <a:solidFill>
                  <a:prstClr val="black"/>
                </a:solidFill>
                <a:ea typeface="MS PGothic" pitchFamily="34" charset="-128"/>
              </a:rPr>
              <a:pPr algn="r" fontAlgn="base">
                <a:spcBef>
                  <a:spcPct val="0"/>
                </a:spcBef>
                <a:spcAft>
                  <a:spcPct val="0"/>
                </a:spcAft>
              </a:pPr>
              <a:t>79</a:t>
            </a:fld>
            <a:endParaRPr lang="en-US" sz="1200" b="1">
              <a:solidFill>
                <a:prstClr val="black"/>
              </a:solidFill>
              <a:ea typeface="MS PGothic" pitchFamily="34" charset="-128"/>
            </a:endParaRPr>
          </a:p>
        </p:txBody>
      </p:sp>
      <p:sp>
        <p:nvSpPr>
          <p:cNvPr id="1997827" name="Rectangle 2"/>
          <p:cNvSpPr>
            <a:spLocks noGrp="1" noRot="1" noChangeAspect="1" noChangeArrowheads="1" noTextEdit="1"/>
          </p:cNvSpPr>
          <p:nvPr>
            <p:ph type="sldImg"/>
          </p:nvPr>
        </p:nvSpPr>
        <p:spPr>
          <a:ln/>
        </p:spPr>
      </p:sp>
      <p:sp>
        <p:nvSpPr>
          <p:cNvPr id="1997828" name="Rectangle 3"/>
          <p:cNvSpPr>
            <a:spLocks noGrp="1" noChangeArrowheads="1"/>
          </p:cNvSpPr>
          <p:nvPr>
            <p:ph type="body" idx="1"/>
          </p:nvPr>
        </p:nvSpPr>
        <p:spPr/>
        <p:txBody>
          <a:bodyPr lIns="92374" tIns="46186" rIns="92374" bIns="46186"/>
          <a:lstStyle/>
          <a:p>
            <a:endParaRPr lang="en-US" sz="14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E5AF73-52C3-4702-8A76-17DE88370CDD}" type="slidenum">
              <a:rPr lang="en-US">
                <a:solidFill>
                  <a:prstClr val="black"/>
                </a:solidFill>
              </a:rPr>
              <a:pPr/>
              <a:t>80</a:t>
            </a:fld>
            <a:endParaRPr lang="en-US">
              <a:solidFill>
                <a:prstClr val="black"/>
              </a:solidFill>
            </a:endParaRPr>
          </a:p>
        </p:txBody>
      </p:sp>
      <p:sp>
        <p:nvSpPr>
          <p:cNvPr id="1997826" name="Rectangle 7"/>
          <p:cNvSpPr txBox="1">
            <a:spLocks noGrp="1" noChangeArrowheads="1"/>
          </p:cNvSpPr>
          <p:nvPr/>
        </p:nvSpPr>
        <p:spPr bwMode="auto">
          <a:xfrm>
            <a:off x="3886201" y="8686490"/>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4" tIns="46186" rIns="92374" bIns="46186" anchor="b"/>
          <a:lstStyle>
            <a:lvl1pPr algn="l" defTabSz="912813">
              <a:defRPr sz="2400">
                <a:solidFill>
                  <a:schemeClr val="tx1"/>
                </a:solidFill>
                <a:latin typeface="Times New Roman" pitchFamily="18" charset="0"/>
              </a:defRPr>
            </a:lvl1pPr>
            <a:lvl2pPr marL="37153850" indent="-36706175" algn="l" defTabSz="912813">
              <a:defRPr sz="2400">
                <a:solidFill>
                  <a:schemeClr val="tx1"/>
                </a:solidFill>
                <a:latin typeface="Times New Roman" pitchFamily="18" charset="0"/>
              </a:defRPr>
            </a:lvl2pPr>
            <a:lvl3pPr>
              <a:defRPr sz="2400">
                <a:solidFill>
                  <a:schemeClr val="tx1"/>
                </a:solidFill>
                <a:latin typeface="Times New Roman" pitchFamily="18" charset="0"/>
              </a:defRPr>
            </a:lvl3pPr>
            <a:lvl4pPr marL="48636238" indent="-47293213" algn="l" defTabSz="912813">
              <a:defRPr sz="2400">
                <a:solidFill>
                  <a:schemeClr val="tx1"/>
                </a:solidFill>
                <a:latin typeface="Times New Roman" pitchFamily="18" charset="0"/>
              </a:defRPr>
            </a:lvl4pPr>
            <a:lvl5pPr marL="49083913" indent="-47293213" algn="l" defTabSz="912813">
              <a:defRPr sz="2400">
                <a:solidFill>
                  <a:schemeClr val="tx1"/>
                </a:solidFill>
                <a:latin typeface="Times New Roman" pitchFamily="18" charset="0"/>
              </a:defRPr>
            </a:lvl5pPr>
            <a:lvl6pPr marL="49541113" indent="-47293213" defTabSz="912813" fontAlgn="base">
              <a:spcBef>
                <a:spcPct val="0"/>
              </a:spcBef>
              <a:spcAft>
                <a:spcPct val="0"/>
              </a:spcAft>
              <a:defRPr sz="2400">
                <a:solidFill>
                  <a:schemeClr val="tx1"/>
                </a:solidFill>
                <a:latin typeface="Times New Roman" pitchFamily="18" charset="0"/>
              </a:defRPr>
            </a:lvl6pPr>
            <a:lvl7pPr marL="49998313" indent="-47293213" defTabSz="912813" fontAlgn="base">
              <a:spcBef>
                <a:spcPct val="0"/>
              </a:spcBef>
              <a:spcAft>
                <a:spcPct val="0"/>
              </a:spcAft>
              <a:defRPr sz="2400">
                <a:solidFill>
                  <a:schemeClr val="tx1"/>
                </a:solidFill>
                <a:latin typeface="Times New Roman" pitchFamily="18" charset="0"/>
              </a:defRPr>
            </a:lvl7pPr>
            <a:lvl8pPr marL="50455513" indent="-47293213" defTabSz="912813" fontAlgn="base">
              <a:spcBef>
                <a:spcPct val="0"/>
              </a:spcBef>
              <a:spcAft>
                <a:spcPct val="0"/>
              </a:spcAft>
              <a:defRPr sz="2400">
                <a:solidFill>
                  <a:schemeClr val="tx1"/>
                </a:solidFill>
                <a:latin typeface="Times New Roman" pitchFamily="18" charset="0"/>
              </a:defRPr>
            </a:lvl8pPr>
            <a:lvl9pPr marL="50912713" indent="-47293213" defTabSz="91281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A27B78F6-ED09-4171-B4AC-76C49DEA829B}" type="slidenum">
              <a:rPr lang="en-US" sz="1200" b="1">
                <a:solidFill>
                  <a:prstClr val="black"/>
                </a:solidFill>
                <a:ea typeface="MS PGothic" pitchFamily="34" charset="-128"/>
              </a:rPr>
              <a:pPr algn="r" fontAlgn="base">
                <a:spcBef>
                  <a:spcPct val="0"/>
                </a:spcBef>
                <a:spcAft>
                  <a:spcPct val="0"/>
                </a:spcAft>
              </a:pPr>
              <a:t>80</a:t>
            </a:fld>
            <a:endParaRPr lang="en-US" sz="1200" b="1">
              <a:solidFill>
                <a:prstClr val="black"/>
              </a:solidFill>
              <a:ea typeface="MS PGothic" pitchFamily="34" charset="-128"/>
            </a:endParaRPr>
          </a:p>
        </p:txBody>
      </p:sp>
      <p:sp>
        <p:nvSpPr>
          <p:cNvPr id="1997827" name="Rectangle 2"/>
          <p:cNvSpPr>
            <a:spLocks noGrp="1" noRot="1" noChangeAspect="1" noChangeArrowheads="1" noTextEdit="1"/>
          </p:cNvSpPr>
          <p:nvPr>
            <p:ph type="sldImg"/>
          </p:nvPr>
        </p:nvSpPr>
        <p:spPr>
          <a:ln/>
        </p:spPr>
      </p:sp>
      <p:sp>
        <p:nvSpPr>
          <p:cNvPr id="1997828" name="Rectangle 3"/>
          <p:cNvSpPr>
            <a:spLocks noGrp="1" noChangeArrowheads="1"/>
          </p:cNvSpPr>
          <p:nvPr>
            <p:ph type="body" idx="1"/>
          </p:nvPr>
        </p:nvSpPr>
        <p:spPr/>
        <p:txBody>
          <a:bodyPr lIns="92374" tIns="46186" rIns="92374" bIns="46186"/>
          <a:lstStyle/>
          <a:p>
            <a:endParaRPr lang="en-US" sz="14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E5AF73-52C3-4702-8A76-17DE88370CDD}" type="slidenum">
              <a:rPr lang="en-US">
                <a:solidFill>
                  <a:prstClr val="black"/>
                </a:solidFill>
              </a:rPr>
              <a:pPr/>
              <a:t>81</a:t>
            </a:fld>
            <a:endParaRPr lang="en-US">
              <a:solidFill>
                <a:prstClr val="black"/>
              </a:solidFill>
            </a:endParaRPr>
          </a:p>
        </p:txBody>
      </p:sp>
      <p:sp>
        <p:nvSpPr>
          <p:cNvPr id="1997826" name="Rectangle 7"/>
          <p:cNvSpPr txBox="1">
            <a:spLocks noGrp="1" noChangeArrowheads="1"/>
          </p:cNvSpPr>
          <p:nvPr/>
        </p:nvSpPr>
        <p:spPr bwMode="auto">
          <a:xfrm>
            <a:off x="3886201" y="8686490"/>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4" tIns="46186" rIns="92374" bIns="46186" anchor="b"/>
          <a:lstStyle>
            <a:lvl1pPr algn="l" defTabSz="912813">
              <a:defRPr sz="2400">
                <a:solidFill>
                  <a:schemeClr val="tx1"/>
                </a:solidFill>
                <a:latin typeface="Times New Roman" pitchFamily="18" charset="0"/>
              </a:defRPr>
            </a:lvl1pPr>
            <a:lvl2pPr marL="37153850" indent="-36706175" algn="l" defTabSz="912813">
              <a:defRPr sz="2400">
                <a:solidFill>
                  <a:schemeClr val="tx1"/>
                </a:solidFill>
                <a:latin typeface="Times New Roman" pitchFamily="18" charset="0"/>
              </a:defRPr>
            </a:lvl2pPr>
            <a:lvl3pPr>
              <a:defRPr sz="2400">
                <a:solidFill>
                  <a:schemeClr val="tx1"/>
                </a:solidFill>
                <a:latin typeface="Times New Roman" pitchFamily="18" charset="0"/>
              </a:defRPr>
            </a:lvl3pPr>
            <a:lvl4pPr marL="48636238" indent="-47293213" algn="l" defTabSz="912813">
              <a:defRPr sz="2400">
                <a:solidFill>
                  <a:schemeClr val="tx1"/>
                </a:solidFill>
                <a:latin typeface="Times New Roman" pitchFamily="18" charset="0"/>
              </a:defRPr>
            </a:lvl4pPr>
            <a:lvl5pPr marL="49083913" indent="-47293213" algn="l" defTabSz="912813">
              <a:defRPr sz="2400">
                <a:solidFill>
                  <a:schemeClr val="tx1"/>
                </a:solidFill>
                <a:latin typeface="Times New Roman" pitchFamily="18" charset="0"/>
              </a:defRPr>
            </a:lvl5pPr>
            <a:lvl6pPr marL="49541113" indent="-47293213" defTabSz="912813" fontAlgn="base">
              <a:spcBef>
                <a:spcPct val="0"/>
              </a:spcBef>
              <a:spcAft>
                <a:spcPct val="0"/>
              </a:spcAft>
              <a:defRPr sz="2400">
                <a:solidFill>
                  <a:schemeClr val="tx1"/>
                </a:solidFill>
                <a:latin typeface="Times New Roman" pitchFamily="18" charset="0"/>
              </a:defRPr>
            </a:lvl6pPr>
            <a:lvl7pPr marL="49998313" indent="-47293213" defTabSz="912813" fontAlgn="base">
              <a:spcBef>
                <a:spcPct val="0"/>
              </a:spcBef>
              <a:spcAft>
                <a:spcPct val="0"/>
              </a:spcAft>
              <a:defRPr sz="2400">
                <a:solidFill>
                  <a:schemeClr val="tx1"/>
                </a:solidFill>
                <a:latin typeface="Times New Roman" pitchFamily="18" charset="0"/>
              </a:defRPr>
            </a:lvl7pPr>
            <a:lvl8pPr marL="50455513" indent="-47293213" defTabSz="912813" fontAlgn="base">
              <a:spcBef>
                <a:spcPct val="0"/>
              </a:spcBef>
              <a:spcAft>
                <a:spcPct val="0"/>
              </a:spcAft>
              <a:defRPr sz="2400">
                <a:solidFill>
                  <a:schemeClr val="tx1"/>
                </a:solidFill>
                <a:latin typeface="Times New Roman" pitchFamily="18" charset="0"/>
              </a:defRPr>
            </a:lvl8pPr>
            <a:lvl9pPr marL="50912713" indent="-47293213" defTabSz="91281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A27B78F6-ED09-4171-B4AC-76C49DEA829B}" type="slidenum">
              <a:rPr lang="en-US" sz="1200" b="1">
                <a:solidFill>
                  <a:prstClr val="black"/>
                </a:solidFill>
                <a:ea typeface="MS PGothic" pitchFamily="34" charset="-128"/>
              </a:rPr>
              <a:pPr algn="r" fontAlgn="base">
                <a:spcBef>
                  <a:spcPct val="0"/>
                </a:spcBef>
                <a:spcAft>
                  <a:spcPct val="0"/>
                </a:spcAft>
              </a:pPr>
              <a:t>81</a:t>
            </a:fld>
            <a:endParaRPr lang="en-US" sz="1200" b="1">
              <a:solidFill>
                <a:prstClr val="black"/>
              </a:solidFill>
              <a:ea typeface="MS PGothic" pitchFamily="34" charset="-128"/>
            </a:endParaRPr>
          </a:p>
        </p:txBody>
      </p:sp>
      <p:sp>
        <p:nvSpPr>
          <p:cNvPr id="1997827" name="Rectangle 2"/>
          <p:cNvSpPr>
            <a:spLocks noGrp="1" noRot="1" noChangeAspect="1" noChangeArrowheads="1" noTextEdit="1"/>
          </p:cNvSpPr>
          <p:nvPr>
            <p:ph type="sldImg"/>
          </p:nvPr>
        </p:nvSpPr>
        <p:spPr>
          <a:ln/>
        </p:spPr>
      </p:sp>
      <p:sp>
        <p:nvSpPr>
          <p:cNvPr id="1997828" name="Rectangle 3"/>
          <p:cNvSpPr>
            <a:spLocks noGrp="1" noChangeArrowheads="1"/>
          </p:cNvSpPr>
          <p:nvPr>
            <p:ph type="body" idx="1"/>
          </p:nvPr>
        </p:nvSpPr>
        <p:spPr/>
        <p:txBody>
          <a:bodyPr lIns="92374" tIns="46186" rIns="92374" bIns="46186"/>
          <a:lstStyle/>
          <a:p>
            <a:endParaRPr lang="en-US" sz="1400" dirty="0">
              <a:latin typeface="Bookman Old Style"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82</a:t>
            </a:fld>
            <a:endParaRPr lang="en-US"/>
          </a:p>
        </p:txBody>
      </p:sp>
    </p:spTree>
    <p:extLst>
      <p:ext uri="{BB962C8B-B14F-4D97-AF65-F5344CB8AC3E}">
        <p14:creationId xmlns:p14="http://schemas.microsoft.com/office/powerpoint/2010/main" val="3009572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83</a:t>
            </a:fld>
            <a:endParaRPr lang="en-US"/>
          </a:p>
        </p:txBody>
      </p:sp>
    </p:spTree>
    <p:extLst>
      <p:ext uri="{BB962C8B-B14F-4D97-AF65-F5344CB8AC3E}">
        <p14:creationId xmlns:p14="http://schemas.microsoft.com/office/powerpoint/2010/main" val="42918709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84</a:t>
            </a:fld>
            <a:endParaRPr lang="en-US"/>
          </a:p>
        </p:txBody>
      </p:sp>
    </p:spTree>
    <p:extLst>
      <p:ext uri="{BB962C8B-B14F-4D97-AF65-F5344CB8AC3E}">
        <p14:creationId xmlns:p14="http://schemas.microsoft.com/office/powerpoint/2010/main" val="429187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hlink"/>
                </a:solidFill>
                <a:latin typeface="Times New Roman" pitchFamily="18" charset="0"/>
              </a:defRPr>
            </a:lvl1pPr>
            <a:lvl2pPr marL="742950" indent="-285750" eaLnBrk="0" hangingPunct="0">
              <a:defRPr sz="3200">
                <a:solidFill>
                  <a:schemeClr val="hlink"/>
                </a:solidFill>
                <a:latin typeface="Times New Roman" pitchFamily="18" charset="0"/>
              </a:defRPr>
            </a:lvl2pPr>
            <a:lvl3pPr marL="1143000" indent="-228600" eaLnBrk="0" hangingPunct="0">
              <a:defRPr sz="3200">
                <a:solidFill>
                  <a:schemeClr val="hlink"/>
                </a:solidFill>
                <a:latin typeface="Times New Roman" pitchFamily="18" charset="0"/>
              </a:defRPr>
            </a:lvl3pPr>
            <a:lvl4pPr marL="1600200" indent="-228600" eaLnBrk="0" hangingPunct="0">
              <a:defRPr sz="3200">
                <a:solidFill>
                  <a:schemeClr val="hlink"/>
                </a:solidFill>
                <a:latin typeface="Times New Roman" pitchFamily="18" charset="0"/>
              </a:defRPr>
            </a:lvl4pPr>
            <a:lvl5pPr marL="2057400" indent="-228600" eaLnBrk="0" hangingPunct="0">
              <a:defRPr sz="3200">
                <a:solidFill>
                  <a:schemeClr val="hlink"/>
                </a:solidFill>
                <a:latin typeface="Times New Roman" pitchFamily="18" charset="0"/>
              </a:defRPr>
            </a:lvl5pPr>
            <a:lvl6pPr marL="2514600" indent="-228600" eaLnBrk="0" fontAlgn="base" hangingPunct="0">
              <a:spcBef>
                <a:spcPct val="0"/>
              </a:spcBef>
              <a:spcAft>
                <a:spcPct val="0"/>
              </a:spcAft>
              <a:defRPr sz="3200">
                <a:solidFill>
                  <a:schemeClr val="hlink"/>
                </a:solidFill>
                <a:latin typeface="Times New Roman" pitchFamily="18" charset="0"/>
              </a:defRPr>
            </a:lvl6pPr>
            <a:lvl7pPr marL="2971800" indent="-228600" eaLnBrk="0" fontAlgn="base" hangingPunct="0">
              <a:spcBef>
                <a:spcPct val="0"/>
              </a:spcBef>
              <a:spcAft>
                <a:spcPct val="0"/>
              </a:spcAft>
              <a:defRPr sz="3200">
                <a:solidFill>
                  <a:schemeClr val="hlink"/>
                </a:solidFill>
                <a:latin typeface="Times New Roman" pitchFamily="18" charset="0"/>
              </a:defRPr>
            </a:lvl7pPr>
            <a:lvl8pPr marL="3429000" indent="-228600" eaLnBrk="0" fontAlgn="base" hangingPunct="0">
              <a:spcBef>
                <a:spcPct val="0"/>
              </a:spcBef>
              <a:spcAft>
                <a:spcPct val="0"/>
              </a:spcAft>
              <a:defRPr sz="3200">
                <a:solidFill>
                  <a:schemeClr val="hlink"/>
                </a:solidFill>
                <a:latin typeface="Times New Roman" pitchFamily="18" charset="0"/>
              </a:defRPr>
            </a:lvl8pPr>
            <a:lvl9pPr marL="3886200" indent="-228600" eaLnBrk="0" fontAlgn="base" hangingPunct="0">
              <a:spcBef>
                <a:spcPct val="0"/>
              </a:spcBef>
              <a:spcAft>
                <a:spcPct val="0"/>
              </a:spcAft>
              <a:defRPr sz="3200">
                <a:solidFill>
                  <a:schemeClr val="hlink"/>
                </a:solidFill>
                <a:latin typeface="Times New Roman" pitchFamily="18" charset="0"/>
              </a:defRPr>
            </a:lvl9pPr>
          </a:lstStyle>
          <a:p>
            <a:fld id="{75B43ACA-ACAF-420C-BB83-E0B5773F1E82}" type="slidenum">
              <a:rPr lang="en-US" sz="1200" smtClean="0">
                <a:solidFill>
                  <a:schemeClr val="tx1"/>
                </a:solidFill>
              </a:rPr>
              <a:pPr/>
              <a:t>13</a:t>
            </a:fld>
            <a:endParaRPr lang="en-US" sz="120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85</a:t>
            </a:fld>
            <a:endParaRPr lang="en-US"/>
          </a:p>
        </p:txBody>
      </p:sp>
    </p:spTree>
    <p:extLst>
      <p:ext uri="{BB962C8B-B14F-4D97-AF65-F5344CB8AC3E}">
        <p14:creationId xmlns:p14="http://schemas.microsoft.com/office/powerpoint/2010/main" val="42918709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7B046CD4-37AD-4C0C-B233-C644213977BE}" type="slidenum">
              <a:rPr lang="en-US" smtClean="0"/>
              <a:t>86</a:t>
            </a:fld>
            <a:endParaRPr lang="en-US"/>
          </a:p>
        </p:txBody>
      </p:sp>
    </p:spTree>
    <p:extLst>
      <p:ext uri="{BB962C8B-B14F-4D97-AF65-F5344CB8AC3E}">
        <p14:creationId xmlns:p14="http://schemas.microsoft.com/office/powerpoint/2010/main" val="42918709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89922-3ADD-44B9-91F7-A01F48C90211}" type="slidenum">
              <a:rPr lang="en-US"/>
              <a:pPr/>
              <a:t>87</a:t>
            </a:fld>
            <a:endParaRPr lang="en-US"/>
          </a:p>
        </p:txBody>
      </p:sp>
      <p:sp>
        <p:nvSpPr>
          <p:cNvPr id="2006018" name="Rectangle 2"/>
          <p:cNvSpPr>
            <a:spLocks noGrp="1" noRot="1" noChangeAspect="1" noChangeArrowheads="1" noTextEdit="1"/>
          </p:cNvSpPr>
          <p:nvPr>
            <p:ph type="sldImg"/>
          </p:nvPr>
        </p:nvSpPr>
        <p:spPr>
          <a:ln/>
        </p:spPr>
      </p:sp>
      <p:sp>
        <p:nvSpPr>
          <p:cNvPr id="200601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11597D-E69B-4C7E-9C98-14F935534AB2}" type="slidenum">
              <a:rPr lang="en-US" smtClean="0"/>
              <a:pPr eaLnBrk="1" hangingPunct="1"/>
              <a:t>88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7ADE377-77A6-467C-9FF8-D683686A478D}" type="slidenum">
              <a:rPr lang="en-US" smtClean="0"/>
              <a:pPr/>
              <a:t>89</a:t>
            </a:fld>
            <a:endParaRPr lang="en-US"/>
          </a:p>
        </p:txBody>
      </p:sp>
    </p:spTree>
    <p:extLst>
      <p:ext uri="{BB962C8B-B14F-4D97-AF65-F5344CB8AC3E}">
        <p14:creationId xmlns:p14="http://schemas.microsoft.com/office/powerpoint/2010/main" val="6928583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7ADE377-77A6-467C-9FF8-D683686A478D}" type="slidenum">
              <a:rPr lang="en-US" smtClean="0"/>
              <a:pPr/>
              <a:t>90</a:t>
            </a:fld>
            <a:endParaRPr lang="en-US"/>
          </a:p>
        </p:txBody>
      </p:sp>
    </p:spTree>
    <p:extLst>
      <p:ext uri="{BB962C8B-B14F-4D97-AF65-F5344CB8AC3E}">
        <p14:creationId xmlns:p14="http://schemas.microsoft.com/office/powerpoint/2010/main" val="6928583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7ADE377-77A6-467C-9FF8-D683686A478D}" type="slidenum">
              <a:rPr lang="en-US" smtClean="0"/>
              <a:pPr/>
              <a:t>91</a:t>
            </a:fld>
            <a:endParaRPr lang="en-US"/>
          </a:p>
        </p:txBody>
      </p:sp>
    </p:spTree>
    <p:extLst>
      <p:ext uri="{BB962C8B-B14F-4D97-AF65-F5344CB8AC3E}">
        <p14:creationId xmlns:p14="http://schemas.microsoft.com/office/powerpoint/2010/main" val="6928583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7ADE377-77A6-467C-9FF8-D683686A478D}" type="slidenum">
              <a:rPr lang="en-US" smtClean="0"/>
              <a:pPr/>
              <a:t>92</a:t>
            </a:fld>
            <a:endParaRPr lang="en-US"/>
          </a:p>
        </p:txBody>
      </p:sp>
    </p:spTree>
    <p:extLst>
      <p:ext uri="{BB962C8B-B14F-4D97-AF65-F5344CB8AC3E}">
        <p14:creationId xmlns:p14="http://schemas.microsoft.com/office/powerpoint/2010/main" val="35998161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7ADE377-77A6-467C-9FF8-D683686A478D}" type="slidenum">
              <a:rPr lang="en-US" smtClean="0"/>
              <a:pPr/>
              <a:t>93</a:t>
            </a:fld>
            <a:endParaRPr lang="en-US"/>
          </a:p>
        </p:txBody>
      </p:sp>
    </p:spTree>
    <p:extLst>
      <p:ext uri="{BB962C8B-B14F-4D97-AF65-F5344CB8AC3E}">
        <p14:creationId xmlns:p14="http://schemas.microsoft.com/office/powerpoint/2010/main" val="25911723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317E97-EB40-41D1-9933-8804AAD0AA94}" type="slidenum">
              <a:rPr lang="en-US" smtClean="0"/>
              <a:pPr eaLnBrk="1" hangingPunct="1"/>
              <a:t>96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C951F-5092-4AFF-968C-861EA719E9A4}" type="slidenum">
              <a:rPr lang="en-US"/>
              <a:pPr/>
              <a:t>14</a:t>
            </a:fld>
            <a:endParaRPr lang="en-US"/>
          </a:p>
        </p:txBody>
      </p:sp>
      <p:sp>
        <p:nvSpPr>
          <p:cNvPr id="2036738" name="Rectangle 2"/>
          <p:cNvSpPr>
            <a:spLocks noGrp="1" noRot="1" noChangeAspect="1" noChangeArrowheads="1" noTextEdit="1"/>
          </p:cNvSpPr>
          <p:nvPr>
            <p:ph type="sldImg"/>
          </p:nvPr>
        </p:nvSpPr>
        <p:spPr>
          <a:ln/>
        </p:spPr>
      </p:sp>
      <p:sp>
        <p:nvSpPr>
          <p:cNvPr id="2036739" name="Rectangle 3"/>
          <p:cNvSpPr>
            <a:spLocks noGrp="1" noChangeArrowheads="1"/>
          </p:cNvSpPr>
          <p:nvPr>
            <p:ph type="body" idx="1"/>
          </p:nvPr>
        </p:nvSpPr>
        <p:spPr>
          <a:xfrm>
            <a:off x="685800" y="4344025"/>
            <a:ext cx="5486400" cy="4114488"/>
          </a:xfrm>
        </p:spPr>
        <p:txBody>
          <a:bodyPr/>
          <a:lstStyle/>
          <a:p>
            <a:pPr>
              <a:lnSpc>
                <a:spcPct val="80000"/>
              </a:lnSpc>
            </a:pPr>
            <a:endParaRPr lang="en-US" sz="1600"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CB6C87-62DD-432D-898D-430ABD87B628}" type="slidenum">
              <a:rPr lang="en-US" smtClean="0"/>
              <a:pPr eaLnBrk="1" hangingPunct="1"/>
              <a:t>97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89922-3ADD-44B9-91F7-A01F48C90211}" type="slidenum">
              <a:rPr lang="en-US"/>
              <a:pPr/>
              <a:t>98</a:t>
            </a:fld>
            <a:endParaRPr lang="en-US"/>
          </a:p>
        </p:txBody>
      </p:sp>
      <p:sp>
        <p:nvSpPr>
          <p:cNvPr id="2006018" name="Rectangle 2"/>
          <p:cNvSpPr>
            <a:spLocks noGrp="1" noRot="1" noChangeAspect="1" noChangeArrowheads="1" noTextEdit="1"/>
          </p:cNvSpPr>
          <p:nvPr>
            <p:ph type="sldImg"/>
          </p:nvPr>
        </p:nvSpPr>
        <p:spPr>
          <a:ln/>
        </p:spPr>
      </p:sp>
      <p:sp>
        <p:nvSpPr>
          <p:cNvPr id="200601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D7DE3B-91CD-4C0E-9A35-2D3A1E5203A8}" type="slidenum">
              <a:rPr lang="en-US" smtClean="0"/>
              <a:pPr eaLnBrk="1" hangingPunct="1"/>
              <a:t>99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4400" y="3200400"/>
            <a:ext cx="5943600" cy="688975"/>
          </a:xfrm>
        </p:spPr>
        <p:txBody>
          <a:bodyPr lIns="0" tIns="0" rIns="0" bIns="0" anchor="t" anchorCtr="0">
            <a:normAutofit/>
          </a:bodyPr>
          <a:lstStyle>
            <a:lvl1pPr algn="l">
              <a:defRPr sz="3600" b="1" baseline="0">
                <a:solidFill>
                  <a:srgbClr val="104B7D"/>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4053886"/>
            <a:ext cx="3352800" cy="381000"/>
          </a:xfrm>
        </p:spPr>
        <p:txBody>
          <a:bodyPr lIns="0" tIns="0" rIns="0" bIns="0">
            <a:normAutofit/>
          </a:bodyPr>
          <a:lstStyle>
            <a:lvl1pPr marL="0" indent="0" algn="l">
              <a:buNone/>
              <a:defRPr sz="2600">
                <a:solidFill>
                  <a:srgbClr val="7823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cxnSp>
        <p:nvCxnSpPr>
          <p:cNvPr id="9" name="Straight Connector 8"/>
          <p:cNvCxnSpPr/>
          <p:nvPr userDrawn="1"/>
        </p:nvCxnSpPr>
        <p:spPr>
          <a:xfrm>
            <a:off x="0" y="3901486"/>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968" y="5943600"/>
            <a:ext cx="2133600" cy="706954"/>
          </a:xfrm>
          <a:prstGeom prst="rect">
            <a:avLst/>
          </a:prstGeom>
        </p:spPr>
      </p:pic>
    </p:spTree>
    <p:extLst>
      <p:ext uri="{BB962C8B-B14F-4D97-AF65-F5344CB8AC3E}">
        <p14:creationId xmlns:p14="http://schemas.microsoft.com/office/powerpoint/2010/main" val="275544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1FC398-5929-4CD5-8C80-09E4FD7D5F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349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131AAB-FDBF-4E0B-A211-8D1019F854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62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A123336-74C9-40F3-8DB7-26F5982961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707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FC90E8-1197-4493-8D1B-097A0C8F7A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4191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E0EE21-C1A6-44B5-8C93-B2EB006E88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321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0A54C6-1818-4327-A6F8-B96E390894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7945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3B5F3C-79B0-46BE-AB0F-CD5F82E7AA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325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C926C-292B-45DE-AA4E-67C500F68F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58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61669" y="1295400"/>
            <a:ext cx="6396332" cy="304800"/>
          </a:xfrm>
        </p:spPr>
        <p:txBody>
          <a:bodyPr lIns="0" tIns="0" rIns="0" bIns="0" anchor="t" anchorCtr="0">
            <a:normAutofit/>
          </a:bodyPr>
          <a:lstStyle>
            <a:lvl1pPr algn="l">
              <a:defRPr sz="2000" b="1" baseline="0">
                <a:solidFill>
                  <a:srgbClr val="104B7D"/>
                </a:solidFill>
              </a:defRPr>
            </a:lvl1pPr>
          </a:lstStyle>
          <a:p>
            <a:r>
              <a:rPr lang="en-US" dirty="0" smtClean="0"/>
              <a:t>Sub-Head Goes Here</a:t>
            </a:r>
            <a:endParaRPr lang="en-US" dirty="0"/>
          </a:p>
        </p:txBody>
      </p:sp>
      <p:sp>
        <p:nvSpPr>
          <p:cNvPr id="3" name="Content Placeholder 2"/>
          <p:cNvSpPr>
            <a:spLocks noGrp="1"/>
          </p:cNvSpPr>
          <p:nvPr>
            <p:ph idx="1"/>
          </p:nvPr>
        </p:nvSpPr>
        <p:spPr>
          <a:xfrm>
            <a:off x="461668" y="1828800"/>
            <a:ext cx="6396331" cy="4114800"/>
          </a:xfrm>
        </p:spPr>
        <p:txBody>
          <a:bodyPr lIns="0" tIns="0" rIns="0" bIns="0"/>
          <a:lstStyle>
            <a:lvl1pPr>
              <a:defRPr sz="1800"/>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5611" y="6172200"/>
            <a:ext cx="1371600" cy="454470"/>
          </a:xfrm>
          <a:prstGeom prst="rect">
            <a:avLst/>
          </a:prstGeom>
        </p:spPr>
      </p:pic>
      <p:sp>
        <p:nvSpPr>
          <p:cNvPr id="9" name="Date Placeholder 3"/>
          <p:cNvSpPr>
            <a:spLocks noGrp="1"/>
          </p:cNvSpPr>
          <p:nvPr>
            <p:ph type="dt" sz="half" idx="10"/>
          </p:nvPr>
        </p:nvSpPr>
        <p:spPr>
          <a:xfrm>
            <a:off x="455613" y="6216873"/>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6/12/2013</a:t>
            </a:fld>
            <a:endParaRPr lang="en-US" dirty="0"/>
          </a:p>
        </p:txBody>
      </p:sp>
      <p:sp>
        <p:nvSpPr>
          <p:cNvPr id="10" name="Footer Placeholder 4"/>
          <p:cNvSpPr>
            <a:spLocks noGrp="1"/>
          </p:cNvSpPr>
          <p:nvPr>
            <p:ph type="ftr" sz="quarter" idx="11"/>
          </p:nvPr>
        </p:nvSpPr>
        <p:spPr>
          <a:xfrm>
            <a:off x="2157677" y="6216873"/>
            <a:ext cx="2895600" cy="365125"/>
          </a:xfrm>
        </p:spPr>
        <p:txBody>
          <a:bodyPr/>
          <a:lstStyle>
            <a:lvl1pPr>
              <a:defRPr sz="1000">
                <a:solidFill>
                  <a:srgbClr val="104B7D"/>
                </a:solidFill>
              </a:defRPr>
            </a:lvl1pPr>
          </a:lstStyle>
          <a:p>
            <a:endParaRPr lang="en-US" dirty="0"/>
          </a:p>
        </p:txBody>
      </p:sp>
      <p:sp>
        <p:nvSpPr>
          <p:cNvPr id="11" name="Slide Number Placeholder 5"/>
          <p:cNvSpPr>
            <a:spLocks noGrp="1"/>
          </p:cNvSpPr>
          <p:nvPr>
            <p:ph type="sldNum" sz="quarter" idx="12"/>
          </p:nvPr>
        </p:nvSpPr>
        <p:spPr>
          <a:xfrm>
            <a:off x="6007528" y="6216873"/>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spTree>
    <p:extLst>
      <p:ext uri="{BB962C8B-B14F-4D97-AF65-F5344CB8AC3E}">
        <p14:creationId xmlns:p14="http://schemas.microsoft.com/office/powerpoint/2010/main" val="5799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5612" y="1828800"/>
            <a:ext cx="4116387" cy="3659114"/>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half" idx="13" hasCustomPrompt="1"/>
          </p:nvPr>
        </p:nvSpPr>
        <p:spPr>
          <a:xfrm>
            <a:off x="4952999" y="4038600"/>
            <a:ext cx="1905000" cy="1447800"/>
          </a:xfrm>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Image Here</a:t>
            </a:r>
            <a:endParaRPr lang="en-US" dirty="0"/>
          </a:p>
        </p:txBody>
      </p:sp>
      <p:sp>
        <p:nvSpPr>
          <p:cNvPr id="18" name="Content Placeholder 2"/>
          <p:cNvSpPr>
            <a:spLocks noGrp="1"/>
          </p:cNvSpPr>
          <p:nvPr>
            <p:ph sz="half" idx="14" hasCustomPrompt="1"/>
          </p:nvPr>
        </p:nvSpPr>
        <p:spPr>
          <a:xfrm>
            <a:off x="4952999" y="1828800"/>
            <a:ext cx="1905000" cy="1447800"/>
          </a:xfrm>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Image Here</a:t>
            </a:r>
            <a:endParaRPr lang="en-US" dirty="0"/>
          </a:p>
        </p:txBody>
      </p:sp>
      <p:sp>
        <p:nvSpPr>
          <p:cNvPr id="15" name="Title 1"/>
          <p:cNvSpPr>
            <a:spLocks noGrp="1"/>
          </p:cNvSpPr>
          <p:nvPr>
            <p:ph type="title" hasCustomPrompt="1"/>
          </p:nvPr>
        </p:nvSpPr>
        <p:spPr>
          <a:xfrm>
            <a:off x="455612" y="1295400"/>
            <a:ext cx="6402387" cy="304800"/>
          </a:xfrm>
        </p:spPr>
        <p:txBody>
          <a:bodyPr lIns="0" tIns="0" rIns="0" bIns="0" anchor="t" anchorCtr="0">
            <a:normAutofit/>
          </a:bodyPr>
          <a:lstStyle>
            <a:lvl1pPr algn="l">
              <a:defRPr sz="2000" b="1" baseline="0">
                <a:solidFill>
                  <a:srgbClr val="104B7D"/>
                </a:solidFill>
              </a:defRPr>
            </a:lvl1pPr>
          </a:lstStyle>
          <a:p>
            <a:r>
              <a:rPr lang="en-US" dirty="0" smtClean="0"/>
              <a:t>Sub-Head Goes Here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5611" y="6172200"/>
            <a:ext cx="1371600" cy="454470"/>
          </a:xfrm>
          <a:prstGeom prst="rect">
            <a:avLst/>
          </a:prstGeom>
        </p:spPr>
      </p:pic>
      <p:sp>
        <p:nvSpPr>
          <p:cNvPr id="14" name="Date Placeholder 3"/>
          <p:cNvSpPr>
            <a:spLocks noGrp="1"/>
          </p:cNvSpPr>
          <p:nvPr>
            <p:ph type="dt" sz="half" idx="10"/>
          </p:nvPr>
        </p:nvSpPr>
        <p:spPr>
          <a:xfrm>
            <a:off x="455613" y="6216873"/>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6/12/2013</a:t>
            </a:fld>
            <a:endParaRPr lang="en-US" dirty="0"/>
          </a:p>
        </p:txBody>
      </p:sp>
      <p:sp>
        <p:nvSpPr>
          <p:cNvPr id="16" name="Footer Placeholder 4"/>
          <p:cNvSpPr>
            <a:spLocks noGrp="1"/>
          </p:cNvSpPr>
          <p:nvPr>
            <p:ph type="ftr" sz="quarter" idx="11"/>
          </p:nvPr>
        </p:nvSpPr>
        <p:spPr>
          <a:xfrm>
            <a:off x="2157677" y="6216873"/>
            <a:ext cx="2895600" cy="365125"/>
          </a:xfrm>
        </p:spPr>
        <p:txBody>
          <a:bodyPr/>
          <a:lstStyle>
            <a:lvl1pPr>
              <a:defRPr sz="1000">
                <a:solidFill>
                  <a:srgbClr val="104B7D"/>
                </a:solidFill>
              </a:defRPr>
            </a:lvl1pPr>
          </a:lstStyle>
          <a:p>
            <a:endParaRPr lang="en-US" dirty="0"/>
          </a:p>
        </p:txBody>
      </p:sp>
      <p:sp>
        <p:nvSpPr>
          <p:cNvPr id="22" name="Slide Number Placeholder 5"/>
          <p:cNvSpPr>
            <a:spLocks noGrp="1"/>
          </p:cNvSpPr>
          <p:nvPr>
            <p:ph type="sldNum" sz="quarter" idx="12"/>
          </p:nvPr>
        </p:nvSpPr>
        <p:spPr>
          <a:xfrm>
            <a:off x="6007528" y="6216873"/>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spTree>
    <p:extLst>
      <p:ext uri="{BB962C8B-B14F-4D97-AF65-F5344CB8AC3E}">
        <p14:creationId xmlns:p14="http://schemas.microsoft.com/office/powerpoint/2010/main" val="31986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7010400" y="1828800"/>
            <a:ext cx="2057400" cy="990600"/>
          </a:xfrm>
          <a:solidFill>
            <a:srgbClr val="104B7D"/>
          </a:solidFill>
        </p:spPr>
        <p:txBody>
          <a:bodyPr lIns="182880" tIns="182880" rIns="182880" bIns="182880" anchor="t" anchorCtr="0">
            <a:noAutofit/>
          </a:bodyPr>
          <a:lstStyle>
            <a:lvl1pPr algn="l">
              <a:defRPr sz="1200" b="1" baseline="0">
                <a:solidFill>
                  <a:schemeClr val="bg1"/>
                </a:solidFill>
              </a:defRPr>
            </a:lvl1pPr>
          </a:lstStyle>
          <a:p>
            <a:r>
              <a:rPr lang="en-US" dirty="0" smtClean="0"/>
              <a:t>Sidebar Header Here</a:t>
            </a:r>
            <a:br>
              <a:rPr lang="en-US" dirty="0" smtClean="0"/>
            </a:br>
            <a:r>
              <a:rPr lang="en-US" dirty="0" smtClean="0"/>
              <a:t>Sidebar Header Here</a:t>
            </a:r>
            <a:br>
              <a:rPr lang="en-US" dirty="0" smtClean="0"/>
            </a:br>
            <a:r>
              <a:rPr lang="en-US" dirty="0" smtClean="0"/>
              <a:t>Sidebar Header Here</a:t>
            </a:r>
            <a:br>
              <a:rPr lang="en-US" dirty="0" smtClean="0"/>
            </a:br>
            <a:r>
              <a:rPr lang="en-US" dirty="0" smtClean="0"/>
              <a:t>Sidebar Header Here</a:t>
            </a:r>
            <a:endParaRPr lang="en-US" dirty="0"/>
          </a:p>
        </p:txBody>
      </p:sp>
      <p:sp>
        <p:nvSpPr>
          <p:cNvPr id="4" name="Text Placeholder 3"/>
          <p:cNvSpPr>
            <a:spLocks noGrp="1"/>
          </p:cNvSpPr>
          <p:nvPr>
            <p:ph type="body" sz="half" idx="2" hasCustomPrompt="1"/>
          </p:nvPr>
        </p:nvSpPr>
        <p:spPr>
          <a:xfrm>
            <a:off x="7010400" y="2895600"/>
            <a:ext cx="2057399" cy="2966250"/>
          </a:xfrm>
          <a:ln>
            <a:solidFill>
              <a:srgbClr val="104B7D"/>
            </a:solidFill>
          </a:ln>
        </p:spPr>
        <p:txBody>
          <a:bodyPr lIns="182880" tIns="182880" rIns="182880" bIns="18288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9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p:txBody>
      </p:sp>
      <p:sp>
        <p:nvSpPr>
          <p:cNvPr id="11" name="Content Placeholder 2"/>
          <p:cNvSpPr>
            <a:spLocks noGrp="1"/>
          </p:cNvSpPr>
          <p:nvPr>
            <p:ph sz="half" idx="1"/>
          </p:nvPr>
        </p:nvSpPr>
        <p:spPr>
          <a:xfrm>
            <a:off x="455613" y="1828800"/>
            <a:ext cx="3581400" cy="3659114"/>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455613" y="6216873"/>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6/12/2013</a:t>
            </a:fld>
            <a:endParaRPr lang="en-US" dirty="0"/>
          </a:p>
        </p:txBody>
      </p:sp>
      <p:sp>
        <p:nvSpPr>
          <p:cNvPr id="15" name="Footer Placeholder 4"/>
          <p:cNvSpPr>
            <a:spLocks noGrp="1"/>
          </p:cNvSpPr>
          <p:nvPr>
            <p:ph type="ftr" sz="quarter" idx="11"/>
          </p:nvPr>
        </p:nvSpPr>
        <p:spPr>
          <a:xfrm>
            <a:off x="2157677" y="6216873"/>
            <a:ext cx="2895600" cy="365125"/>
          </a:xfrm>
        </p:spPr>
        <p:txBody>
          <a:bodyPr/>
          <a:lstStyle>
            <a:lvl1pPr>
              <a:defRPr sz="1000">
                <a:solidFill>
                  <a:srgbClr val="104B7D"/>
                </a:solidFill>
              </a:defRPr>
            </a:lvl1pPr>
          </a:lstStyle>
          <a:p>
            <a:endParaRPr lang="en-US" dirty="0"/>
          </a:p>
        </p:txBody>
      </p:sp>
      <p:sp>
        <p:nvSpPr>
          <p:cNvPr id="16" name="Slide Number Placeholder 5"/>
          <p:cNvSpPr>
            <a:spLocks noGrp="1"/>
          </p:cNvSpPr>
          <p:nvPr>
            <p:ph type="sldNum" sz="quarter" idx="12"/>
          </p:nvPr>
        </p:nvSpPr>
        <p:spPr>
          <a:xfrm>
            <a:off x="6007528" y="6216873"/>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5611" y="6172200"/>
            <a:ext cx="1371600" cy="454470"/>
          </a:xfrm>
          <a:prstGeom prst="rect">
            <a:avLst/>
          </a:prstGeom>
        </p:spPr>
      </p:pic>
    </p:spTree>
    <p:extLst>
      <p:ext uri="{BB962C8B-B14F-4D97-AF65-F5344CB8AC3E}">
        <p14:creationId xmlns:p14="http://schemas.microsoft.com/office/powerpoint/2010/main" val="370403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914400" y="3200400"/>
            <a:ext cx="5943600" cy="688975"/>
          </a:xfrm>
        </p:spPr>
        <p:txBody>
          <a:bodyPr lIns="0" tIns="0" rIns="0" bIns="0" anchor="t" anchorCtr="0">
            <a:normAutofit/>
          </a:bodyPr>
          <a:lstStyle>
            <a:lvl1pPr algn="l">
              <a:defRPr sz="3600" b="1" baseline="0">
                <a:solidFill>
                  <a:srgbClr val="104B7D"/>
                </a:solidFill>
              </a:defRPr>
            </a:lvl1pPr>
          </a:lstStyle>
          <a:p>
            <a:r>
              <a:rPr lang="en-US" dirty="0" smtClean="0"/>
              <a:t>Divider Slide Title</a:t>
            </a:r>
            <a:endParaRPr lang="en-US" dirty="0"/>
          </a:p>
        </p:txBody>
      </p:sp>
      <p:cxnSp>
        <p:nvCxnSpPr>
          <p:cNvPr id="12" name="Straight Connector 11"/>
          <p:cNvCxnSpPr/>
          <p:nvPr userDrawn="1"/>
        </p:nvCxnSpPr>
        <p:spPr>
          <a:xfrm>
            <a:off x="0" y="3901486"/>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968" y="5943600"/>
            <a:ext cx="2133600" cy="706954"/>
          </a:xfrm>
          <a:prstGeom prst="rect">
            <a:avLst/>
          </a:prstGeom>
        </p:spPr>
      </p:pic>
    </p:spTree>
    <p:extLst>
      <p:ext uri="{BB962C8B-B14F-4D97-AF65-F5344CB8AC3E}">
        <p14:creationId xmlns:p14="http://schemas.microsoft.com/office/powerpoint/2010/main" val="43852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123336-74C9-40F3-8DB7-26F5982961E6}" type="slidenum">
              <a:rPr lang="en-US"/>
              <a:pPr/>
              <a:t>‹#›</a:t>
            </a:fld>
            <a:endParaRPr lang="en-US"/>
          </a:p>
        </p:txBody>
      </p:sp>
    </p:spTree>
    <p:extLst>
      <p:ext uri="{BB962C8B-B14F-4D97-AF65-F5344CB8AC3E}">
        <p14:creationId xmlns:p14="http://schemas.microsoft.com/office/powerpoint/2010/main" val="21087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8AED60-17F0-4678-B25A-2478A9BFBC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037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B21505-DC09-4080-B8AD-7EB6AB32B1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134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FFAE6-349A-4A39-BED7-B9AAF05B7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2156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F8A5-565C-440D-8A3A-954D6E5CABA0}" type="datetimeFigureOut">
              <a:rPr lang="en-US" smtClean="0"/>
              <a:t>6/12/2013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34631-1888-451B-ACCB-16E012616A5A}" type="slidenum">
              <a:rPr lang="en-US" smtClean="0"/>
              <a:t>‹#›</a:t>
            </a:fld>
            <a:endParaRPr lang="en-US"/>
          </a:p>
        </p:txBody>
      </p:sp>
    </p:spTree>
    <p:extLst>
      <p:ext uri="{BB962C8B-B14F-4D97-AF65-F5344CB8AC3E}">
        <p14:creationId xmlns:p14="http://schemas.microsoft.com/office/powerpoint/2010/main" val="74114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30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3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pPr>
            <a:endParaRPr lang="en-US">
              <a:solidFill>
                <a:srgbClr val="000000"/>
              </a:solidFill>
            </a:endParaRPr>
          </a:p>
        </p:txBody>
      </p:sp>
      <p:sp>
        <p:nvSpPr>
          <p:cNvPr id="473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pPr>
            <a:endParaRPr lang="en-US">
              <a:solidFill>
                <a:srgbClr val="000000"/>
              </a:solidFill>
            </a:endParaRPr>
          </a:p>
        </p:txBody>
      </p:sp>
      <p:sp>
        <p:nvSpPr>
          <p:cNvPr id="473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1C31DA55-325B-4E96-ABFA-75D8C23ED61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8079650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21.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png"/><Relationship Id="rId4" Type="http://schemas.openxmlformats.org/officeDocument/2006/relationships/oleObject" Target="../embeddings/oleObject7.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youtube.com/watch?v=UZHxFU7TYo4"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www.ceos.osu.edu/index.php?id=52"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sfn.org/Careers-and-Training/Women-in-Neuroscience/Department-Chair-Training-to-Increase-Diversity/Workshop-Resources"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www.umich.edu/~advproj/CandidateEvaluationTool.doc"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00400"/>
            <a:ext cx="5943600" cy="688975"/>
          </a:xfrm>
        </p:spPr>
        <p:txBody>
          <a:bodyPr/>
          <a:lstStyle/>
          <a:p>
            <a:r>
              <a:rPr lang="en-US" dirty="0" smtClean="0"/>
              <a:t>Tackling Bias</a:t>
            </a:r>
            <a:endParaRPr lang="en-US" dirty="0"/>
          </a:p>
        </p:txBody>
      </p:sp>
      <p:sp>
        <p:nvSpPr>
          <p:cNvPr id="3" name="Subtitle 2"/>
          <p:cNvSpPr>
            <a:spLocks noGrp="1"/>
          </p:cNvSpPr>
          <p:nvPr>
            <p:ph type="subTitle" idx="1"/>
          </p:nvPr>
        </p:nvSpPr>
        <p:spPr>
          <a:xfrm>
            <a:off x="457200" y="4114800"/>
            <a:ext cx="6400800" cy="381000"/>
          </a:xfrm>
        </p:spPr>
        <p:txBody>
          <a:bodyPr>
            <a:normAutofit fontScale="55000" lnSpcReduction="20000"/>
          </a:bodyPr>
          <a:lstStyle/>
          <a:p>
            <a:r>
              <a:rPr lang="en-US" dirty="0"/>
              <a:t> </a:t>
            </a:r>
            <a:r>
              <a:rPr lang="en-US" sz="3300" dirty="0"/>
              <a:t>Best Practices for Recruiting and Retaining a Diverse Faculty</a:t>
            </a:r>
          </a:p>
        </p:txBody>
      </p:sp>
      <p:sp>
        <p:nvSpPr>
          <p:cNvPr id="4" name="TextBox 3"/>
          <p:cNvSpPr txBox="1"/>
          <p:nvPr/>
        </p:nvSpPr>
        <p:spPr>
          <a:xfrm>
            <a:off x="457200" y="4800600"/>
            <a:ext cx="1828800" cy="707886"/>
          </a:xfrm>
          <a:prstGeom prst="rect">
            <a:avLst/>
          </a:prstGeom>
          <a:noFill/>
        </p:spPr>
        <p:txBody>
          <a:bodyPr wrap="square" lIns="0" tIns="0" rIns="0" bIns="0" rtlCol="0">
            <a:spAutoFit/>
          </a:bodyPr>
          <a:lstStyle/>
          <a:p>
            <a:endParaRPr lang="en-US" sz="1000" dirty="0">
              <a:solidFill>
                <a:srgbClr val="104B7D"/>
              </a:solidFill>
            </a:endParaRPr>
          </a:p>
          <a:p>
            <a:r>
              <a:rPr lang="en-US" sz="1200" dirty="0" smtClean="0">
                <a:solidFill>
                  <a:srgbClr val="104B7D"/>
                </a:solidFill>
              </a:rPr>
              <a:t>Anne M. Etgen, PhD</a:t>
            </a:r>
            <a:endParaRPr lang="en-US" sz="1200" dirty="0">
              <a:solidFill>
                <a:srgbClr val="104B7D"/>
              </a:solidFill>
            </a:endParaRPr>
          </a:p>
          <a:p>
            <a:r>
              <a:rPr lang="en-US" sz="1200" dirty="0" smtClean="0">
                <a:solidFill>
                  <a:srgbClr val="104B7D"/>
                </a:solidFill>
              </a:rPr>
              <a:t>Kathie L. </a:t>
            </a:r>
            <a:r>
              <a:rPr lang="en-US" sz="1200" dirty="0">
                <a:solidFill>
                  <a:srgbClr val="104B7D"/>
                </a:solidFill>
              </a:rPr>
              <a:t>Olsen, </a:t>
            </a:r>
            <a:r>
              <a:rPr lang="en-US" sz="1200" dirty="0" smtClean="0">
                <a:solidFill>
                  <a:srgbClr val="104B7D"/>
                </a:solidFill>
              </a:rPr>
              <a:t>PhD</a:t>
            </a:r>
            <a:endParaRPr lang="en-US" sz="1200" dirty="0">
              <a:solidFill>
                <a:srgbClr val="104B7D"/>
              </a:solidFill>
            </a:endParaRPr>
          </a:p>
          <a:p>
            <a:r>
              <a:rPr lang="en-US" sz="1200" dirty="0" smtClean="0">
                <a:solidFill>
                  <a:srgbClr val="104B7D"/>
                </a:solidFill>
              </a:rPr>
              <a:t>Frederick L. </a:t>
            </a:r>
            <a:r>
              <a:rPr lang="en-US" sz="1200" dirty="0">
                <a:solidFill>
                  <a:srgbClr val="104B7D"/>
                </a:solidFill>
              </a:rPr>
              <a:t>Smyth, </a:t>
            </a:r>
            <a:r>
              <a:rPr lang="en-US" sz="1200" dirty="0" smtClean="0">
                <a:solidFill>
                  <a:srgbClr val="104B7D"/>
                </a:solidFill>
              </a:rPr>
              <a:t>PhD</a:t>
            </a:r>
            <a:endParaRPr lang="en-US" sz="1200" dirty="0">
              <a:solidFill>
                <a:srgbClr val="104B7D"/>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943600"/>
            <a:ext cx="699872" cy="704088"/>
          </a:xfrm>
          <a:prstGeom prst="rect">
            <a:avLst/>
          </a:prstGeom>
        </p:spPr>
      </p:pic>
    </p:spTree>
    <p:extLst>
      <p:ext uri="{BB962C8B-B14F-4D97-AF65-F5344CB8AC3E}">
        <p14:creationId xmlns:p14="http://schemas.microsoft.com/office/powerpoint/2010/main" val="185316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412875"/>
          </a:xfrm>
        </p:spPr>
        <p:txBody>
          <a:bodyPr>
            <a:normAutofit/>
          </a:bodyPr>
          <a:lstStyle/>
          <a:p>
            <a:pPr algn="ctr"/>
            <a:r>
              <a:rPr lang="en-US" sz="3200" dirty="0" smtClean="0">
                <a:solidFill>
                  <a:schemeClr val="tx1"/>
                </a:solidFill>
              </a:rPr>
              <a:t>Make sense?</a:t>
            </a:r>
          </a:p>
        </p:txBody>
      </p:sp>
    </p:spTree>
    <p:extLst>
      <p:ext uri="{BB962C8B-B14F-4D97-AF65-F5344CB8AC3E}">
        <p14:creationId xmlns:p14="http://schemas.microsoft.com/office/powerpoint/2010/main" val="2750691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412875"/>
          </a:xfrm>
        </p:spPr>
        <p:txBody>
          <a:bodyPr>
            <a:normAutofit/>
          </a:bodyPr>
          <a:lstStyle/>
          <a:p>
            <a:pPr algn="ctr"/>
            <a:r>
              <a:rPr lang="en-US" sz="3200" u="sng" dirty="0" smtClean="0">
                <a:solidFill>
                  <a:schemeClr val="tx1"/>
                </a:solidFill>
              </a:rPr>
              <a:t>Washing Clothes</a:t>
            </a:r>
          </a:p>
        </p:txBody>
      </p:sp>
    </p:spTree>
    <p:extLst>
      <p:ext uri="{BB962C8B-B14F-4D97-AF65-F5344CB8AC3E}">
        <p14:creationId xmlns:p14="http://schemas.microsoft.com/office/powerpoint/2010/main" val="510654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412875"/>
          </a:xfrm>
        </p:spPr>
        <p:txBody>
          <a:bodyPr>
            <a:normAutofit/>
          </a:bodyPr>
          <a:lstStyle/>
          <a:p>
            <a:pPr algn="ctr"/>
            <a:r>
              <a:rPr lang="en-US" sz="3200" u="sng" dirty="0" smtClean="0">
                <a:solidFill>
                  <a:schemeClr val="tx1"/>
                </a:solidFill>
              </a:rPr>
              <a:t>Washing Clothes</a:t>
            </a:r>
          </a:p>
        </p:txBody>
      </p:sp>
      <p:sp>
        <p:nvSpPr>
          <p:cNvPr id="51203" name="Rectangle 3"/>
          <p:cNvSpPr>
            <a:spLocks noGrp="1" noChangeArrowheads="1"/>
          </p:cNvSpPr>
          <p:nvPr>
            <p:ph type="body" idx="1"/>
          </p:nvPr>
        </p:nvSpPr>
        <p:spPr>
          <a:xfrm>
            <a:off x="304800" y="1676400"/>
            <a:ext cx="8534400" cy="4221163"/>
          </a:xfrm>
        </p:spPr>
        <p:txBody>
          <a:bodyPr>
            <a:normAutofit/>
          </a:bodyPr>
          <a:lstStyle/>
          <a:p>
            <a:pPr eaLnBrk="1" hangingPunct="1">
              <a:buFont typeface="Wingdings" pitchFamily="2" charset="2"/>
              <a:buNone/>
            </a:pPr>
            <a:r>
              <a:rPr lang="en-US" sz="3200" dirty="0" smtClean="0">
                <a:latin typeface="Dutch 801 Roman" charset="0"/>
              </a:rPr>
              <a:t>   </a:t>
            </a:r>
            <a:r>
              <a:rPr lang="en-US" sz="3200" dirty="0" smtClean="0"/>
              <a:t>The procedure is quite simple.  First, you arrange things into different groups.  Of course, one pile may be sufficient, depending on how much there is to do.  If you have to go somewhere else due to the lack of facilities, that is the next step; otherwise, you are pretty well set.</a:t>
            </a:r>
          </a:p>
        </p:txBody>
      </p:sp>
    </p:spTree>
    <p:extLst>
      <p:ext uri="{BB962C8B-B14F-4D97-AF65-F5344CB8AC3E}">
        <p14:creationId xmlns:p14="http://schemas.microsoft.com/office/powerpoint/2010/main" val="77675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412875"/>
          </a:xfrm>
        </p:spPr>
        <p:txBody>
          <a:bodyPr>
            <a:normAutofit/>
          </a:bodyPr>
          <a:lstStyle/>
          <a:p>
            <a:pPr algn="ctr"/>
            <a:r>
              <a:rPr lang="en-US" sz="3200" u="sng" dirty="0" smtClean="0">
                <a:solidFill>
                  <a:schemeClr val="tx1"/>
                </a:solidFill>
              </a:rPr>
              <a:t>Washing Clothes</a:t>
            </a:r>
          </a:p>
        </p:txBody>
      </p:sp>
      <p:sp>
        <p:nvSpPr>
          <p:cNvPr id="2" name="Rectangle 1"/>
          <p:cNvSpPr/>
          <p:nvPr/>
        </p:nvSpPr>
        <p:spPr>
          <a:xfrm>
            <a:off x="685800" y="1701225"/>
            <a:ext cx="3805850" cy="584775"/>
          </a:xfrm>
          <a:prstGeom prst="rect">
            <a:avLst/>
          </a:prstGeom>
        </p:spPr>
        <p:txBody>
          <a:bodyPr wrap="none">
            <a:spAutoFit/>
          </a:bodyPr>
          <a:lstStyle/>
          <a:p>
            <a:r>
              <a:rPr lang="en-US" sz="3200" dirty="0">
                <a:latin typeface="Dutch 801 Roman" charset="0"/>
              </a:rPr>
              <a:t> </a:t>
            </a:r>
            <a:r>
              <a:rPr lang="en-US" sz="3200" dirty="0"/>
              <a:t>Makes sense now?</a:t>
            </a:r>
          </a:p>
        </p:txBody>
      </p:sp>
    </p:spTree>
    <p:extLst>
      <p:ext uri="{BB962C8B-B14F-4D97-AF65-F5344CB8AC3E}">
        <p14:creationId xmlns:p14="http://schemas.microsoft.com/office/powerpoint/2010/main" val="299476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ChangeArrowheads="1"/>
          </p:cNvSpPr>
          <p:nvPr>
            <p:ph type="title"/>
          </p:nvPr>
        </p:nvSpPr>
        <p:spPr>
          <a:xfrm>
            <a:off x="0" y="1371600"/>
            <a:ext cx="9144000" cy="1143000"/>
          </a:xfrm>
          <a:noFill/>
          <a:ln/>
        </p:spPr>
        <p:txBody>
          <a:bodyPr>
            <a:normAutofit/>
          </a:bodyPr>
          <a:lstStyle/>
          <a:p>
            <a:pPr algn="ctr"/>
            <a:r>
              <a:rPr lang="en-US" sz="4400" b="0" dirty="0" smtClean="0">
                <a:solidFill>
                  <a:schemeClr val="tx1"/>
                </a:solidFill>
              </a:rPr>
              <a:t>Schemas</a:t>
            </a:r>
            <a:endParaRPr lang="en-US" sz="4400" b="0" dirty="0">
              <a:solidFill>
                <a:schemeClr val="tx1"/>
              </a:solidFill>
            </a:endParaRPr>
          </a:p>
        </p:txBody>
      </p:sp>
      <p:sp>
        <p:nvSpPr>
          <p:cNvPr id="5" name="Rectangle 2"/>
          <p:cNvSpPr txBox="1">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endParaRPr lang="en-US" b="0" dirty="0">
              <a:solidFill>
                <a:schemeClr val="tx1"/>
              </a:solidFill>
            </a:endParaRPr>
          </a:p>
        </p:txBody>
      </p:sp>
    </p:spTree>
    <p:extLst>
      <p:ext uri="{BB962C8B-B14F-4D97-AF65-F5344CB8AC3E}">
        <p14:creationId xmlns:p14="http://schemas.microsoft.com/office/powerpoint/2010/main" val="2021267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ChangeArrowheads="1"/>
          </p:cNvSpPr>
          <p:nvPr>
            <p:ph type="title"/>
          </p:nvPr>
        </p:nvSpPr>
        <p:spPr>
          <a:xfrm>
            <a:off x="0" y="1371600"/>
            <a:ext cx="9144000" cy="1143000"/>
          </a:xfrm>
          <a:noFill/>
          <a:ln/>
        </p:spPr>
        <p:txBody>
          <a:bodyPr>
            <a:normAutofit/>
          </a:bodyPr>
          <a:lstStyle/>
          <a:p>
            <a:pPr algn="ctr"/>
            <a:r>
              <a:rPr lang="en-US" sz="4400" b="0" dirty="0" smtClean="0">
                <a:solidFill>
                  <a:schemeClr val="tx1"/>
                </a:solidFill>
              </a:rPr>
              <a:t>Stereotypes</a:t>
            </a:r>
            <a:endParaRPr lang="en-US" sz="4400" b="0" dirty="0">
              <a:solidFill>
                <a:schemeClr val="tx1"/>
              </a:solidFill>
            </a:endParaRPr>
          </a:p>
        </p:txBody>
      </p:sp>
    </p:spTree>
    <p:extLst>
      <p:ext uri="{BB962C8B-B14F-4D97-AF65-F5344CB8AC3E}">
        <p14:creationId xmlns:p14="http://schemas.microsoft.com/office/powerpoint/2010/main" val="484311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ChangeArrowheads="1"/>
          </p:cNvSpPr>
          <p:nvPr>
            <p:ph type="title"/>
          </p:nvPr>
        </p:nvSpPr>
        <p:spPr>
          <a:xfrm>
            <a:off x="0" y="1371600"/>
            <a:ext cx="9144000" cy="1143000"/>
          </a:xfrm>
          <a:noFill/>
          <a:ln/>
        </p:spPr>
        <p:txBody>
          <a:bodyPr>
            <a:normAutofit/>
          </a:bodyPr>
          <a:lstStyle/>
          <a:p>
            <a:pPr algn="ctr"/>
            <a:r>
              <a:rPr lang="en-US" sz="4400" b="0" dirty="0" smtClean="0">
                <a:solidFill>
                  <a:schemeClr val="tx1"/>
                </a:solidFill>
              </a:rPr>
              <a:t>Stereotypes</a:t>
            </a:r>
            <a:endParaRPr lang="en-US" sz="4400" b="0" dirty="0">
              <a:solidFill>
                <a:schemeClr val="tx1"/>
              </a:solidFill>
            </a:endParaRPr>
          </a:p>
        </p:txBody>
      </p:sp>
      <p:sp>
        <p:nvSpPr>
          <p:cNvPr id="2" name="TextBox 1"/>
          <p:cNvSpPr txBox="1"/>
          <p:nvPr/>
        </p:nvSpPr>
        <p:spPr>
          <a:xfrm>
            <a:off x="0" y="2667000"/>
            <a:ext cx="9144000" cy="584775"/>
          </a:xfrm>
          <a:prstGeom prst="rect">
            <a:avLst/>
          </a:prstGeom>
          <a:noFill/>
        </p:spPr>
        <p:txBody>
          <a:bodyPr wrap="square" rtlCol="0">
            <a:spAutoFit/>
          </a:bodyPr>
          <a:lstStyle/>
          <a:p>
            <a:r>
              <a:rPr lang="en-US" sz="3200" b="0" dirty="0" smtClean="0"/>
              <a:t>                       Explicit and Implicit</a:t>
            </a:r>
            <a:endParaRPr lang="en-US" sz="3200" b="0" dirty="0"/>
          </a:p>
        </p:txBody>
      </p:sp>
      <p:sp>
        <p:nvSpPr>
          <p:cNvPr id="6" name="TextBox 5"/>
          <p:cNvSpPr txBox="1"/>
          <p:nvPr/>
        </p:nvSpPr>
        <p:spPr>
          <a:xfrm>
            <a:off x="952500" y="3958393"/>
            <a:ext cx="3124200" cy="1384995"/>
          </a:xfrm>
          <a:prstGeom prst="rect">
            <a:avLst/>
          </a:prstGeom>
          <a:noFill/>
        </p:spPr>
        <p:txBody>
          <a:bodyPr wrap="square" rtlCol="0">
            <a:spAutoFit/>
          </a:bodyPr>
          <a:lstStyle/>
          <a:p>
            <a:pPr algn="l"/>
            <a:r>
              <a:rPr lang="en-US" sz="2800" b="0" dirty="0" smtClean="0"/>
              <a:t>Conscious,</a:t>
            </a:r>
          </a:p>
          <a:p>
            <a:pPr algn="l"/>
            <a:r>
              <a:rPr lang="en-US" sz="2800" b="0" dirty="0" smtClean="0"/>
              <a:t>intentional,</a:t>
            </a:r>
          </a:p>
          <a:p>
            <a:pPr algn="l"/>
            <a:r>
              <a:rPr lang="en-US" sz="2800" b="0" dirty="0" smtClean="0"/>
              <a:t>subject to logic.</a:t>
            </a:r>
          </a:p>
        </p:txBody>
      </p:sp>
      <p:sp>
        <p:nvSpPr>
          <p:cNvPr id="14" name="Left Arrow 13"/>
          <p:cNvSpPr/>
          <p:nvPr/>
        </p:nvSpPr>
        <p:spPr bwMode="auto">
          <a:xfrm rot="19872609">
            <a:off x="1790700" y="3471096"/>
            <a:ext cx="1447800" cy="253425"/>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6" name="Left Arrow 15"/>
          <p:cNvSpPr/>
          <p:nvPr/>
        </p:nvSpPr>
        <p:spPr bwMode="auto">
          <a:xfrm rot="12239648">
            <a:off x="5551572" y="3421548"/>
            <a:ext cx="1447800" cy="253425"/>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8" name="TextBox 17"/>
          <p:cNvSpPr txBox="1"/>
          <p:nvPr/>
        </p:nvSpPr>
        <p:spPr>
          <a:xfrm>
            <a:off x="5791200" y="3941504"/>
            <a:ext cx="3124200" cy="1384995"/>
          </a:xfrm>
          <a:prstGeom prst="rect">
            <a:avLst/>
          </a:prstGeom>
          <a:noFill/>
        </p:spPr>
        <p:txBody>
          <a:bodyPr wrap="square" rtlCol="0">
            <a:spAutoFit/>
          </a:bodyPr>
          <a:lstStyle/>
          <a:p>
            <a:pPr algn="l"/>
            <a:r>
              <a:rPr lang="en-US" sz="2800" b="0" dirty="0" smtClean="0"/>
              <a:t>Unconscious,</a:t>
            </a:r>
          </a:p>
          <a:p>
            <a:pPr algn="l"/>
            <a:r>
              <a:rPr lang="en-US" sz="2800" b="0" dirty="0" smtClean="0"/>
              <a:t>automatic,</a:t>
            </a:r>
          </a:p>
          <a:p>
            <a:pPr algn="l"/>
            <a:r>
              <a:rPr lang="en-US" sz="2800" b="0" dirty="0" smtClean="0"/>
              <a:t>logic irrelevant.</a:t>
            </a:r>
          </a:p>
        </p:txBody>
      </p:sp>
      <p:sp>
        <p:nvSpPr>
          <p:cNvPr id="8" name="Rectangle 7"/>
          <p:cNvSpPr/>
          <p:nvPr/>
        </p:nvSpPr>
        <p:spPr bwMode="auto">
          <a:xfrm>
            <a:off x="4076700" y="2517290"/>
            <a:ext cx="4572000" cy="33581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742379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ChangeArrowheads="1"/>
          </p:cNvSpPr>
          <p:nvPr>
            <p:ph type="title"/>
          </p:nvPr>
        </p:nvSpPr>
        <p:spPr>
          <a:xfrm>
            <a:off x="0" y="1371600"/>
            <a:ext cx="9144000" cy="1143000"/>
          </a:xfrm>
          <a:noFill/>
          <a:ln/>
        </p:spPr>
        <p:txBody>
          <a:bodyPr>
            <a:normAutofit/>
          </a:bodyPr>
          <a:lstStyle/>
          <a:p>
            <a:pPr algn="ctr"/>
            <a:r>
              <a:rPr lang="en-US" sz="4400" b="0" dirty="0" smtClean="0">
                <a:solidFill>
                  <a:schemeClr val="tx1"/>
                </a:solidFill>
              </a:rPr>
              <a:t>Stereotypes</a:t>
            </a:r>
            <a:endParaRPr lang="en-US" sz="4400" b="0" dirty="0">
              <a:solidFill>
                <a:schemeClr val="tx1"/>
              </a:solidFill>
            </a:endParaRPr>
          </a:p>
        </p:txBody>
      </p:sp>
      <p:sp>
        <p:nvSpPr>
          <p:cNvPr id="2" name="TextBox 1"/>
          <p:cNvSpPr txBox="1"/>
          <p:nvPr/>
        </p:nvSpPr>
        <p:spPr>
          <a:xfrm>
            <a:off x="0" y="2667000"/>
            <a:ext cx="9144000" cy="584775"/>
          </a:xfrm>
          <a:prstGeom prst="rect">
            <a:avLst/>
          </a:prstGeom>
          <a:noFill/>
        </p:spPr>
        <p:txBody>
          <a:bodyPr wrap="square" rtlCol="0">
            <a:spAutoFit/>
          </a:bodyPr>
          <a:lstStyle/>
          <a:p>
            <a:r>
              <a:rPr lang="en-US" sz="3200" b="0" dirty="0" smtClean="0"/>
              <a:t>                       Explicit and Implicit</a:t>
            </a:r>
            <a:endParaRPr lang="en-US" sz="3200" b="0" dirty="0"/>
          </a:p>
        </p:txBody>
      </p:sp>
      <p:sp>
        <p:nvSpPr>
          <p:cNvPr id="6" name="TextBox 5"/>
          <p:cNvSpPr txBox="1"/>
          <p:nvPr/>
        </p:nvSpPr>
        <p:spPr>
          <a:xfrm>
            <a:off x="952500" y="3958393"/>
            <a:ext cx="3124200" cy="1384995"/>
          </a:xfrm>
          <a:prstGeom prst="rect">
            <a:avLst/>
          </a:prstGeom>
          <a:noFill/>
        </p:spPr>
        <p:txBody>
          <a:bodyPr wrap="square" rtlCol="0">
            <a:spAutoFit/>
          </a:bodyPr>
          <a:lstStyle/>
          <a:p>
            <a:pPr algn="l"/>
            <a:r>
              <a:rPr lang="en-US" sz="2800" b="0" dirty="0" smtClean="0"/>
              <a:t>Conscious,</a:t>
            </a:r>
          </a:p>
          <a:p>
            <a:pPr algn="l"/>
            <a:r>
              <a:rPr lang="en-US" sz="2800" b="0" dirty="0" smtClean="0"/>
              <a:t>intentional,</a:t>
            </a:r>
          </a:p>
          <a:p>
            <a:pPr algn="l"/>
            <a:r>
              <a:rPr lang="en-US" sz="2800" b="0" dirty="0" smtClean="0"/>
              <a:t>subject to logic.</a:t>
            </a:r>
          </a:p>
        </p:txBody>
      </p:sp>
      <p:sp>
        <p:nvSpPr>
          <p:cNvPr id="14" name="Left Arrow 13"/>
          <p:cNvSpPr/>
          <p:nvPr/>
        </p:nvSpPr>
        <p:spPr bwMode="auto">
          <a:xfrm rot="19872609">
            <a:off x="1790700" y="3471096"/>
            <a:ext cx="1447800" cy="253425"/>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6" name="Left Arrow 15"/>
          <p:cNvSpPr/>
          <p:nvPr/>
        </p:nvSpPr>
        <p:spPr bwMode="auto">
          <a:xfrm rot="12239648">
            <a:off x="5551572" y="3421548"/>
            <a:ext cx="1447800" cy="253425"/>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8" name="TextBox 17"/>
          <p:cNvSpPr txBox="1"/>
          <p:nvPr/>
        </p:nvSpPr>
        <p:spPr>
          <a:xfrm>
            <a:off x="5791200" y="3941504"/>
            <a:ext cx="3124200" cy="1384995"/>
          </a:xfrm>
          <a:prstGeom prst="rect">
            <a:avLst/>
          </a:prstGeom>
          <a:noFill/>
        </p:spPr>
        <p:txBody>
          <a:bodyPr wrap="square" rtlCol="0">
            <a:spAutoFit/>
          </a:bodyPr>
          <a:lstStyle/>
          <a:p>
            <a:pPr algn="l"/>
            <a:r>
              <a:rPr lang="en-US" sz="2800" b="0" dirty="0" smtClean="0"/>
              <a:t>Unconscious,</a:t>
            </a:r>
          </a:p>
          <a:p>
            <a:pPr algn="l"/>
            <a:r>
              <a:rPr lang="en-US" sz="2800" b="0" dirty="0" smtClean="0"/>
              <a:t>automatic,</a:t>
            </a:r>
          </a:p>
          <a:p>
            <a:pPr algn="l"/>
            <a:r>
              <a:rPr lang="en-US" sz="2800" b="0" dirty="0" smtClean="0"/>
              <a:t>logic irrelevant.</a:t>
            </a:r>
          </a:p>
        </p:txBody>
      </p:sp>
    </p:spTree>
    <p:extLst>
      <p:ext uri="{BB962C8B-B14F-4D97-AF65-F5344CB8AC3E}">
        <p14:creationId xmlns:p14="http://schemas.microsoft.com/office/powerpoint/2010/main" val="1779470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ChangeArrowheads="1"/>
          </p:cNvSpPr>
          <p:nvPr>
            <p:ph type="title"/>
          </p:nvPr>
        </p:nvSpPr>
        <p:spPr>
          <a:xfrm>
            <a:off x="0" y="1371600"/>
            <a:ext cx="9144000" cy="1143000"/>
          </a:xfrm>
          <a:noFill/>
          <a:ln/>
        </p:spPr>
        <p:txBody>
          <a:bodyPr>
            <a:normAutofit/>
          </a:bodyPr>
          <a:lstStyle/>
          <a:p>
            <a:pPr algn="ctr"/>
            <a:r>
              <a:rPr lang="en-US" sz="4400" b="0" dirty="0" smtClean="0">
                <a:solidFill>
                  <a:schemeClr val="tx1"/>
                </a:solidFill>
              </a:rPr>
              <a:t>Stereotypes</a:t>
            </a:r>
            <a:endParaRPr lang="en-US" sz="4400" b="0" dirty="0">
              <a:solidFill>
                <a:schemeClr val="tx1"/>
              </a:solidFill>
            </a:endParaRPr>
          </a:p>
        </p:txBody>
      </p:sp>
      <p:sp>
        <p:nvSpPr>
          <p:cNvPr id="2" name="TextBox 1"/>
          <p:cNvSpPr txBox="1"/>
          <p:nvPr/>
        </p:nvSpPr>
        <p:spPr>
          <a:xfrm>
            <a:off x="0" y="2667000"/>
            <a:ext cx="9144000" cy="584775"/>
          </a:xfrm>
          <a:prstGeom prst="rect">
            <a:avLst/>
          </a:prstGeom>
          <a:noFill/>
        </p:spPr>
        <p:txBody>
          <a:bodyPr wrap="square" rtlCol="0">
            <a:spAutoFit/>
          </a:bodyPr>
          <a:lstStyle/>
          <a:p>
            <a:r>
              <a:rPr lang="en-US" sz="3200" b="0" dirty="0" smtClean="0"/>
              <a:t>                       Explicit and Implicit</a:t>
            </a:r>
            <a:endParaRPr lang="en-US" sz="3200" b="0" dirty="0"/>
          </a:p>
        </p:txBody>
      </p:sp>
      <p:sp>
        <p:nvSpPr>
          <p:cNvPr id="6" name="TextBox 5"/>
          <p:cNvSpPr txBox="1"/>
          <p:nvPr/>
        </p:nvSpPr>
        <p:spPr>
          <a:xfrm>
            <a:off x="952500" y="3958393"/>
            <a:ext cx="3124200" cy="1384995"/>
          </a:xfrm>
          <a:prstGeom prst="rect">
            <a:avLst/>
          </a:prstGeom>
          <a:noFill/>
        </p:spPr>
        <p:txBody>
          <a:bodyPr wrap="square" rtlCol="0">
            <a:spAutoFit/>
          </a:bodyPr>
          <a:lstStyle/>
          <a:p>
            <a:pPr algn="l"/>
            <a:r>
              <a:rPr lang="en-US" sz="2800" b="0" dirty="0" smtClean="0"/>
              <a:t>Conscious,</a:t>
            </a:r>
          </a:p>
          <a:p>
            <a:pPr algn="l"/>
            <a:r>
              <a:rPr lang="en-US" sz="2800" b="0" dirty="0" smtClean="0"/>
              <a:t>intentional,</a:t>
            </a:r>
          </a:p>
          <a:p>
            <a:pPr algn="l"/>
            <a:r>
              <a:rPr lang="en-US" sz="2800" b="0" dirty="0" smtClean="0"/>
              <a:t>subject to logic.</a:t>
            </a:r>
          </a:p>
        </p:txBody>
      </p:sp>
      <p:sp>
        <p:nvSpPr>
          <p:cNvPr id="14" name="Left Arrow 13"/>
          <p:cNvSpPr/>
          <p:nvPr/>
        </p:nvSpPr>
        <p:spPr bwMode="auto">
          <a:xfrm rot="19872609">
            <a:off x="1790700" y="3471096"/>
            <a:ext cx="1447800" cy="253425"/>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6" name="Left Arrow 15"/>
          <p:cNvSpPr/>
          <p:nvPr/>
        </p:nvSpPr>
        <p:spPr bwMode="auto">
          <a:xfrm rot="12239648">
            <a:off x="5551572" y="3421548"/>
            <a:ext cx="1447800" cy="253425"/>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8" name="Rectangle 7"/>
          <p:cNvSpPr/>
          <p:nvPr/>
        </p:nvSpPr>
        <p:spPr bwMode="auto">
          <a:xfrm>
            <a:off x="228600" y="2378414"/>
            <a:ext cx="4572000" cy="33581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5791200" y="3941504"/>
            <a:ext cx="3352800" cy="523220"/>
          </a:xfrm>
          <a:prstGeom prst="rect">
            <a:avLst/>
          </a:prstGeom>
          <a:noFill/>
        </p:spPr>
        <p:txBody>
          <a:bodyPr wrap="square" rtlCol="0">
            <a:spAutoFit/>
          </a:bodyPr>
          <a:lstStyle/>
          <a:p>
            <a:pPr algn="l"/>
            <a:r>
              <a:rPr lang="en-US" sz="2800" b="0" dirty="0" smtClean="0"/>
              <a:t>Gender and STEM</a:t>
            </a:r>
          </a:p>
        </p:txBody>
      </p:sp>
    </p:spTree>
    <p:extLst>
      <p:ext uri="{BB962C8B-B14F-4D97-AF65-F5344CB8AC3E}">
        <p14:creationId xmlns:p14="http://schemas.microsoft.com/office/powerpoint/2010/main" val="2414037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2" name="Rectangle 2"/>
          <p:cNvSpPr>
            <a:spLocks noGrp="1" noChangeArrowheads="1"/>
          </p:cNvSpPr>
          <p:nvPr>
            <p:ph type="title"/>
          </p:nvPr>
        </p:nvSpPr>
        <p:spPr>
          <a:xfrm>
            <a:off x="0" y="0"/>
            <a:ext cx="9144000" cy="1143000"/>
          </a:xfrm>
        </p:spPr>
        <p:txBody>
          <a:bodyPr/>
          <a:lstStyle/>
          <a:p>
            <a:r>
              <a:rPr lang="en-US"/>
              <a:t>Feelings</a:t>
            </a:r>
          </a:p>
        </p:txBody>
      </p:sp>
      <p:pic>
        <p:nvPicPr>
          <p:cNvPr id="1863684" name="Picture 4" descr="crying_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1714500" cy="2435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63696" name="Rectangle 16"/>
          <p:cNvSpPr>
            <a:spLocks noChangeArrowheads="1"/>
          </p:cNvSpPr>
          <p:nvPr/>
        </p:nvSpPr>
        <p:spPr bwMode="auto">
          <a:xfrm>
            <a:off x="5105400" y="6248400"/>
            <a:ext cx="337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a:t>Condry &amp; Condry, 1976</a:t>
            </a:r>
          </a:p>
        </p:txBody>
      </p:sp>
    </p:spTree>
    <p:extLst>
      <p:ext uri="{BB962C8B-B14F-4D97-AF65-F5344CB8AC3E}">
        <p14:creationId xmlns:p14="http://schemas.microsoft.com/office/powerpoint/2010/main" val="21734519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545387" cy="2971800"/>
          </a:xfrm>
        </p:spPr>
        <p:txBody>
          <a:bodyPr>
            <a:noAutofit/>
          </a:bodyPr>
          <a:lstStyle/>
          <a:p>
            <a:pPr marL="0" indent="0">
              <a:lnSpc>
                <a:spcPct val="110000"/>
              </a:lnSpc>
              <a:spcBef>
                <a:spcPct val="0"/>
              </a:spcBef>
              <a:spcAft>
                <a:spcPts val="1000"/>
              </a:spcAft>
              <a:buNone/>
            </a:pPr>
            <a:r>
              <a:rPr lang="en-US" sz="2800" b="1" dirty="0">
                <a:solidFill>
                  <a:srgbClr val="104B7D"/>
                </a:solidFill>
                <a:latin typeface="+mj-lt"/>
                <a:ea typeface="+mj-ea"/>
                <a:cs typeface="+mj-cs"/>
              </a:rPr>
              <a:t>IWiN (Increasing Women in Neuroscience) is a program funded by an NSF ADVANCE-PAID grant awarded to SfN that is designed to enhance recruitment, retention and promotion of </a:t>
            </a:r>
            <a:r>
              <a:rPr lang="en-US" sz="2800" b="1" dirty="0" smtClean="0">
                <a:solidFill>
                  <a:srgbClr val="104B7D"/>
                </a:solidFill>
                <a:latin typeface="+mj-lt"/>
                <a:ea typeface="+mj-ea"/>
                <a:cs typeface="+mj-cs"/>
              </a:rPr>
              <a:t>women </a:t>
            </a:r>
            <a:r>
              <a:rPr lang="en-US" sz="2800" b="1" dirty="0">
                <a:solidFill>
                  <a:srgbClr val="104B7D"/>
                </a:solidFill>
                <a:latin typeface="+mj-lt"/>
                <a:ea typeface="+mj-ea"/>
                <a:cs typeface="+mj-cs"/>
              </a:rPr>
              <a:t>and underrepresented minority faculty.</a:t>
            </a:r>
            <a:br>
              <a:rPr lang="en-US" sz="2800" b="1" dirty="0">
                <a:solidFill>
                  <a:srgbClr val="104B7D"/>
                </a:solidFill>
                <a:latin typeface="+mj-lt"/>
                <a:ea typeface="+mj-ea"/>
                <a:cs typeface="+mj-cs"/>
              </a:rPr>
            </a:br>
            <a:endParaRPr lang="en-US" sz="2800" b="1" dirty="0">
              <a:solidFill>
                <a:srgbClr val="104B7D"/>
              </a:solidFill>
              <a:latin typeface="+mj-lt"/>
              <a:ea typeface="+mj-ea"/>
              <a:cs typeface="+mj-cs"/>
            </a:endParaRPr>
          </a:p>
        </p:txBody>
      </p:sp>
      <p:sp>
        <p:nvSpPr>
          <p:cNvPr id="5" name="Title 1"/>
          <p:cNvSpPr txBox="1">
            <a:spLocks/>
          </p:cNvSpPr>
          <p:nvPr/>
        </p:nvSpPr>
        <p:spPr>
          <a:xfrm>
            <a:off x="455613" y="152400"/>
            <a:ext cx="5638800" cy="838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endParaRPr lang="en-US" sz="2400" dirty="0"/>
          </a:p>
        </p:txBody>
      </p:sp>
      <p:sp>
        <p:nvSpPr>
          <p:cNvPr id="6" name="Title 1"/>
          <p:cNvSpPr txBox="1">
            <a:spLocks/>
          </p:cNvSpPr>
          <p:nvPr/>
        </p:nvSpPr>
        <p:spPr>
          <a:xfrm>
            <a:off x="228600" y="152400"/>
            <a:ext cx="6400800" cy="838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pPr algn="ctr"/>
            <a:r>
              <a:rPr lang="en-US" sz="3200" dirty="0" smtClean="0"/>
              <a:t>ADVANCE-PAID GRANT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124575"/>
            <a:ext cx="514350" cy="514350"/>
          </a:xfrm>
          <a:prstGeom prst="rect">
            <a:avLst/>
          </a:prstGeom>
        </p:spPr>
      </p:pic>
    </p:spTree>
    <p:extLst>
      <p:ext uri="{BB962C8B-B14F-4D97-AF65-F5344CB8AC3E}">
        <p14:creationId xmlns:p14="http://schemas.microsoft.com/office/powerpoint/2010/main" val="1394396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title"/>
          </p:nvPr>
        </p:nvSpPr>
        <p:spPr>
          <a:xfrm>
            <a:off x="0" y="0"/>
            <a:ext cx="9144000" cy="1143000"/>
          </a:xfrm>
        </p:spPr>
        <p:txBody>
          <a:bodyPr/>
          <a:lstStyle/>
          <a:p>
            <a:r>
              <a:rPr lang="en-US"/>
              <a:t>Feelings</a:t>
            </a:r>
          </a:p>
        </p:txBody>
      </p:sp>
      <p:pic>
        <p:nvPicPr>
          <p:cNvPr id="2062339" name="Picture 3" descr="crying_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1714500" cy="2435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62340" name="Rectangle 4"/>
          <p:cNvSpPr>
            <a:spLocks noChangeArrowheads="1"/>
          </p:cNvSpPr>
          <p:nvPr/>
        </p:nvSpPr>
        <p:spPr bwMode="auto">
          <a:xfrm>
            <a:off x="5105400" y="6248400"/>
            <a:ext cx="337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a:t>Condry &amp; Condry, 1976</a:t>
            </a:r>
          </a:p>
        </p:txBody>
      </p:sp>
      <p:pic>
        <p:nvPicPr>
          <p:cNvPr id="2062341" name="Picture 5" descr="crying_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1714500" cy="2435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62342" name="Text Box 6"/>
          <p:cNvSpPr txBox="1">
            <a:spLocks noChangeArrowheads="1"/>
          </p:cNvSpPr>
          <p:nvPr/>
        </p:nvSpPr>
        <p:spPr bwMode="auto">
          <a:xfrm>
            <a:off x="1981200" y="990600"/>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t>Debbie</a:t>
            </a:r>
          </a:p>
        </p:txBody>
      </p:sp>
      <p:sp>
        <p:nvSpPr>
          <p:cNvPr id="2062343" name="Text Box 7"/>
          <p:cNvSpPr txBox="1">
            <a:spLocks noChangeArrowheads="1"/>
          </p:cNvSpPr>
          <p:nvPr/>
        </p:nvSpPr>
        <p:spPr bwMode="auto">
          <a:xfrm>
            <a:off x="5334000" y="990600"/>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t>Danny</a:t>
            </a:r>
          </a:p>
        </p:txBody>
      </p:sp>
    </p:spTree>
    <p:extLst>
      <p:ext uri="{BB962C8B-B14F-4D97-AF65-F5344CB8AC3E}">
        <p14:creationId xmlns:p14="http://schemas.microsoft.com/office/powerpoint/2010/main" val="12575305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title"/>
          </p:nvPr>
        </p:nvSpPr>
        <p:spPr>
          <a:xfrm>
            <a:off x="0" y="0"/>
            <a:ext cx="9144000" cy="1143000"/>
          </a:xfrm>
        </p:spPr>
        <p:txBody>
          <a:bodyPr/>
          <a:lstStyle/>
          <a:p>
            <a:r>
              <a:rPr lang="en-US"/>
              <a:t>Feelings</a:t>
            </a:r>
          </a:p>
        </p:txBody>
      </p:sp>
      <p:pic>
        <p:nvPicPr>
          <p:cNvPr id="2064387" name="Picture 3" descr="crying_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1714500" cy="2435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64388" name="Rectangle 4"/>
          <p:cNvSpPr>
            <a:spLocks noChangeArrowheads="1"/>
          </p:cNvSpPr>
          <p:nvPr/>
        </p:nvSpPr>
        <p:spPr bwMode="auto">
          <a:xfrm>
            <a:off x="5105400" y="6248400"/>
            <a:ext cx="337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a:t>Condry &amp; Condry, 1976</a:t>
            </a:r>
          </a:p>
        </p:txBody>
      </p:sp>
      <p:pic>
        <p:nvPicPr>
          <p:cNvPr id="2064389" name="Picture 5" descr="crying_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1714500" cy="2435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64390" name="Text Box 6"/>
          <p:cNvSpPr txBox="1">
            <a:spLocks noChangeArrowheads="1"/>
          </p:cNvSpPr>
          <p:nvPr/>
        </p:nvSpPr>
        <p:spPr bwMode="auto">
          <a:xfrm>
            <a:off x="1981200" y="990600"/>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t>Debbie</a:t>
            </a:r>
          </a:p>
        </p:txBody>
      </p:sp>
      <p:sp>
        <p:nvSpPr>
          <p:cNvPr id="2064391" name="Text Box 7"/>
          <p:cNvSpPr txBox="1">
            <a:spLocks noChangeArrowheads="1"/>
          </p:cNvSpPr>
          <p:nvPr/>
        </p:nvSpPr>
        <p:spPr bwMode="auto">
          <a:xfrm>
            <a:off x="5334000" y="990600"/>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t>Danny</a:t>
            </a:r>
          </a:p>
        </p:txBody>
      </p:sp>
      <p:sp>
        <p:nvSpPr>
          <p:cNvPr id="2064392" name="Text Box 8"/>
          <p:cNvSpPr txBox="1">
            <a:spLocks noChangeArrowheads="1"/>
          </p:cNvSpPr>
          <p:nvPr/>
        </p:nvSpPr>
        <p:spPr bwMode="auto">
          <a:xfrm>
            <a:off x="1828800" y="43434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a:t>
            </a:r>
            <a:r>
              <a:rPr lang="en-US" sz="2800" b="1" dirty="0"/>
              <a:t>Afraid</a:t>
            </a:r>
            <a:r>
              <a:rPr lang="en-US" sz="3200" dirty="0"/>
              <a:t>”</a:t>
            </a:r>
          </a:p>
        </p:txBody>
      </p:sp>
      <p:sp>
        <p:nvSpPr>
          <p:cNvPr id="2064393" name="Text Box 9"/>
          <p:cNvSpPr txBox="1">
            <a:spLocks noChangeArrowheads="1"/>
          </p:cNvSpPr>
          <p:nvPr/>
        </p:nvSpPr>
        <p:spPr bwMode="auto">
          <a:xfrm>
            <a:off x="5257800" y="4343400"/>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a:t>
            </a:r>
            <a:r>
              <a:rPr lang="en-US" sz="2800" b="1" dirty="0"/>
              <a:t>Angry</a:t>
            </a:r>
            <a:r>
              <a:rPr lang="en-US" sz="2800" dirty="0"/>
              <a:t>”</a:t>
            </a:r>
          </a:p>
        </p:txBody>
      </p:sp>
    </p:spTree>
    <p:extLst>
      <p:ext uri="{BB962C8B-B14F-4D97-AF65-F5344CB8AC3E}">
        <p14:creationId xmlns:p14="http://schemas.microsoft.com/office/powerpoint/2010/main" val="15818143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Parents’ explanations of </a:t>
            </a:r>
            <a:r>
              <a:rPr lang="en-US" dirty="0" smtClean="0"/>
              <a:t/>
            </a:r>
            <a:br>
              <a:rPr lang="en-US" dirty="0" smtClean="0"/>
            </a:br>
            <a:r>
              <a:rPr lang="en-US" dirty="0" smtClean="0"/>
              <a:t>Museum Science Exhibits</a:t>
            </a:r>
            <a:endParaRPr lang="en-US" dirty="0"/>
          </a:p>
        </p:txBody>
      </p:sp>
      <p:sp>
        <p:nvSpPr>
          <p:cNvPr id="3" name="TextBox 2"/>
          <p:cNvSpPr txBox="1"/>
          <p:nvPr/>
        </p:nvSpPr>
        <p:spPr>
          <a:xfrm>
            <a:off x="5660213" y="6199248"/>
            <a:ext cx="3429000" cy="461665"/>
          </a:xfrm>
          <a:prstGeom prst="rect">
            <a:avLst/>
          </a:prstGeom>
          <a:noFill/>
        </p:spPr>
        <p:txBody>
          <a:bodyPr wrap="square" rtlCol="0">
            <a:spAutoFit/>
          </a:bodyPr>
          <a:lstStyle/>
          <a:p>
            <a:r>
              <a:rPr lang="en-US" sz="2400" b="0" dirty="0" smtClean="0">
                <a:solidFill>
                  <a:schemeClr val="tx1"/>
                </a:solidFill>
              </a:rPr>
              <a:t>Crowley et al., 2001</a:t>
            </a:r>
            <a:endParaRPr lang="en-US" sz="2400" b="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68" y="1371600"/>
            <a:ext cx="4753639" cy="5058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72489"/>
            <a:ext cx="1286055" cy="924054"/>
          </a:xfrm>
          <a:prstGeom prst="rect">
            <a:avLst/>
          </a:prstGeom>
        </p:spPr>
      </p:pic>
      <p:sp>
        <p:nvSpPr>
          <p:cNvPr id="6" name="TextBox 5"/>
          <p:cNvSpPr txBox="1"/>
          <p:nvPr/>
        </p:nvSpPr>
        <p:spPr>
          <a:xfrm rot="16200000">
            <a:off x="-1698843" y="2974656"/>
            <a:ext cx="4724401" cy="523220"/>
          </a:xfrm>
          <a:prstGeom prst="rect">
            <a:avLst/>
          </a:prstGeom>
          <a:noFill/>
        </p:spPr>
        <p:txBody>
          <a:bodyPr wrap="square" rtlCol="0">
            <a:spAutoFit/>
          </a:bodyPr>
          <a:lstStyle/>
          <a:p>
            <a:r>
              <a:rPr lang="en-US" sz="2800" b="0" dirty="0" smtClean="0">
                <a:solidFill>
                  <a:schemeClr val="tx1"/>
                </a:solidFill>
              </a:rPr>
              <a:t>Percent offered explanations</a:t>
            </a:r>
            <a:endParaRPr lang="en-US" sz="2800" b="0" dirty="0">
              <a:solidFill>
                <a:schemeClr val="tx1"/>
              </a:solidFill>
            </a:endParaRPr>
          </a:p>
        </p:txBody>
      </p:sp>
      <p:sp>
        <p:nvSpPr>
          <p:cNvPr id="7" name="Rectangle 6"/>
          <p:cNvSpPr/>
          <p:nvPr/>
        </p:nvSpPr>
        <p:spPr>
          <a:xfrm>
            <a:off x="1447800" y="1355833"/>
            <a:ext cx="4230806" cy="5074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956" y="943696"/>
            <a:ext cx="1317843" cy="4999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46771" y="1508232"/>
            <a:ext cx="1230483" cy="3292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017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Parents’ explanations of </a:t>
            </a:r>
            <a:r>
              <a:rPr lang="en-US" dirty="0" smtClean="0"/>
              <a:t/>
            </a:r>
            <a:br>
              <a:rPr lang="en-US" dirty="0" smtClean="0"/>
            </a:br>
            <a:r>
              <a:rPr lang="en-US" dirty="0" smtClean="0"/>
              <a:t>Museum Science Exhibits</a:t>
            </a:r>
            <a:endParaRPr lang="en-US" dirty="0"/>
          </a:p>
        </p:txBody>
      </p:sp>
      <p:sp>
        <p:nvSpPr>
          <p:cNvPr id="3" name="TextBox 2"/>
          <p:cNvSpPr txBox="1"/>
          <p:nvPr/>
        </p:nvSpPr>
        <p:spPr>
          <a:xfrm>
            <a:off x="5660213" y="6199248"/>
            <a:ext cx="3429000" cy="461665"/>
          </a:xfrm>
          <a:prstGeom prst="rect">
            <a:avLst/>
          </a:prstGeom>
          <a:noFill/>
        </p:spPr>
        <p:txBody>
          <a:bodyPr wrap="square" rtlCol="0">
            <a:spAutoFit/>
          </a:bodyPr>
          <a:lstStyle/>
          <a:p>
            <a:r>
              <a:rPr lang="en-US" sz="2400" b="0" dirty="0" smtClean="0">
                <a:solidFill>
                  <a:schemeClr val="tx1"/>
                </a:solidFill>
              </a:rPr>
              <a:t>Crowley et al., 2001</a:t>
            </a:r>
            <a:endParaRPr lang="en-US" sz="2400" b="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68" y="1371600"/>
            <a:ext cx="4753639" cy="5058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72489"/>
            <a:ext cx="1286055" cy="924054"/>
          </a:xfrm>
          <a:prstGeom prst="rect">
            <a:avLst/>
          </a:prstGeom>
        </p:spPr>
      </p:pic>
      <p:sp>
        <p:nvSpPr>
          <p:cNvPr id="6" name="TextBox 5"/>
          <p:cNvSpPr txBox="1"/>
          <p:nvPr/>
        </p:nvSpPr>
        <p:spPr>
          <a:xfrm rot="16200000">
            <a:off x="-1698843" y="2974656"/>
            <a:ext cx="4724401" cy="523220"/>
          </a:xfrm>
          <a:prstGeom prst="rect">
            <a:avLst/>
          </a:prstGeom>
          <a:noFill/>
        </p:spPr>
        <p:txBody>
          <a:bodyPr wrap="square" rtlCol="0">
            <a:spAutoFit/>
          </a:bodyPr>
          <a:lstStyle/>
          <a:p>
            <a:r>
              <a:rPr lang="en-US" sz="2800" b="0" dirty="0" smtClean="0">
                <a:solidFill>
                  <a:schemeClr val="tx1"/>
                </a:solidFill>
              </a:rPr>
              <a:t>Percent offered explanations</a:t>
            </a:r>
            <a:endParaRPr lang="en-US" sz="2800" b="0" dirty="0">
              <a:solidFill>
                <a:schemeClr val="tx1"/>
              </a:solidFill>
            </a:endParaRPr>
          </a:p>
        </p:txBody>
      </p:sp>
      <p:sp>
        <p:nvSpPr>
          <p:cNvPr id="7" name="Rectangle 6"/>
          <p:cNvSpPr/>
          <p:nvPr/>
        </p:nvSpPr>
        <p:spPr>
          <a:xfrm>
            <a:off x="1447800" y="1355833"/>
            <a:ext cx="4230806" cy="5074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46771" y="1508232"/>
            <a:ext cx="1230483" cy="3292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175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Parents’ explanations of </a:t>
            </a:r>
            <a:r>
              <a:rPr lang="en-US" dirty="0" smtClean="0"/>
              <a:t/>
            </a:r>
            <a:br>
              <a:rPr lang="en-US" dirty="0" smtClean="0"/>
            </a:br>
            <a:r>
              <a:rPr lang="en-US" dirty="0" smtClean="0"/>
              <a:t>Museum Science Exhibits</a:t>
            </a:r>
            <a:endParaRPr lang="en-US" dirty="0"/>
          </a:p>
        </p:txBody>
      </p:sp>
      <p:sp>
        <p:nvSpPr>
          <p:cNvPr id="3" name="TextBox 2"/>
          <p:cNvSpPr txBox="1"/>
          <p:nvPr/>
        </p:nvSpPr>
        <p:spPr>
          <a:xfrm>
            <a:off x="5660213" y="6199248"/>
            <a:ext cx="3429000" cy="461665"/>
          </a:xfrm>
          <a:prstGeom prst="rect">
            <a:avLst/>
          </a:prstGeom>
          <a:noFill/>
        </p:spPr>
        <p:txBody>
          <a:bodyPr wrap="square" rtlCol="0">
            <a:spAutoFit/>
          </a:bodyPr>
          <a:lstStyle/>
          <a:p>
            <a:r>
              <a:rPr lang="en-US" sz="2400" b="0" dirty="0" smtClean="0">
                <a:solidFill>
                  <a:schemeClr val="tx1"/>
                </a:solidFill>
              </a:rPr>
              <a:t>Crowley et al., 2001</a:t>
            </a:r>
            <a:endParaRPr lang="en-US" sz="2400" b="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68" y="1371600"/>
            <a:ext cx="4753639" cy="5058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72489"/>
            <a:ext cx="1286055" cy="924054"/>
          </a:xfrm>
          <a:prstGeom prst="rect">
            <a:avLst/>
          </a:prstGeom>
        </p:spPr>
      </p:pic>
      <p:sp>
        <p:nvSpPr>
          <p:cNvPr id="6" name="TextBox 5"/>
          <p:cNvSpPr txBox="1"/>
          <p:nvPr/>
        </p:nvSpPr>
        <p:spPr>
          <a:xfrm rot="16200000">
            <a:off x="-1698843" y="2974656"/>
            <a:ext cx="4724401" cy="523220"/>
          </a:xfrm>
          <a:prstGeom prst="rect">
            <a:avLst/>
          </a:prstGeom>
          <a:noFill/>
        </p:spPr>
        <p:txBody>
          <a:bodyPr wrap="square" rtlCol="0">
            <a:spAutoFit/>
          </a:bodyPr>
          <a:lstStyle/>
          <a:p>
            <a:r>
              <a:rPr lang="en-US" sz="2800" b="0" dirty="0" smtClean="0">
                <a:solidFill>
                  <a:schemeClr val="tx1"/>
                </a:solidFill>
              </a:rPr>
              <a:t>Percent offered explanations</a:t>
            </a:r>
            <a:endParaRPr lang="en-US" sz="2800" b="0" dirty="0">
              <a:solidFill>
                <a:schemeClr val="tx1"/>
              </a:solidFill>
            </a:endParaRPr>
          </a:p>
        </p:txBody>
      </p:sp>
      <p:sp>
        <p:nvSpPr>
          <p:cNvPr id="7" name="Rectangle 6"/>
          <p:cNvSpPr/>
          <p:nvPr/>
        </p:nvSpPr>
        <p:spPr>
          <a:xfrm>
            <a:off x="1447800" y="1355833"/>
            <a:ext cx="4230806" cy="5074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626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Parents’ explanations of </a:t>
            </a:r>
            <a:r>
              <a:rPr lang="en-US" dirty="0" smtClean="0"/>
              <a:t/>
            </a:r>
            <a:br>
              <a:rPr lang="en-US" dirty="0" smtClean="0"/>
            </a:br>
            <a:r>
              <a:rPr lang="en-US" dirty="0" smtClean="0"/>
              <a:t>Museum Science Exhibits</a:t>
            </a:r>
            <a:endParaRPr lang="en-US" dirty="0"/>
          </a:p>
        </p:txBody>
      </p:sp>
      <p:sp>
        <p:nvSpPr>
          <p:cNvPr id="3" name="TextBox 2"/>
          <p:cNvSpPr txBox="1"/>
          <p:nvPr/>
        </p:nvSpPr>
        <p:spPr>
          <a:xfrm>
            <a:off x="5660213" y="6199248"/>
            <a:ext cx="3429000" cy="461665"/>
          </a:xfrm>
          <a:prstGeom prst="rect">
            <a:avLst/>
          </a:prstGeom>
          <a:noFill/>
        </p:spPr>
        <p:txBody>
          <a:bodyPr wrap="square" rtlCol="0">
            <a:spAutoFit/>
          </a:bodyPr>
          <a:lstStyle/>
          <a:p>
            <a:r>
              <a:rPr lang="en-US" sz="2400" b="0" dirty="0" smtClean="0">
                <a:solidFill>
                  <a:schemeClr val="tx1"/>
                </a:solidFill>
              </a:rPr>
              <a:t>Crowley et al., 2001</a:t>
            </a:r>
            <a:endParaRPr lang="en-US" sz="2400" b="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68" y="1371600"/>
            <a:ext cx="4753639" cy="5058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72489"/>
            <a:ext cx="1286055" cy="924054"/>
          </a:xfrm>
          <a:prstGeom prst="rect">
            <a:avLst/>
          </a:prstGeom>
        </p:spPr>
      </p:pic>
      <p:sp>
        <p:nvSpPr>
          <p:cNvPr id="6" name="TextBox 5"/>
          <p:cNvSpPr txBox="1"/>
          <p:nvPr/>
        </p:nvSpPr>
        <p:spPr>
          <a:xfrm rot="16200000">
            <a:off x="-1698843" y="2974656"/>
            <a:ext cx="4724401" cy="523220"/>
          </a:xfrm>
          <a:prstGeom prst="rect">
            <a:avLst/>
          </a:prstGeom>
          <a:noFill/>
        </p:spPr>
        <p:txBody>
          <a:bodyPr wrap="square" rtlCol="0">
            <a:spAutoFit/>
          </a:bodyPr>
          <a:lstStyle/>
          <a:p>
            <a:r>
              <a:rPr lang="en-US" sz="2800" b="0" dirty="0" smtClean="0">
                <a:solidFill>
                  <a:schemeClr val="tx1"/>
                </a:solidFill>
              </a:rPr>
              <a:t>Percent offered explanations</a:t>
            </a:r>
            <a:endParaRPr lang="en-US" sz="2800" b="0" dirty="0">
              <a:solidFill>
                <a:schemeClr val="tx1"/>
              </a:solidFill>
            </a:endParaRPr>
          </a:p>
        </p:txBody>
      </p:sp>
      <p:sp>
        <p:nvSpPr>
          <p:cNvPr id="7" name="Rectangle 6"/>
          <p:cNvSpPr/>
          <p:nvPr/>
        </p:nvSpPr>
        <p:spPr>
          <a:xfrm>
            <a:off x="2895600" y="1355834"/>
            <a:ext cx="2783006" cy="4663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172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Parents’ explanations of </a:t>
            </a:r>
            <a:r>
              <a:rPr lang="en-US" dirty="0" smtClean="0"/>
              <a:t/>
            </a:r>
            <a:br>
              <a:rPr lang="en-US" dirty="0" smtClean="0"/>
            </a:br>
            <a:r>
              <a:rPr lang="en-US" dirty="0" smtClean="0"/>
              <a:t>Museum Science Exhibits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68" y="1371600"/>
            <a:ext cx="4753639" cy="5058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72489"/>
            <a:ext cx="1286055" cy="924054"/>
          </a:xfrm>
          <a:prstGeom prst="rect">
            <a:avLst/>
          </a:prstGeom>
        </p:spPr>
      </p:pic>
      <p:sp>
        <p:nvSpPr>
          <p:cNvPr id="6" name="TextBox 5"/>
          <p:cNvSpPr txBox="1"/>
          <p:nvPr/>
        </p:nvSpPr>
        <p:spPr>
          <a:xfrm rot="16200000">
            <a:off x="-1698843" y="2974656"/>
            <a:ext cx="4724401" cy="523220"/>
          </a:xfrm>
          <a:prstGeom prst="rect">
            <a:avLst/>
          </a:prstGeom>
          <a:noFill/>
        </p:spPr>
        <p:txBody>
          <a:bodyPr wrap="square" rtlCol="0">
            <a:spAutoFit/>
          </a:bodyPr>
          <a:lstStyle/>
          <a:p>
            <a:r>
              <a:rPr lang="en-US" sz="2800" b="0" dirty="0" smtClean="0">
                <a:solidFill>
                  <a:schemeClr val="tx1"/>
                </a:solidFill>
              </a:rPr>
              <a:t>Percent offered explanations</a:t>
            </a:r>
            <a:endParaRPr lang="en-US" sz="2800" b="0" dirty="0">
              <a:solidFill>
                <a:schemeClr val="tx1"/>
              </a:solidFill>
            </a:endParaRPr>
          </a:p>
        </p:txBody>
      </p:sp>
      <p:sp>
        <p:nvSpPr>
          <p:cNvPr id="7" name="Rectangle 6"/>
          <p:cNvSpPr/>
          <p:nvPr/>
        </p:nvSpPr>
        <p:spPr>
          <a:xfrm>
            <a:off x="4287102" y="1355834"/>
            <a:ext cx="1391503" cy="4587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60213" y="6199248"/>
            <a:ext cx="3429000" cy="461665"/>
          </a:xfrm>
          <a:prstGeom prst="rect">
            <a:avLst/>
          </a:prstGeom>
          <a:noFill/>
        </p:spPr>
        <p:txBody>
          <a:bodyPr wrap="square" rtlCol="0">
            <a:spAutoFit/>
          </a:bodyPr>
          <a:lstStyle/>
          <a:p>
            <a:r>
              <a:rPr lang="en-US" sz="2400" b="0" dirty="0" smtClean="0">
                <a:solidFill>
                  <a:schemeClr val="tx1"/>
                </a:solidFill>
              </a:rPr>
              <a:t>Crowley et al., 2001</a:t>
            </a:r>
            <a:endParaRPr lang="en-US" sz="2400" b="0" dirty="0">
              <a:solidFill>
                <a:schemeClr val="tx1"/>
              </a:solidFill>
            </a:endParaRPr>
          </a:p>
        </p:txBody>
      </p:sp>
    </p:spTree>
    <p:extLst>
      <p:ext uri="{BB962C8B-B14F-4D97-AF65-F5344CB8AC3E}">
        <p14:creationId xmlns:p14="http://schemas.microsoft.com/office/powerpoint/2010/main" val="3738412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Parents’ explanations of </a:t>
            </a:r>
            <a:r>
              <a:rPr lang="en-US" dirty="0" smtClean="0"/>
              <a:t/>
            </a:r>
            <a:br>
              <a:rPr lang="en-US" dirty="0" smtClean="0"/>
            </a:br>
            <a:r>
              <a:rPr lang="en-US" dirty="0" smtClean="0"/>
              <a:t>Museum Science Exhibits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68" y="1371600"/>
            <a:ext cx="4753639" cy="5058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72489"/>
            <a:ext cx="1286055" cy="924054"/>
          </a:xfrm>
          <a:prstGeom prst="rect">
            <a:avLst/>
          </a:prstGeom>
        </p:spPr>
      </p:pic>
      <p:sp>
        <p:nvSpPr>
          <p:cNvPr id="6" name="TextBox 5"/>
          <p:cNvSpPr txBox="1"/>
          <p:nvPr/>
        </p:nvSpPr>
        <p:spPr>
          <a:xfrm rot="16200000">
            <a:off x="-1698843" y="2974656"/>
            <a:ext cx="4724401" cy="523220"/>
          </a:xfrm>
          <a:prstGeom prst="rect">
            <a:avLst/>
          </a:prstGeom>
          <a:noFill/>
        </p:spPr>
        <p:txBody>
          <a:bodyPr wrap="square" rtlCol="0">
            <a:spAutoFit/>
          </a:bodyPr>
          <a:lstStyle/>
          <a:p>
            <a:r>
              <a:rPr lang="en-US" sz="2800" b="0" dirty="0" smtClean="0">
                <a:solidFill>
                  <a:schemeClr val="tx1"/>
                </a:solidFill>
              </a:rPr>
              <a:t>Percent offered explanations</a:t>
            </a:r>
            <a:endParaRPr lang="en-US" sz="2800" b="0" dirty="0">
              <a:solidFill>
                <a:schemeClr val="tx1"/>
              </a:solidFill>
            </a:endParaRPr>
          </a:p>
        </p:txBody>
      </p:sp>
      <p:sp>
        <p:nvSpPr>
          <p:cNvPr id="8" name="TextBox 7"/>
          <p:cNvSpPr txBox="1"/>
          <p:nvPr/>
        </p:nvSpPr>
        <p:spPr>
          <a:xfrm>
            <a:off x="5660213" y="6199248"/>
            <a:ext cx="3429000" cy="461665"/>
          </a:xfrm>
          <a:prstGeom prst="rect">
            <a:avLst/>
          </a:prstGeom>
          <a:noFill/>
        </p:spPr>
        <p:txBody>
          <a:bodyPr wrap="square" rtlCol="0">
            <a:spAutoFit/>
          </a:bodyPr>
          <a:lstStyle/>
          <a:p>
            <a:r>
              <a:rPr lang="en-US" sz="2400" b="0" dirty="0" smtClean="0">
                <a:solidFill>
                  <a:schemeClr val="tx1"/>
                </a:solidFill>
              </a:rPr>
              <a:t>Crowley et al., 2001</a:t>
            </a:r>
            <a:endParaRPr lang="en-US" sz="2400" b="0" dirty="0">
              <a:solidFill>
                <a:schemeClr val="tx1"/>
              </a:solidFill>
            </a:endParaRPr>
          </a:p>
        </p:txBody>
      </p:sp>
    </p:spTree>
    <p:extLst>
      <p:ext uri="{BB962C8B-B14F-4D97-AF65-F5344CB8AC3E}">
        <p14:creationId xmlns:p14="http://schemas.microsoft.com/office/powerpoint/2010/main" val="2730090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21319" y="61722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85" y="1066800"/>
            <a:ext cx="8620097" cy="5105400"/>
          </a:xfrm>
          <a:prstGeom prst="rect">
            <a:avLst/>
          </a:prstGeom>
        </p:spPr>
      </p:pic>
      <p:sp>
        <p:nvSpPr>
          <p:cNvPr id="2187278" name="Text Box 14"/>
          <p:cNvSpPr txBox="1">
            <a:spLocks noChangeArrowheads="1"/>
          </p:cNvSpPr>
          <p:nvPr/>
        </p:nvSpPr>
        <p:spPr bwMode="auto">
          <a:xfrm rot="-5400000">
            <a:off x="-1740558" y="3586490"/>
            <a:ext cx="4038600" cy="523220"/>
          </a:xfrm>
          <a:prstGeom prst="rect">
            <a:avLst/>
          </a:prstGeom>
          <a:noFill/>
          <a:ln>
            <a:noFill/>
          </a:ln>
          <a:effectLst/>
          <a:extLst/>
        </p:spPr>
        <p:txBody>
          <a:bodyPr>
            <a:spAutoFit/>
          </a:bodyPr>
          <a:lstStyle/>
          <a:p>
            <a:pPr>
              <a:spcBef>
                <a:spcPct val="50000"/>
              </a:spcBef>
            </a:pPr>
            <a:r>
              <a:rPr lang="en-US" sz="2800" b="0" dirty="0" smtClean="0"/>
              <a:t>Rating</a:t>
            </a:r>
            <a:endParaRPr lang="en-US" sz="2800" b="0" dirty="0"/>
          </a:p>
        </p:txBody>
      </p:sp>
      <p:sp>
        <p:nvSpPr>
          <p:cNvPr id="2187266" name="Rectangle 2"/>
          <p:cNvSpPr>
            <a:spLocks noGrp="1" noChangeArrowheads="1"/>
          </p:cNvSpPr>
          <p:nvPr>
            <p:ph type="title"/>
          </p:nvPr>
        </p:nvSpPr>
        <p:spPr>
          <a:xfrm>
            <a:off x="-6824" y="0"/>
            <a:ext cx="9144000" cy="1143000"/>
          </a:xfrm>
          <a:solidFill>
            <a:schemeClr val="bg1"/>
          </a:solidFill>
        </p:spPr>
        <p:txBody>
          <a:bodyPr>
            <a:normAutofit fontScale="90000"/>
          </a:bodyPr>
          <a:lstStyle/>
          <a:p>
            <a:r>
              <a:rPr lang="en-US" sz="3600" dirty="0" smtClean="0"/>
              <a:t>STEM Faculty’s judgments of </a:t>
            </a:r>
            <a:br>
              <a:rPr lang="en-US" sz="3600" dirty="0" smtClean="0"/>
            </a:br>
            <a:r>
              <a:rPr lang="en-US" sz="3600" dirty="0" smtClean="0"/>
              <a:t>lab manager applicant</a:t>
            </a:r>
            <a:endParaRPr lang="en-US" sz="3600" dirty="0"/>
          </a:p>
        </p:txBody>
      </p:sp>
      <p:sp>
        <p:nvSpPr>
          <p:cNvPr id="8" name="Rectangle 11"/>
          <p:cNvSpPr>
            <a:spLocks noChangeArrowheads="1"/>
          </p:cNvSpPr>
          <p:nvPr/>
        </p:nvSpPr>
        <p:spPr bwMode="auto">
          <a:xfrm>
            <a:off x="1007732" y="5636567"/>
            <a:ext cx="6172200" cy="461665"/>
          </a:xfrm>
          <a:prstGeom prst="rect">
            <a:avLst/>
          </a:prstGeom>
          <a:solidFill>
            <a:schemeClr val="bg1"/>
          </a:solidFill>
          <a:ln>
            <a:noFill/>
          </a:ln>
          <a:effectLst/>
          <a:extLst/>
        </p:spPr>
        <p:txBody>
          <a:bodyPr wrap="square">
            <a:spAutoFit/>
          </a:bodyPr>
          <a:lstStyle/>
          <a:p>
            <a:pPr algn="l">
              <a:spcBef>
                <a:spcPct val="20000"/>
              </a:spcBef>
            </a:pPr>
            <a:r>
              <a:rPr lang="en-US" sz="2400" b="0" dirty="0" smtClean="0"/>
              <a:t>Competence     </a:t>
            </a:r>
            <a:r>
              <a:rPr lang="en-US" sz="2400" b="0" dirty="0" err="1" smtClean="0"/>
              <a:t>Hireability</a:t>
            </a:r>
            <a:r>
              <a:rPr lang="en-US" sz="2400" b="0" dirty="0" smtClean="0"/>
              <a:t>        Mentoring</a:t>
            </a:r>
            <a:endParaRPr lang="en-US" sz="2400" dirty="0"/>
          </a:p>
        </p:txBody>
      </p:sp>
      <p:sp>
        <p:nvSpPr>
          <p:cNvPr id="9" name="Rectangle 8"/>
          <p:cNvSpPr/>
          <p:nvPr/>
        </p:nvSpPr>
        <p:spPr bwMode="auto">
          <a:xfrm>
            <a:off x="17132" y="1104899"/>
            <a:ext cx="8993150" cy="5067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86413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21319" y="61722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85" y="1066800"/>
            <a:ext cx="8620097" cy="5105400"/>
          </a:xfrm>
          <a:prstGeom prst="rect">
            <a:avLst/>
          </a:prstGeom>
        </p:spPr>
      </p:pic>
      <p:sp>
        <p:nvSpPr>
          <p:cNvPr id="2187278" name="Text Box 14"/>
          <p:cNvSpPr txBox="1">
            <a:spLocks noChangeArrowheads="1"/>
          </p:cNvSpPr>
          <p:nvPr/>
        </p:nvSpPr>
        <p:spPr bwMode="auto">
          <a:xfrm rot="-5400000">
            <a:off x="-1740558" y="3586490"/>
            <a:ext cx="4038600" cy="523220"/>
          </a:xfrm>
          <a:prstGeom prst="rect">
            <a:avLst/>
          </a:prstGeom>
          <a:noFill/>
          <a:ln>
            <a:noFill/>
          </a:ln>
          <a:effectLst/>
          <a:extLst/>
        </p:spPr>
        <p:txBody>
          <a:bodyPr>
            <a:spAutoFit/>
          </a:bodyPr>
          <a:lstStyle/>
          <a:p>
            <a:pPr>
              <a:spcBef>
                <a:spcPct val="50000"/>
              </a:spcBef>
            </a:pPr>
            <a:r>
              <a:rPr lang="en-US" sz="2800" b="0" dirty="0" smtClean="0"/>
              <a:t>Rating</a:t>
            </a:r>
            <a:endParaRPr lang="en-US" sz="2800" b="0" dirty="0"/>
          </a:p>
        </p:txBody>
      </p:sp>
      <p:sp>
        <p:nvSpPr>
          <p:cNvPr id="2187266" name="Rectangle 2"/>
          <p:cNvSpPr>
            <a:spLocks noGrp="1" noChangeArrowheads="1"/>
          </p:cNvSpPr>
          <p:nvPr>
            <p:ph type="title"/>
          </p:nvPr>
        </p:nvSpPr>
        <p:spPr>
          <a:xfrm>
            <a:off x="-6824" y="0"/>
            <a:ext cx="9144000" cy="1143000"/>
          </a:xfrm>
          <a:solidFill>
            <a:schemeClr val="bg1"/>
          </a:solidFill>
        </p:spPr>
        <p:txBody>
          <a:bodyPr>
            <a:normAutofit fontScale="90000"/>
          </a:bodyPr>
          <a:lstStyle/>
          <a:p>
            <a:r>
              <a:rPr lang="en-US" sz="3600" dirty="0" smtClean="0"/>
              <a:t>STEM Faculty’s judgments of </a:t>
            </a:r>
            <a:br>
              <a:rPr lang="en-US" sz="3600" dirty="0" smtClean="0"/>
            </a:br>
            <a:r>
              <a:rPr lang="en-US" sz="3600" dirty="0" smtClean="0"/>
              <a:t>lab manager applicant</a:t>
            </a:r>
            <a:endParaRPr lang="en-US" sz="3600" dirty="0"/>
          </a:p>
        </p:txBody>
      </p:sp>
      <p:sp>
        <p:nvSpPr>
          <p:cNvPr id="8" name="Rectangle 11"/>
          <p:cNvSpPr>
            <a:spLocks noChangeArrowheads="1"/>
          </p:cNvSpPr>
          <p:nvPr/>
        </p:nvSpPr>
        <p:spPr bwMode="auto">
          <a:xfrm>
            <a:off x="1007732" y="5636567"/>
            <a:ext cx="6172200" cy="461665"/>
          </a:xfrm>
          <a:prstGeom prst="rect">
            <a:avLst/>
          </a:prstGeom>
          <a:solidFill>
            <a:schemeClr val="bg1"/>
          </a:solidFill>
          <a:ln>
            <a:noFill/>
          </a:ln>
          <a:effectLst/>
          <a:extLst/>
        </p:spPr>
        <p:txBody>
          <a:bodyPr wrap="square">
            <a:spAutoFit/>
          </a:bodyPr>
          <a:lstStyle/>
          <a:p>
            <a:pPr algn="l">
              <a:spcBef>
                <a:spcPct val="20000"/>
              </a:spcBef>
            </a:pPr>
            <a:r>
              <a:rPr lang="en-US" sz="2400" b="0" dirty="0" smtClean="0"/>
              <a:t>Competence     </a:t>
            </a:r>
            <a:r>
              <a:rPr lang="en-US" sz="2400" b="0" dirty="0" err="1" smtClean="0"/>
              <a:t>Hireability</a:t>
            </a:r>
            <a:r>
              <a:rPr lang="en-US" sz="2400" b="0" dirty="0" smtClean="0"/>
              <a:t>        Mentoring</a:t>
            </a:r>
            <a:endParaRPr lang="en-US" sz="2400" dirty="0"/>
          </a:p>
        </p:txBody>
      </p:sp>
      <p:sp>
        <p:nvSpPr>
          <p:cNvPr id="9" name="Rectangle 8"/>
          <p:cNvSpPr/>
          <p:nvPr/>
        </p:nvSpPr>
        <p:spPr bwMode="auto">
          <a:xfrm>
            <a:off x="17132" y="1104899"/>
            <a:ext cx="6917068" cy="5067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4" name="Group 3"/>
          <p:cNvGrpSpPr/>
          <p:nvPr/>
        </p:nvGrpSpPr>
        <p:grpSpPr>
          <a:xfrm>
            <a:off x="6705600" y="2882774"/>
            <a:ext cx="2057400" cy="1155826"/>
            <a:chOff x="6705600" y="2882774"/>
            <a:chExt cx="2057400" cy="1155826"/>
          </a:xfrm>
        </p:grpSpPr>
        <p:sp>
          <p:nvSpPr>
            <p:cNvPr id="11" name="Rectangle 11"/>
            <p:cNvSpPr>
              <a:spLocks noChangeArrowheads="1"/>
            </p:cNvSpPr>
            <p:nvPr/>
          </p:nvSpPr>
          <p:spPr bwMode="auto">
            <a:xfrm>
              <a:off x="6705600" y="2882774"/>
              <a:ext cx="2057399" cy="369332"/>
            </a:xfrm>
            <a:prstGeom prst="rect">
              <a:avLst/>
            </a:prstGeom>
            <a:solidFill>
              <a:schemeClr val="bg1"/>
            </a:solidFill>
            <a:ln>
              <a:noFill/>
            </a:ln>
            <a:effectLst/>
            <a:extLst/>
          </p:spPr>
          <p:txBody>
            <a:bodyPr wrap="square">
              <a:spAutoFit/>
            </a:bodyPr>
            <a:lstStyle/>
            <a:p>
              <a:pPr>
                <a:spcBef>
                  <a:spcPct val="20000"/>
                </a:spcBef>
              </a:pPr>
              <a:r>
                <a:rPr lang="en-US" sz="1800" b="0" u="sng" dirty="0" smtClean="0"/>
                <a:t>Applicant Name</a:t>
              </a:r>
              <a:endParaRPr lang="en-US" sz="1800" u="sng" dirty="0"/>
            </a:p>
          </p:txBody>
        </p:sp>
        <p:sp>
          <p:nvSpPr>
            <p:cNvPr id="2" name="Rectangle 1"/>
            <p:cNvSpPr/>
            <p:nvPr/>
          </p:nvSpPr>
          <p:spPr bwMode="auto">
            <a:xfrm>
              <a:off x="7346731" y="3216331"/>
              <a:ext cx="1416269" cy="8222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0" name="Rectangle 11"/>
            <p:cNvSpPr>
              <a:spLocks noChangeArrowheads="1"/>
            </p:cNvSpPr>
            <p:nvPr/>
          </p:nvSpPr>
          <p:spPr bwMode="auto">
            <a:xfrm>
              <a:off x="7346731" y="3276599"/>
              <a:ext cx="954107" cy="701731"/>
            </a:xfrm>
            <a:prstGeom prst="rect">
              <a:avLst/>
            </a:prstGeom>
            <a:solidFill>
              <a:schemeClr val="bg1"/>
            </a:solidFill>
            <a:ln>
              <a:noFill/>
            </a:ln>
            <a:effectLst/>
            <a:extLst/>
          </p:spPr>
          <p:txBody>
            <a:bodyPr wrap="none">
              <a:spAutoFit/>
            </a:bodyPr>
            <a:lstStyle/>
            <a:p>
              <a:pPr algn="l">
                <a:spcBef>
                  <a:spcPct val="20000"/>
                </a:spcBef>
              </a:pPr>
              <a:r>
                <a:rPr lang="en-US" sz="1800" b="0" dirty="0" smtClean="0"/>
                <a:t>Male</a:t>
              </a:r>
            </a:p>
            <a:p>
              <a:pPr algn="l">
                <a:spcBef>
                  <a:spcPct val="20000"/>
                </a:spcBef>
              </a:pPr>
              <a:r>
                <a:rPr lang="en-US" sz="1800" b="0" dirty="0" smtClean="0"/>
                <a:t>Female</a:t>
              </a:r>
              <a:endParaRPr lang="en-US" sz="1800" dirty="0"/>
            </a:p>
          </p:txBody>
        </p:sp>
      </p:grpSp>
      <p:sp>
        <p:nvSpPr>
          <p:cNvPr id="5" name="Rectangle 4"/>
          <p:cNvSpPr/>
          <p:nvPr/>
        </p:nvSpPr>
        <p:spPr bwMode="auto">
          <a:xfrm>
            <a:off x="8763000" y="1066800"/>
            <a:ext cx="381000" cy="5105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8724900" y="1221828"/>
            <a:ext cx="381000" cy="5105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rot="16200000">
            <a:off x="7859766" y="4926067"/>
            <a:ext cx="320568" cy="21717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60683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5613" y="152400"/>
            <a:ext cx="5638800" cy="838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endParaRPr lang="en-US" sz="2400" dirty="0"/>
          </a:p>
        </p:txBody>
      </p:sp>
      <p:sp>
        <p:nvSpPr>
          <p:cNvPr id="6" name="Title 1"/>
          <p:cNvSpPr txBox="1">
            <a:spLocks/>
          </p:cNvSpPr>
          <p:nvPr/>
        </p:nvSpPr>
        <p:spPr>
          <a:xfrm>
            <a:off x="228600" y="152400"/>
            <a:ext cx="6400800" cy="838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r>
              <a:rPr lang="en-US" sz="2000" dirty="0"/>
              <a:t>Leaky Pipeline: Women drop out at </a:t>
            </a:r>
            <a:r>
              <a:rPr lang="en-US" sz="2000" dirty="0" smtClean="0"/>
              <a:t>most transitions in </a:t>
            </a:r>
            <a:r>
              <a:rPr lang="en-US" sz="2000" dirty="0"/>
              <a:t>particular the transition to Tenure Track Faculty:</a:t>
            </a:r>
          </a:p>
        </p:txBody>
      </p:sp>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725593150"/>
              </p:ext>
            </p:extLst>
          </p:nvPr>
        </p:nvGraphicFramePr>
        <p:xfrm>
          <a:off x="228600" y="1143000"/>
          <a:ext cx="8458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2257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21319" y="61722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85" y="1066800"/>
            <a:ext cx="8620097" cy="5105400"/>
          </a:xfrm>
          <a:prstGeom prst="rect">
            <a:avLst/>
          </a:prstGeom>
        </p:spPr>
      </p:pic>
      <p:sp>
        <p:nvSpPr>
          <p:cNvPr id="2187278" name="Text Box 14"/>
          <p:cNvSpPr txBox="1">
            <a:spLocks noChangeArrowheads="1"/>
          </p:cNvSpPr>
          <p:nvPr/>
        </p:nvSpPr>
        <p:spPr bwMode="auto">
          <a:xfrm rot="-5400000">
            <a:off x="-1740558" y="3586490"/>
            <a:ext cx="4038600" cy="523220"/>
          </a:xfrm>
          <a:prstGeom prst="rect">
            <a:avLst/>
          </a:prstGeom>
          <a:noFill/>
          <a:ln>
            <a:noFill/>
          </a:ln>
          <a:effectLst/>
          <a:extLst/>
        </p:spPr>
        <p:txBody>
          <a:bodyPr>
            <a:spAutoFit/>
          </a:bodyPr>
          <a:lstStyle/>
          <a:p>
            <a:pPr>
              <a:spcBef>
                <a:spcPct val="50000"/>
              </a:spcBef>
            </a:pPr>
            <a:r>
              <a:rPr lang="en-US" sz="2800" b="0" dirty="0" smtClean="0"/>
              <a:t>Rating</a:t>
            </a:r>
            <a:endParaRPr lang="en-US" sz="2800" b="0" dirty="0"/>
          </a:p>
        </p:txBody>
      </p:sp>
      <p:sp>
        <p:nvSpPr>
          <p:cNvPr id="2187266" name="Rectangle 2"/>
          <p:cNvSpPr>
            <a:spLocks noGrp="1" noChangeArrowheads="1"/>
          </p:cNvSpPr>
          <p:nvPr>
            <p:ph type="title"/>
          </p:nvPr>
        </p:nvSpPr>
        <p:spPr>
          <a:xfrm>
            <a:off x="-6824" y="0"/>
            <a:ext cx="9144000" cy="1143000"/>
          </a:xfrm>
          <a:solidFill>
            <a:schemeClr val="bg1"/>
          </a:solidFill>
        </p:spPr>
        <p:txBody>
          <a:bodyPr>
            <a:normAutofit fontScale="90000"/>
          </a:bodyPr>
          <a:lstStyle/>
          <a:p>
            <a:r>
              <a:rPr lang="en-US" sz="3600" dirty="0" smtClean="0"/>
              <a:t>STEM Faculty’s judgments of </a:t>
            </a:r>
            <a:br>
              <a:rPr lang="en-US" sz="3600" dirty="0" smtClean="0"/>
            </a:br>
            <a:r>
              <a:rPr lang="en-US" sz="3600" dirty="0" smtClean="0"/>
              <a:t>lab manager applicant</a:t>
            </a:r>
            <a:endParaRPr lang="en-US" sz="3600" dirty="0"/>
          </a:p>
        </p:txBody>
      </p:sp>
      <p:sp>
        <p:nvSpPr>
          <p:cNvPr id="8" name="Rectangle 11"/>
          <p:cNvSpPr>
            <a:spLocks noChangeArrowheads="1"/>
          </p:cNvSpPr>
          <p:nvPr/>
        </p:nvSpPr>
        <p:spPr bwMode="auto">
          <a:xfrm>
            <a:off x="1007732" y="5636567"/>
            <a:ext cx="6172200" cy="461665"/>
          </a:xfrm>
          <a:prstGeom prst="rect">
            <a:avLst/>
          </a:prstGeom>
          <a:solidFill>
            <a:schemeClr val="bg1"/>
          </a:solidFill>
          <a:ln>
            <a:noFill/>
          </a:ln>
          <a:effectLst/>
          <a:extLst/>
        </p:spPr>
        <p:txBody>
          <a:bodyPr wrap="square">
            <a:spAutoFit/>
          </a:bodyPr>
          <a:lstStyle/>
          <a:p>
            <a:pPr algn="l">
              <a:spcBef>
                <a:spcPct val="20000"/>
              </a:spcBef>
            </a:pPr>
            <a:r>
              <a:rPr lang="en-US" sz="2400" b="0" dirty="0" smtClean="0"/>
              <a:t>Competence     </a:t>
            </a:r>
            <a:r>
              <a:rPr lang="en-US" sz="2400" b="0" dirty="0" err="1" smtClean="0"/>
              <a:t>Hireability</a:t>
            </a:r>
            <a:r>
              <a:rPr lang="en-US" sz="2400" b="0" dirty="0" smtClean="0"/>
              <a:t>        Mentoring</a:t>
            </a:r>
            <a:endParaRPr lang="en-US" sz="2400" dirty="0"/>
          </a:p>
        </p:txBody>
      </p:sp>
      <p:sp>
        <p:nvSpPr>
          <p:cNvPr id="9" name="Rectangle 8"/>
          <p:cNvSpPr/>
          <p:nvPr/>
        </p:nvSpPr>
        <p:spPr bwMode="auto">
          <a:xfrm>
            <a:off x="540353" y="1104899"/>
            <a:ext cx="6495914" cy="45316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6705600" y="2882774"/>
            <a:ext cx="2057400" cy="1155826"/>
            <a:chOff x="6705600" y="2882774"/>
            <a:chExt cx="2057400" cy="1155826"/>
          </a:xfrm>
        </p:grpSpPr>
        <p:sp>
          <p:nvSpPr>
            <p:cNvPr id="11" name="Rectangle 11"/>
            <p:cNvSpPr>
              <a:spLocks noChangeArrowheads="1"/>
            </p:cNvSpPr>
            <p:nvPr/>
          </p:nvSpPr>
          <p:spPr bwMode="auto">
            <a:xfrm>
              <a:off x="6705600" y="2882774"/>
              <a:ext cx="2057399" cy="369332"/>
            </a:xfrm>
            <a:prstGeom prst="rect">
              <a:avLst/>
            </a:prstGeom>
            <a:solidFill>
              <a:schemeClr val="bg1"/>
            </a:solidFill>
            <a:ln>
              <a:noFill/>
            </a:ln>
            <a:effectLst/>
            <a:extLst/>
          </p:spPr>
          <p:txBody>
            <a:bodyPr wrap="square">
              <a:spAutoFit/>
            </a:bodyPr>
            <a:lstStyle/>
            <a:p>
              <a:pPr>
                <a:spcBef>
                  <a:spcPct val="20000"/>
                </a:spcBef>
              </a:pPr>
              <a:r>
                <a:rPr lang="en-US" sz="1800" b="0" u="sng" dirty="0" smtClean="0"/>
                <a:t>Applicant Name</a:t>
              </a:r>
              <a:endParaRPr lang="en-US" sz="1800" u="sng" dirty="0"/>
            </a:p>
          </p:txBody>
        </p:sp>
        <p:sp>
          <p:nvSpPr>
            <p:cNvPr id="12" name="Rectangle 11"/>
            <p:cNvSpPr/>
            <p:nvPr/>
          </p:nvSpPr>
          <p:spPr bwMode="auto">
            <a:xfrm>
              <a:off x="7346731" y="3216331"/>
              <a:ext cx="1416269" cy="8222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3" name="Rectangle 11"/>
            <p:cNvSpPr>
              <a:spLocks noChangeArrowheads="1"/>
            </p:cNvSpPr>
            <p:nvPr/>
          </p:nvSpPr>
          <p:spPr bwMode="auto">
            <a:xfrm>
              <a:off x="7346731" y="3276599"/>
              <a:ext cx="954107" cy="701731"/>
            </a:xfrm>
            <a:prstGeom prst="rect">
              <a:avLst/>
            </a:prstGeom>
            <a:solidFill>
              <a:schemeClr val="bg1"/>
            </a:solidFill>
            <a:ln>
              <a:noFill/>
            </a:ln>
            <a:effectLst/>
            <a:extLst/>
          </p:spPr>
          <p:txBody>
            <a:bodyPr wrap="none">
              <a:spAutoFit/>
            </a:bodyPr>
            <a:lstStyle/>
            <a:p>
              <a:pPr algn="l">
                <a:spcBef>
                  <a:spcPct val="20000"/>
                </a:spcBef>
              </a:pPr>
              <a:r>
                <a:rPr lang="en-US" sz="1800" b="0" dirty="0" smtClean="0"/>
                <a:t>Male</a:t>
              </a:r>
            </a:p>
            <a:p>
              <a:pPr algn="l">
                <a:spcBef>
                  <a:spcPct val="20000"/>
                </a:spcBef>
              </a:pPr>
              <a:r>
                <a:rPr lang="en-US" sz="1800" b="0" dirty="0" smtClean="0"/>
                <a:t>Female</a:t>
              </a:r>
              <a:endParaRPr lang="en-US" sz="1800" dirty="0"/>
            </a:p>
          </p:txBody>
        </p:sp>
      </p:grpSp>
      <p:sp>
        <p:nvSpPr>
          <p:cNvPr id="14" name="Rectangle 13"/>
          <p:cNvSpPr/>
          <p:nvPr/>
        </p:nvSpPr>
        <p:spPr bwMode="auto">
          <a:xfrm>
            <a:off x="8724900" y="1221828"/>
            <a:ext cx="381000" cy="5105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16200000">
            <a:off x="7859766" y="4926067"/>
            <a:ext cx="320568" cy="21717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24134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21319" y="61722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85" y="1066800"/>
            <a:ext cx="8620097" cy="5105400"/>
          </a:xfrm>
          <a:prstGeom prst="rect">
            <a:avLst/>
          </a:prstGeom>
        </p:spPr>
      </p:pic>
      <p:sp>
        <p:nvSpPr>
          <p:cNvPr id="2187278" name="Text Box 14"/>
          <p:cNvSpPr txBox="1">
            <a:spLocks noChangeArrowheads="1"/>
          </p:cNvSpPr>
          <p:nvPr/>
        </p:nvSpPr>
        <p:spPr bwMode="auto">
          <a:xfrm rot="-5400000">
            <a:off x="-1740558" y="3586490"/>
            <a:ext cx="4038600" cy="523220"/>
          </a:xfrm>
          <a:prstGeom prst="rect">
            <a:avLst/>
          </a:prstGeom>
          <a:noFill/>
          <a:ln>
            <a:noFill/>
          </a:ln>
          <a:effectLst/>
          <a:extLst/>
        </p:spPr>
        <p:txBody>
          <a:bodyPr>
            <a:spAutoFit/>
          </a:bodyPr>
          <a:lstStyle/>
          <a:p>
            <a:pPr>
              <a:spcBef>
                <a:spcPct val="50000"/>
              </a:spcBef>
            </a:pPr>
            <a:r>
              <a:rPr lang="en-US" sz="2800" b="0" dirty="0" smtClean="0"/>
              <a:t>Rating</a:t>
            </a:r>
            <a:endParaRPr lang="en-US" sz="2800" b="0" dirty="0"/>
          </a:p>
        </p:txBody>
      </p:sp>
      <p:sp>
        <p:nvSpPr>
          <p:cNvPr id="2187266" name="Rectangle 2"/>
          <p:cNvSpPr>
            <a:spLocks noGrp="1" noChangeArrowheads="1"/>
          </p:cNvSpPr>
          <p:nvPr>
            <p:ph type="title"/>
          </p:nvPr>
        </p:nvSpPr>
        <p:spPr>
          <a:xfrm>
            <a:off x="-6824" y="0"/>
            <a:ext cx="9144000" cy="1143000"/>
          </a:xfrm>
          <a:solidFill>
            <a:schemeClr val="bg1"/>
          </a:solidFill>
        </p:spPr>
        <p:txBody>
          <a:bodyPr>
            <a:normAutofit fontScale="90000"/>
          </a:bodyPr>
          <a:lstStyle/>
          <a:p>
            <a:r>
              <a:rPr lang="en-US" sz="3600" dirty="0" smtClean="0"/>
              <a:t>STEM Faculty’s judgments of </a:t>
            </a:r>
            <a:br>
              <a:rPr lang="en-US" sz="3600" dirty="0" smtClean="0"/>
            </a:br>
            <a:r>
              <a:rPr lang="en-US" sz="3600" dirty="0" smtClean="0"/>
              <a:t>lab manager applicant</a:t>
            </a:r>
            <a:endParaRPr lang="en-US" sz="3600" dirty="0"/>
          </a:p>
        </p:txBody>
      </p:sp>
      <p:sp>
        <p:nvSpPr>
          <p:cNvPr id="8" name="Rectangle 11"/>
          <p:cNvSpPr>
            <a:spLocks noChangeArrowheads="1"/>
          </p:cNvSpPr>
          <p:nvPr/>
        </p:nvSpPr>
        <p:spPr bwMode="auto">
          <a:xfrm>
            <a:off x="1007732" y="5636567"/>
            <a:ext cx="6172200" cy="461665"/>
          </a:xfrm>
          <a:prstGeom prst="rect">
            <a:avLst/>
          </a:prstGeom>
          <a:solidFill>
            <a:schemeClr val="bg1"/>
          </a:solidFill>
          <a:ln>
            <a:noFill/>
          </a:ln>
          <a:effectLst/>
          <a:extLst/>
        </p:spPr>
        <p:txBody>
          <a:bodyPr wrap="square">
            <a:spAutoFit/>
          </a:bodyPr>
          <a:lstStyle/>
          <a:p>
            <a:pPr algn="l">
              <a:spcBef>
                <a:spcPct val="20000"/>
              </a:spcBef>
            </a:pPr>
            <a:r>
              <a:rPr lang="en-US" sz="2400" b="0" dirty="0" smtClean="0"/>
              <a:t>Competence     </a:t>
            </a:r>
            <a:r>
              <a:rPr lang="en-US" sz="2400" b="0" dirty="0" err="1" smtClean="0"/>
              <a:t>Hireability</a:t>
            </a:r>
            <a:r>
              <a:rPr lang="en-US" sz="2400" b="0" dirty="0" smtClean="0"/>
              <a:t>        Mentoring</a:t>
            </a:r>
            <a:endParaRPr lang="en-US" sz="2400" dirty="0"/>
          </a:p>
        </p:txBody>
      </p:sp>
      <p:sp>
        <p:nvSpPr>
          <p:cNvPr id="9" name="Rectangle 8"/>
          <p:cNvSpPr/>
          <p:nvPr/>
        </p:nvSpPr>
        <p:spPr bwMode="auto">
          <a:xfrm>
            <a:off x="3047999" y="1104899"/>
            <a:ext cx="3988267" cy="45316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6705600" y="2882774"/>
            <a:ext cx="2057400" cy="1155826"/>
            <a:chOff x="6705600" y="2882774"/>
            <a:chExt cx="2057400" cy="1155826"/>
          </a:xfrm>
        </p:grpSpPr>
        <p:sp>
          <p:nvSpPr>
            <p:cNvPr id="11" name="Rectangle 11"/>
            <p:cNvSpPr>
              <a:spLocks noChangeArrowheads="1"/>
            </p:cNvSpPr>
            <p:nvPr/>
          </p:nvSpPr>
          <p:spPr bwMode="auto">
            <a:xfrm>
              <a:off x="6705600" y="2882774"/>
              <a:ext cx="2057399" cy="369332"/>
            </a:xfrm>
            <a:prstGeom prst="rect">
              <a:avLst/>
            </a:prstGeom>
            <a:solidFill>
              <a:schemeClr val="bg1"/>
            </a:solidFill>
            <a:ln>
              <a:noFill/>
            </a:ln>
            <a:effectLst/>
            <a:extLst/>
          </p:spPr>
          <p:txBody>
            <a:bodyPr wrap="square">
              <a:spAutoFit/>
            </a:bodyPr>
            <a:lstStyle/>
            <a:p>
              <a:pPr>
                <a:spcBef>
                  <a:spcPct val="20000"/>
                </a:spcBef>
              </a:pPr>
              <a:r>
                <a:rPr lang="en-US" sz="1800" b="0" u="sng" dirty="0" smtClean="0"/>
                <a:t>Applicant Name</a:t>
              </a:r>
              <a:endParaRPr lang="en-US" sz="1800" u="sng" dirty="0"/>
            </a:p>
          </p:txBody>
        </p:sp>
        <p:sp>
          <p:nvSpPr>
            <p:cNvPr id="12" name="Rectangle 11"/>
            <p:cNvSpPr/>
            <p:nvPr/>
          </p:nvSpPr>
          <p:spPr bwMode="auto">
            <a:xfrm>
              <a:off x="7346731" y="3216331"/>
              <a:ext cx="1416269" cy="8222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3" name="Rectangle 11"/>
            <p:cNvSpPr>
              <a:spLocks noChangeArrowheads="1"/>
            </p:cNvSpPr>
            <p:nvPr/>
          </p:nvSpPr>
          <p:spPr bwMode="auto">
            <a:xfrm>
              <a:off x="7346731" y="3276599"/>
              <a:ext cx="954107" cy="701731"/>
            </a:xfrm>
            <a:prstGeom prst="rect">
              <a:avLst/>
            </a:prstGeom>
            <a:solidFill>
              <a:schemeClr val="bg1"/>
            </a:solidFill>
            <a:ln>
              <a:noFill/>
            </a:ln>
            <a:effectLst/>
            <a:extLst/>
          </p:spPr>
          <p:txBody>
            <a:bodyPr wrap="none">
              <a:spAutoFit/>
            </a:bodyPr>
            <a:lstStyle/>
            <a:p>
              <a:pPr algn="l">
                <a:spcBef>
                  <a:spcPct val="20000"/>
                </a:spcBef>
              </a:pPr>
              <a:r>
                <a:rPr lang="en-US" sz="1800" b="0" dirty="0" smtClean="0"/>
                <a:t>Male</a:t>
              </a:r>
            </a:p>
            <a:p>
              <a:pPr algn="l">
                <a:spcBef>
                  <a:spcPct val="20000"/>
                </a:spcBef>
              </a:pPr>
              <a:r>
                <a:rPr lang="en-US" sz="1800" b="0" dirty="0" smtClean="0"/>
                <a:t>Female</a:t>
              </a:r>
              <a:endParaRPr lang="en-US" sz="1800" dirty="0"/>
            </a:p>
          </p:txBody>
        </p:sp>
      </p:grpSp>
      <p:sp>
        <p:nvSpPr>
          <p:cNvPr id="14" name="Rectangle 13"/>
          <p:cNvSpPr/>
          <p:nvPr/>
        </p:nvSpPr>
        <p:spPr bwMode="auto">
          <a:xfrm>
            <a:off x="8724900" y="1221828"/>
            <a:ext cx="381000" cy="5105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16200000">
            <a:off x="7859766" y="4926067"/>
            <a:ext cx="320568" cy="21717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964433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21319" y="61722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85" y="1066800"/>
            <a:ext cx="8620097" cy="5105400"/>
          </a:xfrm>
          <a:prstGeom prst="rect">
            <a:avLst/>
          </a:prstGeom>
        </p:spPr>
      </p:pic>
      <p:sp>
        <p:nvSpPr>
          <p:cNvPr id="2187278" name="Text Box 14"/>
          <p:cNvSpPr txBox="1">
            <a:spLocks noChangeArrowheads="1"/>
          </p:cNvSpPr>
          <p:nvPr/>
        </p:nvSpPr>
        <p:spPr bwMode="auto">
          <a:xfrm rot="-5400000">
            <a:off x="-1740558" y="3586490"/>
            <a:ext cx="4038600" cy="523220"/>
          </a:xfrm>
          <a:prstGeom prst="rect">
            <a:avLst/>
          </a:prstGeom>
          <a:noFill/>
          <a:ln>
            <a:noFill/>
          </a:ln>
          <a:effectLst/>
          <a:extLst/>
        </p:spPr>
        <p:txBody>
          <a:bodyPr>
            <a:spAutoFit/>
          </a:bodyPr>
          <a:lstStyle/>
          <a:p>
            <a:pPr>
              <a:spcBef>
                <a:spcPct val="50000"/>
              </a:spcBef>
            </a:pPr>
            <a:r>
              <a:rPr lang="en-US" sz="2800" b="0" dirty="0" smtClean="0"/>
              <a:t>Rating</a:t>
            </a:r>
            <a:endParaRPr lang="en-US" sz="2800" b="0" dirty="0"/>
          </a:p>
        </p:txBody>
      </p:sp>
      <p:sp>
        <p:nvSpPr>
          <p:cNvPr id="2187266" name="Rectangle 2"/>
          <p:cNvSpPr>
            <a:spLocks noGrp="1" noChangeArrowheads="1"/>
          </p:cNvSpPr>
          <p:nvPr>
            <p:ph type="title"/>
          </p:nvPr>
        </p:nvSpPr>
        <p:spPr>
          <a:xfrm>
            <a:off x="-6824" y="0"/>
            <a:ext cx="9144000" cy="1143000"/>
          </a:xfrm>
          <a:solidFill>
            <a:schemeClr val="bg1"/>
          </a:solidFill>
        </p:spPr>
        <p:txBody>
          <a:bodyPr>
            <a:normAutofit fontScale="90000"/>
          </a:bodyPr>
          <a:lstStyle/>
          <a:p>
            <a:r>
              <a:rPr lang="en-US" sz="3600" dirty="0" smtClean="0"/>
              <a:t>STEM Faculty’s judgments of </a:t>
            </a:r>
            <a:br>
              <a:rPr lang="en-US" sz="3600" dirty="0" smtClean="0"/>
            </a:br>
            <a:r>
              <a:rPr lang="en-US" sz="3600" dirty="0" smtClean="0"/>
              <a:t>lab manager applicant</a:t>
            </a:r>
            <a:endParaRPr lang="en-US" sz="3600" dirty="0"/>
          </a:p>
        </p:txBody>
      </p:sp>
      <p:sp>
        <p:nvSpPr>
          <p:cNvPr id="8" name="Rectangle 11"/>
          <p:cNvSpPr>
            <a:spLocks noChangeArrowheads="1"/>
          </p:cNvSpPr>
          <p:nvPr/>
        </p:nvSpPr>
        <p:spPr bwMode="auto">
          <a:xfrm>
            <a:off x="1007732" y="5636567"/>
            <a:ext cx="6172200" cy="461665"/>
          </a:xfrm>
          <a:prstGeom prst="rect">
            <a:avLst/>
          </a:prstGeom>
          <a:solidFill>
            <a:schemeClr val="bg1"/>
          </a:solidFill>
          <a:ln>
            <a:noFill/>
          </a:ln>
          <a:effectLst/>
          <a:extLst/>
        </p:spPr>
        <p:txBody>
          <a:bodyPr wrap="square">
            <a:spAutoFit/>
          </a:bodyPr>
          <a:lstStyle/>
          <a:p>
            <a:pPr algn="l">
              <a:spcBef>
                <a:spcPct val="20000"/>
              </a:spcBef>
            </a:pPr>
            <a:r>
              <a:rPr lang="en-US" sz="2400" b="0" dirty="0" smtClean="0"/>
              <a:t>Competence     </a:t>
            </a:r>
            <a:r>
              <a:rPr lang="en-US" sz="2400" b="0" dirty="0" err="1" smtClean="0"/>
              <a:t>Hireability</a:t>
            </a:r>
            <a:r>
              <a:rPr lang="en-US" sz="2400" b="0" dirty="0" smtClean="0"/>
              <a:t>        Mentoring</a:t>
            </a:r>
            <a:endParaRPr lang="en-US" sz="2400" dirty="0"/>
          </a:p>
        </p:txBody>
      </p:sp>
      <p:sp>
        <p:nvSpPr>
          <p:cNvPr id="9" name="Rectangle 8"/>
          <p:cNvSpPr/>
          <p:nvPr/>
        </p:nvSpPr>
        <p:spPr bwMode="auto">
          <a:xfrm>
            <a:off x="5121318" y="1104899"/>
            <a:ext cx="1914947" cy="45316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6705600" y="2882774"/>
            <a:ext cx="2057400" cy="1155826"/>
            <a:chOff x="6705600" y="2882774"/>
            <a:chExt cx="2057400" cy="1155826"/>
          </a:xfrm>
        </p:grpSpPr>
        <p:sp>
          <p:nvSpPr>
            <p:cNvPr id="11" name="Rectangle 11"/>
            <p:cNvSpPr>
              <a:spLocks noChangeArrowheads="1"/>
            </p:cNvSpPr>
            <p:nvPr/>
          </p:nvSpPr>
          <p:spPr bwMode="auto">
            <a:xfrm>
              <a:off x="6705600" y="2882774"/>
              <a:ext cx="2057399" cy="369332"/>
            </a:xfrm>
            <a:prstGeom prst="rect">
              <a:avLst/>
            </a:prstGeom>
            <a:solidFill>
              <a:schemeClr val="bg1"/>
            </a:solidFill>
            <a:ln>
              <a:noFill/>
            </a:ln>
            <a:effectLst/>
            <a:extLst/>
          </p:spPr>
          <p:txBody>
            <a:bodyPr wrap="square">
              <a:spAutoFit/>
            </a:bodyPr>
            <a:lstStyle/>
            <a:p>
              <a:pPr>
                <a:spcBef>
                  <a:spcPct val="20000"/>
                </a:spcBef>
              </a:pPr>
              <a:r>
                <a:rPr lang="en-US" sz="1800" b="0" u="sng" dirty="0" smtClean="0"/>
                <a:t>Applicant Name</a:t>
              </a:r>
              <a:endParaRPr lang="en-US" sz="1800" u="sng" dirty="0"/>
            </a:p>
          </p:txBody>
        </p:sp>
        <p:sp>
          <p:nvSpPr>
            <p:cNvPr id="12" name="Rectangle 11"/>
            <p:cNvSpPr/>
            <p:nvPr/>
          </p:nvSpPr>
          <p:spPr bwMode="auto">
            <a:xfrm>
              <a:off x="7346731" y="3216331"/>
              <a:ext cx="1416269" cy="8222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3" name="Rectangle 11"/>
            <p:cNvSpPr>
              <a:spLocks noChangeArrowheads="1"/>
            </p:cNvSpPr>
            <p:nvPr/>
          </p:nvSpPr>
          <p:spPr bwMode="auto">
            <a:xfrm>
              <a:off x="7346731" y="3276599"/>
              <a:ext cx="954107" cy="701731"/>
            </a:xfrm>
            <a:prstGeom prst="rect">
              <a:avLst/>
            </a:prstGeom>
            <a:solidFill>
              <a:schemeClr val="bg1"/>
            </a:solidFill>
            <a:ln>
              <a:noFill/>
            </a:ln>
            <a:effectLst/>
            <a:extLst/>
          </p:spPr>
          <p:txBody>
            <a:bodyPr wrap="none">
              <a:spAutoFit/>
            </a:bodyPr>
            <a:lstStyle/>
            <a:p>
              <a:pPr algn="l">
                <a:spcBef>
                  <a:spcPct val="20000"/>
                </a:spcBef>
              </a:pPr>
              <a:r>
                <a:rPr lang="en-US" sz="1800" b="0" dirty="0" smtClean="0"/>
                <a:t>Male</a:t>
              </a:r>
            </a:p>
            <a:p>
              <a:pPr algn="l">
                <a:spcBef>
                  <a:spcPct val="20000"/>
                </a:spcBef>
              </a:pPr>
              <a:r>
                <a:rPr lang="en-US" sz="1800" b="0" dirty="0" smtClean="0"/>
                <a:t>Female</a:t>
              </a:r>
              <a:endParaRPr lang="en-US" sz="1800" dirty="0"/>
            </a:p>
          </p:txBody>
        </p:sp>
      </p:grpSp>
      <p:sp>
        <p:nvSpPr>
          <p:cNvPr id="14" name="Rectangle 13"/>
          <p:cNvSpPr/>
          <p:nvPr/>
        </p:nvSpPr>
        <p:spPr bwMode="auto">
          <a:xfrm>
            <a:off x="8724900" y="1221828"/>
            <a:ext cx="381000" cy="5105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16200000">
            <a:off x="7859766" y="4926067"/>
            <a:ext cx="320568" cy="21717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624542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21319" y="61722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85" y="1066800"/>
            <a:ext cx="8620097" cy="5105400"/>
          </a:xfrm>
          <a:prstGeom prst="rect">
            <a:avLst/>
          </a:prstGeom>
        </p:spPr>
      </p:pic>
      <p:sp>
        <p:nvSpPr>
          <p:cNvPr id="2187278" name="Text Box 14"/>
          <p:cNvSpPr txBox="1">
            <a:spLocks noChangeArrowheads="1"/>
          </p:cNvSpPr>
          <p:nvPr/>
        </p:nvSpPr>
        <p:spPr bwMode="auto">
          <a:xfrm rot="-5400000">
            <a:off x="-1740558" y="3586490"/>
            <a:ext cx="4038600" cy="523220"/>
          </a:xfrm>
          <a:prstGeom prst="rect">
            <a:avLst/>
          </a:prstGeom>
          <a:noFill/>
          <a:ln>
            <a:noFill/>
          </a:ln>
          <a:effectLst/>
          <a:extLst/>
        </p:spPr>
        <p:txBody>
          <a:bodyPr>
            <a:spAutoFit/>
          </a:bodyPr>
          <a:lstStyle/>
          <a:p>
            <a:pPr>
              <a:spcBef>
                <a:spcPct val="50000"/>
              </a:spcBef>
            </a:pPr>
            <a:r>
              <a:rPr lang="en-US" sz="2800" b="0" dirty="0" smtClean="0"/>
              <a:t>Rating</a:t>
            </a:r>
            <a:endParaRPr lang="en-US" sz="2800" b="0" dirty="0"/>
          </a:p>
        </p:txBody>
      </p:sp>
      <p:sp>
        <p:nvSpPr>
          <p:cNvPr id="2187266" name="Rectangle 2"/>
          <p:cNvSpPr>
            <a:spLocks noGrp="1" noChangeArrowheads="1"/>
          </p:cNvSpPr>
          <p:nvPr>
            <p:ph type="title"/>
          </p:nvPr>
        </p:nvSpPr>
        <p:spPr>
          <a:xfrm>
            <a:off x="-6824" y="0"/>
            <a:ext cx="9144000" cy="1143000"/>
          </a:xfrm>
          <a:solidFill>
            <a:schemeClr val="bg1"/>
          </a:solidFill>
        </p:spPr>
        <p:txBody>
          <a:bodyPr>
            <a:normAutofit fontScale="90000"/>
          </a:bodyPr>
          <a:lstStyle/>
          <a:p>
            <a:r>
              <a:rPr lang="en-US" sz="3600" dirty="0" smtClean="0"/>
              <a:t>STEM Faculty’s judgments of </a:t>
            </a:r>
            <a:br>
              <a:rPr lang="en-US" sz="3600" dirty="0" smtClean="0"/>
            </a:br>
            <a:r>
              <a:rPr lang="en-US" sz="3600" dirty="0" smtClean="0"/>
              <a:t>lab manager applicant</a:t>
            </a:r>
            <a:endParaRPr lang="en-US" sz="3600" dirty="0"/>
          </a:p>
        </p:txBody>
      </p:sp>
      <p:sp>
        <p:nvSpPr>
          <p:cNvPr id="8" name="Rectangle 11"/>
          <p:cNvSpPr>
            <a:spLocks noChangeArrowheads="1"/>
          </p:cNvSpPr>
          <p:nvPr/>
        </p:nvSpPr>
        <p:spPr bwMode="auto">
          <a:xfrm>
            <a:off x="1007732" y="5636567"/>
            <a:ext cx="6172200" cy="461665"/>
          </a:xfrm>
          <a:prstGeom prst="rect">
            <a:avLst/>
          </a:prstGeom>
          <a:solidFill>
            <a:schemeClr val="bg1"/>
          </a:solidFill>
          <a:ln>
            <a:noFill/>
          </a:ln>
          <a:effectLst/>
          <a:extLst/>
        </p:spPr>
        <p:txBody>
          <a:bodyPr wrap="square">
            <a:spAutoFit/>
          </a:bodyPr>
          <a:lstStyle/>
          <a:p>
            <a:pPr algn="l">
              <a:spcBef>
                <a:spcPct val="20000"/>
              </a:spcBef>
            </a:pPr>
            <a:r>
              <a:rPr lang="en-US" sz="2400" b="0" dirty="0" smtClean="0"/>
              <a:t>Competence     </a:t>
            </a:r>
            <a:r>
              <a:rPr lang="en-US" sz="2400" b="0" dirty="0" err="1" smtClean="0"/>
              <a:t>Hireability</a:t>
            </a:r>
            <a:r>
              <a:rPr lang="en-US" sz="2400" b="0" dirty="0" smtClean="0"/>
              <a:t>        Mentoring</a:t>
            </a:r>
            <a:endParaRPr lang="en-US" sz="2400" dirty="0"/>
          </a:p>
        </p:txBody>
      </p:sp>
      <p:grpSp>
        <p:nvGrpSpPr>
          <p:cNvPr id="7" name="Group 6"/>
          <p:cNvGrpSpPr/>
          <p:nvPr/>
        </p:nvGrpSpPr>
        <p:grpSpPr>
          <a:xfrm>
            <a:off x="6705600" y="2882774"/>
            <a:ext cx="2057400" cy="1155826"/>
            <a:chOff x="6705600" y="2882774"/>
            <a:chExt cx="2057400" cy="1155826"/>
          </a:xfrm>
        </p:grpSpPr>
        <p:sp>
          <p:nvSpPr>
            <p:cNvPr id="9" name="Rectangle 11"/>
            <p:cNvSpPr>
              <a:spLocks noChangeArrowheads="1"/>
            </p:cNvSpPr>
            <p:nvPr/>
          </p:nvSpPr>
          <p:spPr bwMode="auto">
            <a:xfrm>
              <a:off x="6705600" y="2882774"/>
              <a:ext cx="2057399" cy="369332"/>
            </a:xfrm>
            <a:prstGeom prst="rect">
              <a:avLst/>
            </a:prstGeom>
            <a:solidFill>
              <a:schemeClr val="bg1"/>
            </a:solidFill>
            <a:ln>
              <a:noFill/>
            </a:ln>
            <a:effectLst/>
            <a:extLst/>
          </p:spPr>
          <p:txBody>
            <a:bodyPr wrap="square">
              <a:spAutoFit/>
            </a:bodyPr>
            <a:lstStyle/>
            <a:p>
              <a:pPr>
                <a:spcBef>
                  <a:spcPct val="20000"/>
                </a:spcBef>
              </a:pPr>
              <a:r>
                <a:rPr lang="en-US" sz="1800" b="0" u="sng" dirty="0" smtClean="0"/>
                <a:t>Applicant Name</a:t>
              </a:r>
              <a:endParaRPr lang="en-US" sz="1800" u="sng" dirty="0"/>
            </a:p>
          </p:txBody>
        </p:sp>
        <p:sp>
          <p:nvSpPr>
            <p:cNvPr id="10" name="Rectangle 9"/>
            <p:cNvSpPr/>
            <p:nvPr/>
          </p:nvSpPr>
          <p:spPr bwMode="auto">
            <a:xfrm>
              <a:off x="7346731" y="3216331"/>
              <a:ext cx="1416269" cy="8222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1" name="Rectangle 11"/>
            <p:cNvSpPr>
              <a:spLocks noChangeArrowheads="1"/>
            </p:cNvSpPr>
            <p:nvPr/>
          </p:nvSpPr>
          <p:spPr bwMode="auto">
            <a:xfrm>
              <a:off x="7346731" y="3276599"/>
              <a:ext cx="954107" cy="701731"/>
            </a:xfrm>
            <a:prstGeom prst="rect">
              <a:avLst/>
            </a:prstGeom>
            <a:solidFill>
              <a:schemeClr val="bg1"/>
            </a:solidFill>
            <a:ln>
              <a:noFill/>
            </a:ln>
            <a:effectLst/>
            <a:extLst/>
          </p:spPr>
          <p:txBody>
            <a:bodyPr wrap="none">
              <a:spAutoFit/>
            </a:bodyPr>
            <a:lstStyle/>
            <a:p>
              <a:pPr algn="l">
                <a:spcBef>
                  <a:spcPct val="20000"/>
                </a:spcBef>
              </a:pPr>
              <a:r>
                <a:rPr lang="en-US" sz="1800" b="0" dirty="0" smtClean="0"/>
                <a:t>Male</a:t>
              </a:r>
            </a:p>
            <a:p>
              <a:pPr algn="l">
                <a:spcBef>
                  <a:spcPct val="20000"/>
                </a:spcBef>
              </a:pPr>
              <a:r>
                <a:rPr lang="en-US" sz="1800" b="0" dirty="0" smtClean="0"/>
                <a:t>Female</a:t>
              </a:r>
              <a:endParaRPr lang="en-US" sz="1800" dirty="0"/>
            </a:p>
          </p:txBody>
        </p:sp>
      </p:grpSp>
      <p:sp>
        <p:nvSpPr>
          <p:cNvPr id="12" name="Rectangle 11"/>
          <p:cNvSpPr/>
          <p:nvPr/>
        </p:nvSpPr>
        <p:spPr bwMode="auto">
          <a:xfrm>
            <a:off x="8724900" y="1221828"/>
            <a:ext cx="381000" cy="5105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rot="16200000">
            <a:off x="7859766" y="4926067"/>
            <a:ext cx="320568" cy="21717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50705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80387" y="61341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sp>
        <p:nvSpPr>
          <p:cNvPr id="2187278" name="Text Box 14"/>
          <p:cNvSpPr txBox="1">
            <a:spLocks noChangeArrowheads="1"/>
          </p:cNvSpPr>
          <p:nvPr/>
        </p:nvSpPr>
        <p:spPr bwMode="auto">
          <a:xfrm rot="-5400000">
            <a:off x="-2024390" y="3205490"/>
            <a:ext cx="4724400" cy="523220"/>
          </a:xfrm>
          <a:prstGeom prst="rect">
            <a:avLst/>
          </a:prstGeom>
          <a:noFill/>
          <a:ln>
            <a:noFill/>
          </a:ln>
          <a:effectLst/>
          <a:extLst/>
        </p:spPr>
        <p:txBody>
          <a:bodyPr wrap="square">
            <a:spAutoFit/>
          </a:bodyPr>
          <a:lstStyle/>
          <a:p>
            <a:pPr>
              <a:spcBef>
                <a:spcPct val="50000"/>
              </a:spcBef>
            </a:pPr>
            <a:r>
              <a:rPr lang="en-US" sz="2800" b="0" dirty="0" smtClean="0"/>
              <a:t>Salary Offered</a:t>
            </a:r>
            <a:endParaRPr lang="en-US" sz="28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27" y="1104900"/>
            <a:ext cx="8496074" cy="5029200"/>
          </a:xfrm>
          <a:prstGeom prst="rect">
            <a:avLst/>
          </a:prstGeom>
        </p:spPr>
      </p:pic>
      <p:sp>
        <p:nvSpPr>
          <p:cNvPr id="2187266" name="Rectangle 2"/>
          <p:cNvSpPr>
            <a:spLocks noGrp="1" noChangeArrowheads="1"/>
          </p:cNvSpPr>
          <p:nvPr>
            <p:ph type="title"/>
          </p:nvPr>
        </p:nvSpPr>
        <p:spPr>
          <a:xfrm>
            <a:off x="-6824" y="0"/>
            <a:ext cx="9144000" cy="1143000"/>
          </a:xfrm>
        </p:spPr>
        <p:txBody>
          <a:bodyPr>
            <a:normAutofit/>
          </a:bodyPr>
          <a:lstStyle/>
          <a:p>
            <a:r>
              <a:rPr lang="en-US" sz="3600" dirty="0"/>
              <a:t>Salary Offered</a:t>
            </a:r>
          </a:p>
        </p:txBody>
      </p:sp>
      <p:sp>
        <p:nvSpPr>
          <p:cNvPr id="7" name="Rectangle 11"/>
          <p:cNvSpPr>
            <a:spLocks noChangeArrowheads="1"/>
          </p:cNvSpPr>
          <p:nvPr/>
        </p:nvSpPr>
        <p:spPr bwMode="auto">
          <a:xfrm>
            <a:off x="2057400" y="4991100"/>
            <a:ext cx="5037934" cy="523220"/>
          </a:xfrm>
          <a:prstGeom prst="rect">
            <a:avLst/>
          </a:prstGeom>
          <a:noFill/>
          <a:ln>
            <a:noFill/>
          </a:ln>
          <a:effectLst/>
          <a:extLst/>
        </p:spPr>
        <p:txBody>
          <a:bodyPr wrap="square">
            <a:spAutoFit/>
          </a:bodyPr>
          <a:lstStyle/>
          <a:p>
            <a:pPr algn="l">
              <a:spcBef>
                <a:spcPct val="20000"/>
              </a:spcBef>
            </a:pPr>
            <a:r>
              <a:rPr lang="en-US" sz="2400" b="0" dirty="0" smtClean="0"/>
              <a:t>           </a:t>
            </a:r>
            <a:r>
              <a:rPr lang="en-US" sz="2800" b="0" dirty="0" smtClean="0">
                <a:solidFill>
                  <a:schemeClr val="bg1"/>
                </a:solidFill>
              </a:rPr>
              <a:t>Male </a:t>
            </a:r>
            <a:r>
              <a:rPr lang="en-US" sz="2400" b="0" dirty="0" smtClean="0"/>
              <a:t>         Female</a:t>
            </a:r>
            <a:endParaRPr lang="en-US" sz="2400" dirty="0"/>
          </a:p>
        </p:txBody>
      </p:sp>
      <p:sp>
        <p:nvSpPr>
          <p:cNvPr id="2" name="Rectangle 1"/>
          <p:cNvSpPr/>
          <p:nvPr/>
        </p:nvSpPr>
        <p:spPr bwMode="auto">
          <a:xfrm>
            <a:off x="7095334" y="1104900"/>
            <a:ext cx="2030867" cy="502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267200" y="1376063"/>
            <a:ext cx="2828134" cy="42290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Rectangle 11"/>
          <p:cNvSpPr>
            <a:spLocks noChangeArrowheads="1"/>
          </p:cNvSpPr>
          <p:nvPr/>
        </p:nvSpPr>
        <p:spPr bwMode="auto">
          <a:xfrm>
            <a:off x="616989" y="5638470"/>
            <a:ext cx="6648314" cy="523220"/>
          </a:xfrm>
          <a:prstGeom prst="rect">
            <a:avLst/>
          </a:prstGeom>
          <a:solidFill>
            <a:schemeClr val="bg1"/>
          </a:solidFill>
          <a:ln>
            <a:noFill/>
          </a:ln>
          <a:effectLst/>
          <a:extLst/>
        </p:spPr>
        <p:txBody>
          <a:bodyPr wrap="square">
            <a:spAutoFit/>
          </a:bodyPr>
          <a:lstStyle/>
          <a:p>
            <a:pPr algn="l">
              <a:spcBef>
                <a:spcPct val="20000"/>
              </a:spcBef>
            </a:pPr>
            <a:r>
              <a:rPr lang="en-US" sz="2800" b="0" dirty="0" smtClean="0"/>
              <a:t>                      Applicant Gender</a:t>
            </a:r>
            <a:endParaRPr lang="en-US" sz="2800" dirty="0"/>
          </a:p>
        </p:txBody>
      </p:sp>
    </p:spTree>
    <p:extLst>
      <p:ext uri="{BB962C8B-B14F-4D97-AF65-F5344CB8AC3E}">
        <p14:creationId xmlns:p14="http://schemas.microsoft.com/office/powerpoint/2010/main" val="2477565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80387" y="61341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sp>
        <p:nvSpPr>
          <p:cNvPr id="2187278" name="Text Box 14"/>
          <p:cNvSpPr txBox="1">
            <a:spLocks noChangeArrowheads="1"/>
          </p:cNvSpPr>
          <p:nvPr/>
        </p:nvSpPr>
        <p:spPr bwMode="auto">
          <a:xfrm rot="-5400000">
            <a:off x="-2024390" y="3205490"/>
            <a:ext cx="4724400" cy="523220"/>
          </a:xfrm>
          <a:prstGeom prst="rect">
            <a:avLst/>
          </a:prstGeom>
          <a:noFill/>
          <a:ln>
            <a:noFill/>
          </a:ln>
          <a:effectLst/>
          <a:extLst/>
        </p:spPr>
        <p:txBody>
          <a:bodyPr wrap="square">
            <a:spAutoFit/>
          </a:bodyPr>
          <a:lstStyle/>
          <a:p>
            <a:pPr>
              <a:spcBef>
                <a:spcPct val="50000"/>
              </a:spcBef>
            </a:pPr>
            <a:r>
              <a:rPr lang="en-US" sz="2800" b="0" dirty="0" smtClean="0"/>
              <a:t>Salary Offered</a:t>
            </a:r>
            <a:endParaRPr lang="en-US" sz="28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27" y="1104900"/>
            <a:ext cx="8496074" cy="5029200"/>
          </a:xfrm>
          <a:prstGeom prst="rect">
            <a:avLst/>
          </a:prstGeom>
        </p:spPr>
      </p:pic>
      <p:sp>
        <p:nvSpPr>
          <p:cNvPr id="2187266" name="Rectangle 2"/>
          <p:cNvSpPr>
            <a:spLocks noGrp="1" noChangeArrowheads="1"/>
          </p:cNvSpPr>
          <p:nvPr>
            <p:ph type="title"/>
          </p:nvPr>
        </p:nvSpPr>
        <p:spPr>
          <a:xfrm>
            <a:off x="-6824" y="0"/>
            <a:ext cx="9144000" cy="1143000"/>
          </a:xfrm>
        </p:spPr>
        <p:txBody>
          <a:bodyPr>
            <a:normAutofit/>
          </a:bodyPr>
          <a:lstStyle/>
          <a:p>
            <a:r>
              <a:rPr lang="en-US" sz="3600" dirty="0"/>
              <a:t>Salary Offered</a:t>
            </a:r>
          </a:p>
        </p:txBody>
      </p:sp>
      <p:sp>
        <p:nvSpPr>
          <p:cNvPr id="7" name="Rectangle 11"/>
          <p:cNvSpPr>
            <a:spLocks noChangeArrowheads="1"/>
          </p:cNvSpPr>
          <p:nvPr/>
        </p:nvSpPr>
        <p:spPr bwMode="auto">
          <a:xfrm>
            <a:off x="2057400" y="4991100"/>
            <a:ext cx="5037934" cy="523220"/>
          </a:xfrm>
          <a:prstGeom prst="rect">
            <a:avLst/>
          </a:prstGeom>
          <a:noFill/>
          <a:ln>
            <a:noFill/>
          </a:ln>
          <a:effectLst/>
          <a:extLst/>
        </p:spPr>
        <p:txBody>
          <a:bodyPr wrap="square">
            <a:spAutoFit/>
          </a:bodyPr>
          <a:lstStyle/>
          <a:p>
            <a:pPr algn="l">
              <a:spcBef>
                <a:spcPct val="20000"/>
              </a:spcBef>
            </a:pPr>
            <a:r>
              <a:rPr lang="en-US" sz="2400" b="0" dirty="0" smtClean="0"/>
              <a:t>           </a:t>
            </a:r>
            <a:r>
              <a:rPr lang="en-US" sz="2800" b="0" dirty="0" smtClean="0">
                <a:solidFill>
                  <a:schemeClr val="bg1"/>
                </a:solidFill>
              </a:rPr>
              <a:t>Male </a:t>
            </a:r>
            <a:r>
              <a:rPr lang="en-US" sz="2400" b="0" dirty="0" smtClean="0"/>
              <a:t>      </a:t>
            </a:r>
            <a:r>
              <a:rPr lang="en-US" sz="2800" b="0" dirty="0" smtClean="0"/>
              <a:t>Female</a:t>
            </a:r>
            <a:endParaRPr lang="en-US" sz="2800" dirty="0"/>
          </a:p>
        </p:txBody>
      </p:sp>
      <p:sp>
        <p:nvSpPr>
          <p:cNvPr id="8" name="Rectangle 11"/>
          <p:cNvSpPr>
            <a:spLocks noChangeArrowheads="1"/>
          </p:cNvSpPr>
          <p:nvPr/>
        </p:nvSpPr>
        <p:spPr bwMode="auto">
          <a:xfrm>
            <a:off x="616989" y="5638470"/>
            <a:ext cx="6648314" cy="523220"/>
          </a:xfrm>
          <a:prstGeom prst="rect">
            <a:avLst/>
          </a:prstGeom>
          <a:solidFill>
            <a:schemeClr val="bg1"/>
          </a:solidFill>
          <a:ln>
            <a:noFill/>
          </a:ln>
          <a:effectLst/>
          <a:extLst/>
        </p:spPr>
        <p:txBody>
          <a:bodyPr wrap="square">
            <a:spAutoFit/>
          </a:bodyPr>
          <a:lstStyle/>
          <a:p>
            <a:pPr algn="l">
              <a:spcBef>
                <a:spcPct val="20000"/>
              </a:spcBef>
            </a:pPr>
            <a:r>
              <a:rPr lang="en-US" sz="2800" b="0" dirty="0" smtClean="0"/>
              <a:t>                      Applicant Gender</a:t>
            </a:r>
            <a:endParaRPr lang="en-US" sz="2800" dirty="0"/>
          </a:p>
        </p:txBody>
      </p:sp>
      <p:sp>
        <p:nvSpPr>
          <p:cNvPr id="2" name="Rectangle 1"/>
          <p:cNvSpPr/>
          <p:nvPr/>
        </p:nvSpPr>
        <p:spPr bwMode="auto">
          <a:xfrm>
            <a:off x="7095334" y="1104900"/>
            <a:ext cx="2030867" cy="502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39652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75" name="Rectangle 11"/>
          <p:cNvSpPr>
            <a:spLocks noChangeArrowheads="1"/>
          </p:cNvSpPr>
          <p:nvPr/>
        </p:nvSpPr>
        <p:spPr bwMode="auto">
          <a:xfrm>
            <a:off x="5180387" y="6134100"/>
            <a:ext cx="3829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smtClean="0"/>
              <a:t>Moss-</a:t>
            </a:r>
            <a:r>
              <a:rPr lang="en-US" sz="2400" b="0" dirty="0" err="1" smtClean="0"/>
              <a:t>Racusin</a:t>
            </a:r>
            <a:r>
              <a:rPr lang="en-US" sz="2400" b="0" dirty="0" smtClean="0"/>
              <a:t> </a:t>
            </a:r>
            <a:r>
              <a:rPr lang="en-US" sz="2400" b="0" dirty="0"/>
              <a:t>et al., </a:t>
            </a:r>
            <a:r>
              <a:rPr lang="en-US" sz="2400" b="0" dirty="0" smtClean="0"/>
              <a:t>2012</a:t>
            </a:r>
            <a:r>
              <a:rPr lang="en-US" sz="2400" dirty="0" smtClean="0"/>
              <a:t> </a:t>
            </a:r>
            <a:endParaRPr lang="en-US" sz="2400" dirty="0"/>
          </a:p>
        </p:txBody>
      </p:sp>
      <p:sp>
        <p:nvSpPr>
          <p:cNvPr id="2187278" name="Text Box 14"/>
          <p:cNvSpPr txBox="1">
            <a:spLocks noChangeArrowheads="1"/>
          </p:cNvSpPr>
          <p:nvPr/>
        </p:nvSpPr>
        <p:spPr bwMode="auto">
          <a:xfrm rot="-5400000">
            <a:off x="-2024390" y="3205490"/>
            <a:ext cx="4724400" cy="523220"/>
          </a:xfrm>
          <a:prstGeom prst="rect">
            <a:avLst/>
          </a:prstGeom>
          <a:noFill/>
          <a:ln>
            <a:noFill/>
          </a:ln>
          <a:effectLst/>
          <a:extLst/>
        </p:spPr>
        <p:txBody>
          <a:bodyPr wrap="square">
            <a:spAutoFit/>
          </a:bodyPr>
          <a:lstStyle/>
          <a:p>
            <a:pPr>
              <a:spcBef>
                <a:spcPct val="50000"/>
              </a:spcBef>
            </a:pPr>
            <a:r>
              <a:rPr lang="en-US" sz="2800" b="0" dirty="0" smtClean="0"/>
              <a:t>Salary Offered</a:t>
            </a:r>
            <a:endParaRPr lang="en-US" sz="28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27" y="1104900"/>
            <a:ext cx="8496074" cy="5029200"/>
          </a:xfrm>
          <a:prstGeom prst="rect">
            <a:avLst/>
          </a:prstGeom>
        </p:spPr>
      </p:pic>
      <p:sp>
        <p:nvSpPr>
          <p:cNvPr id="2187266" name="Rectangle 2"/>
          <p:cNvSpPr>
            <a:spLocks noGrp="1" noChangeArrowheads="1"/>
          </p:cNvSpPr>
          <p:nvPr>
            <p:ph type="title"/>
          </p:nvPr>
        </p:nvSpPr>
        <p:spPr>
          <a:xfrm>
            <a:off x="-6824" y="0"/>
            <a:ext cx="9144000" cy="1143000"/>
          </a:xfrm>
        </p:spPr>
        <p:txBody>
          <a:bodyPr/>
          <a:lstStyle/>
          <a:p>
            <a:r>
              <a:rPr lang="en-US" sz="3600" dirty="0" smtClean="0"/>
              <a:t>Salary Offered</a:t>
            </a:r>
            <a:endParaRPr lang="en-US" sz="3600" dirty="0"/>
          </a:p>
        </p:txBody>
      </p:sp>
      <p:sp>
        <p:nvSpPr>
          <p:cNvPr id="7" name="Rectangle 11"/>
          <p:cNvSpPr>
            <a:spLocks noChangeArrowheads="1"/>
          </p:cNvSpPr>
          <p:nvPr/>
        </p:nvSpPr>
        <p:spPr bwMode="auto">
          <a:xfrm>
            <a:off x="2057400" y="4991100"/>
            <a:ext cx="5037934" cy="523220"/>
          </a:xfrm>
          <a:prstGeom prst="rect">
            <a:avLst/>
          </a:prstGeom>
          <a:noFill/>
          <a:ln>
            <a:noFill/>
          </a:ln>
          <a:effectLst/>
          <a:extLst/>
        </p:spPr>
        <p:txBody>
          <a:bodyPr wrap="square">
            <a:spAutoFit/>
          </a:bodyPr>
          <a:lstStyle/>
          <a:p>
            <a:pPr algn="l">
              <a:spcBef>
                <a:spcPct val="20000"/>
              </a:spcBef>
            </a:pPr>
            <a:r>
              <a:rPr lang="en-US" sz="2400" b="0" dirty="0" smtClean="0"/>
              <a:t>           </a:t>
            </a:r>
            <a:r>
              <a:rPr lang="en-US" sz="2800" b="0" dirty="0" smtClean="0">
                <a:solidFill>
                  <a:schemeClr val="bg1"/>
                </a:solidFill>
              </a:rPr>
              <a:t>Male </a:t>
            </a:r>
            <a:r>
              <a:rPr lang="en-US" sz="2400" b="0" dirty="0" smtClean="0"/>
              <a:t>      </a:t>
            </a:r>
            <a:r>
              <a:rPr lang="en-US" sz="2800" b="0" dirty="0" smtClean="0"/>
              <a:t>Female</a:t>
            </a:r>
            <a:endParaRPr lang="en-US" sz="2800" dirty="0"/>
          </a:p>
        </p:txBody>
      </p:sp>
      <p:sp>
        <p:nvSpPr>
          <p:cNvPr id="8" name="Rectangle 11"/>
          <p:cNvSpPr>
            <a:spLocks noChangeArrowheads="1"/>
          </p:cNvSpPr>
          <p:nvPr/>
        </p:nvSpPr>
        <p:spPr bwMode="auto">
          <a:xfrm>
            <a:off x="616989" y="5638470"/>
            <a:ext cx="6648314" cy="523220"/>
          </a:xfrm>
          <a:prstGeom prst="rect">
            <a:avLst/>
          </a:prstGeom>
          <a:solidFill>
            <a:schemeClr val="bg1"/>
          </a:solidFill>
          <a:ln>
            <a:noFill/>
          </a:ln>
          <a:effectLst/>
          <a:extLst/>
        </p:spPr>
        <p:txBody>
          <a:bodyPr wrap="square">
            <a:spAutoFit/>
          </a:bodyPr>
          <a:lstStyle/>
          <a:p>
            <a:pPr algn="l">
              <a:spcBef>
                <a:spcPct val="20000"/>
              </a:spcBef>
            </a:pPr>
            <a:r>
              <a:rPr lang="en-US" sz="2800" b="0" dirty="0" smtClean="0"/>
              <a:t>                      Applicant Gender</a:t>
            </a:r>
            <a:endParaRPr lang="en-US" sz="2800" dirty="0"/>
          </a:p>
        </p:txBody>
      </p:sp>
      <p:sp>
        <p:nvSpPr>
          <p:cNvPr id="2" name="Rectangle 1"/>
          <p:cNvSpPr/>
          <p:nvPr/>
        </p:nvSpPr>
        <p:spPr bwMode="auto">
          <a:xfrm>
            <a:off x="7095334" y="1104900"/>
            <a:ext cx="2030867" cy="502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Rectangle 11"/>
          <p:cNvSpPr>
            <a:spLocks noChangeArrowheads="1"/>
          </p:cNvSpPr>
          <p:nvPr/>
        </p:nvSpPr>
        <p:spPr bwMode="auto">
          <a:xfrm>
            <a:off x="5282517" y="2209800"/>
            <a:ext cx="3007555" cy="1175706"/>
          </a:xfrm>
          <a:prstGeom prst="rect">
            <a:avLst/>
          </a:prstGeom>
          <a:solidFill>
            <a:schemeClr val="bg1">
              <a:lumMod val="75000"/>
            </a:schemeClr>
          </a:solidFill>
          <a:ln>
            <a:noFill/>
          </a:ln>
          <a:effectLst/>
          <a:extLst/>
        </p:spPr>
        <p:txBody>
          <a:bodyPr wrap="none">
            <a:spAutoFit/>
          </a:bodyPr>
          <a:lstStyle/>
          <a:p>
            <a:pPr>
              <a:spcBef>
                <a:spcPct val="20000"/>
              </a:spcBef>
            </a:pPr>
            <a:r>
              <a:rPr lang="en-US" sz="3200" b="0" dirty="0" smtClean="0"/>
              <a:t>But women</a:t>
            </a:r>
          </a:p>
          <a:p>
            <a:pPr>
              <a:spcBef>
                <a:spcPct val="20000"/>
              </a:spcBef>
            </a:pPr>
            <a:r>
              <a:rPr lang="en-US" sz="3200" b="0" dirty="0" smtClean="0"/>
              <a:t>more “likeable”!</a:t>
            </a:r>
            <a:endParaRPr lang="en-US" sz="3200" dirty="0"/>
          </a:p>
        </p:txBody>
      </p:sp>
    </p:spTree>
    <p:extLst>
      <p:ext uri="{BB962C8B-B14F-4D97-AF65-F5344CB8AC3E}">
        <p14:creationId xmlns:p14="http://schemas.microsoft.com/office/powerpoint/2010/main" val="2258318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US" sz="2000" dirty="0"/>
              <a:t>Implicit gender bias affects STEM outcomes</a:t>
            </a:r>
          </a:p>
          <a:p>
            <a:pPr marL="457200" indent="-457200">
              <a:buFont typeface="+mj-lt"/>
              <a:buAutoNum type="arabicPeriod"/>
            </a:pPr>
            <a:r>
              <a:rPr lang="en-US" sz="2000" dirty="0"/>
              <a:t>Humility</a:t>
            </a:r>
            <a:br>
              <a:rPr lang="en-US" sz="2000" dirty="0"/>
            </a:br>
            <a:r>
              <a:rPr lang="en-US" sz="2000" dirty="0"/>
              <a:t> </a:t>
            </a:r>
          </a:p>
          <a:p>
            <a:endParaRPr lang="en-US" dirty="0"/>
          </a:p>
        </p:txBody>
      </p:sp>
      <p:sp>
        <p:nvSpPr>
          <p:cNvPr id="4" name="Rectangle 3"/>
          <p:cNvSpPr/>
          <p:nvPr/>
        </p:nvSpPr>
        <p:spPr>
          <a:xfrm>
            <a:off x="2743200" y="228600"/>
            <a:ext cx="3154838" cy="769441"/>
          </a:xfrm>
          <a:prstGeom prst="rect">
            <a:avLst/>
          </a:prstGeom>
        </p:spPr>
        <p:txBody>
          <a:bodyPr wrap="none">
            <a:spAutoFit/>
          </a:bodyPr>
          <a:lstStyle/>
          <a:p>
            <a:pPr>
              <a:spcBef>
                <a:spcPct val="0"/>
              </a:spcBef>
            </a:pPr>
            <a:r>
              <a:rPr lang="en-US" sz="4400" b="1" dirty="0">
                <a:solidFill>
                  <a:srgbClr val="104B7D"/>
                </a:solidFill>
                <a:latin typeface="+mj-lt"/>
                <a:ea typeface="+mj-ea"/>
                <a:cs typeface="+mj-cs"/>
              </a:rPr>
              <a:t>Take Home</a:t>
            </a:r>
          </a:p>
        </p:txBody>
      </p:sp>
    </p:spTree>
    <p:extLst>
      <p:ext uri="{BB962C8B-B14F-4D97-AF65-F5344CB8AC3E}">
        <p14:creationId xmlns:p14="http://schemas.microsoft.com/office/powerpoint/2010/main" val="327725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5943600" cy="688975"/>
          </a:xfrm>
        </p:spPr>
        <p:txBody>
          <a:bodyPr>
            <a:normAutofit/>
          </a:bodyPr>
          <a:lstStyle/>
          <a:p>
            <a:r>
              <a:rPr lang="en-US" b="0" dirty="0">
                <a:solidFill>
                  <a:schemeClr val="tx2"/>
                </a:solidFill>
                <a:ea typeface="MS PGothic" pitchFamily="34" charset="-128"/>
              </a:rPr>
              <a:t>Measuring Implicit Bias</a:t>
            </a:r>
          </a:p>
        </p:txBody>
      </p:sp>
      <p:sp>
        <p:nvSpPr>
          <p:cNvPr id="3" name="Subtitle 2"/>
          <p:cNvSpPr txBox="1">
            <a:spLocks/>
          </p:cNvSpPr>
          <p:nvPr/>
        </p:nvSpPr>
        <p:spPr>
          <a:xfrm>
            <a:off x="914400" y="4053886"/>
            <a:ext cx="5029200" cy="381000"/>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50000"/>
              </a:spcBef>
              <a:buNone/>
            </a:pPr>
            <a:r>
              <a:rPr lang="en-US" sz="6600" dirty="0">
                <a:solidFill>
                  <a:srgbClr val="782327"/>
                </a:solidFill>
              </a:rPr>
              <a:t>(in individuals)</a:t>
            </a:r>
          </a:p>
          <a:p>
            <a:pPr marL="0" indent="0" algn="ctr">
              <a:lnSpc>
                <a:spcPct val="80000"/>
              </a:lnSpc>
              <a:buNone/>
            </a:pPr>
            <a:endParaRPr lang="en-US" sz="2400" dirty="0"/>
          </a:p>
        </p:txBody>
      </p:sp>
    </p:spTree>
    <p:extLst>
      <p:ext uri="{BB962C8B-B14F-4D97-AF65-F5344CB8AC3E}">
        <p14:creationId xmlns:p14="http://schemas.microsoft.com/office/powerpoint/2010/main" val="726682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52770" name="Rectangle 2"/>
          <p:cNvSpPr>
            <a:spLocks noGrp="1" noChangeArrowheads="1"/>
          </p:cNvSpPr>
          <p:nvPr>
            <p:ph type="title"/>
          </p:nvPr>
        </p:nvSpPr>
        <p:spPr>
          <a:xfrm>
            <a:off x="381000" y="1143000"/>
            <a:ext cx="8229600" cy="1143000"/>
          </a:xfrm>
        </p:spPr>
        <p:txBody>
          <a:bodyPr>
            <a:normAutofit fontScale="90000"/>
          </a:bodyPr>
          <a:lstStyle/>
          <a:p>
            <a:r>
              <a:rPr lang="en-US">
                <a:solidFill>
                  <a:srgbClr val="FFFF66"/>
                </a:solidFill>
              </a:rPr>
              <a:t>Implicit Association Test (IAT)</a:t>
            </a:r>
            <a:r>
              <a:rPr lang="en-US" sz="3200">
                <a:solidFill>
                  <a:srgbClr val="FFFF66"/>
                </a:solidFill>
              </a:rPr>
              <a:t/>
            </a:r>
            <a:br>
              <a:rPr lang="en-US" sz="3200">
                <a:solidFill>
                  <a:srgbClr val="FFFF66"/>
                </a:solidFill>
              </a:rPr>
            </a:br>
            <a:endParaRPr lang="en-US" sz="3200">
              <a:solidFill>
                <a:srgbClr val="FFFF66"/>
              </a:solidFill>
            </a:endParaRPr>
          </a:p>
        </p:txBody>
      </p:sp>
      <p:sp>
        <p:nvSpPr>
          <p:cNvPr id="1952772" name="Text Box 4"/>
          <p:cNvSpPr txBox="1">
            <a:spLocks noChangeArrowheads="1"/>
          </p:cNvSpPr>
          <p:nvPr/>
        </p:nvSpPr>
        <p:spPr bwMode="auto">
          <a:xfrm>
            <a:off x="2209800" y="57150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a:solidFill>
                  <a:srgbClr val="FFFF66"/>
                </a:solidFill>
              </a:rPr>
              <a:t>Greenwald, McGhee &amp; Schwarz, 1998</a:t>
            </a:r>
          </a:p>
        </p:txBody>
      </p:sp>
    </p:spTree>
    <p:extLst>
      <p:ext uri="{BB962C8B-B14F-4D97-AF65-F5344CB8AC3E}">
        <p14:creationId xmlns:p14="http://schemas.microsoft.com/office/powerpoint/2010/main" val="1938523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28600" y="152400"/>
            <a:ext cx="6400800" cy="838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r>
              <a:rPr lang="en-US" sz="2400" dirty="0" smtClean="0"/>
              <a:t>Growth </a:t>
            </a:r>
            <a:r>
              <a:rPr lang="en-US" sz="2400" dirty="0"/>
              <a:t>of women neuroscientists in tenure-track faculty positions is slow (% total)</a:t>
            </a:r>
          </a:p>
        </p:txBody>
      </p:sp>
      <p:graphicFrame>
        <p:nvGraphicFramePr>
          <p:cNvPr id="16" name="Table 15"/>
          <p:cNvGraphicFramePr>
            <a:graphicFrameLocks noGrp="1"/>
          </p:cNvGraphicFramePr>
          <p:nvPr>
            <p:extLst>
              <p:ext uri="{D42A27DB-BD31-4B8C-83A1-F6EECF244321}">
                <p14:modId xmlns:p14="http://schemas.microsoft.com/office/powerpoint/2010/main" val="2118768893"/>
              </p:ext>
            </p:extLst>
          </p:nvPr>
        </p:nvGraphicFramePr>
        <p:xfrm>
          <a:off x="342900" y="1143000"/>
          <a:ext cx="8458200" cy="4904940"/>
        </p:xfrm>
        <a:graphic>
          <a:graphicData uri="http://schemas.openxmlformats.org/drawingml/2006/table">
            <a:tbl>
              <a:tblPr firstRow="1" bandRow="1">
                <a:tableStyleId>{5C22544A-7EE6-4342-B048-85BDC9FD1C3A}</a:tableStyleId>
              </a:tblPr>
              <a:tblGrid>
                <a:gridCol w="685800"/>
                <a:gridCol w="1143000"/>
                <a:gridCol w="1143000"/>
                <a:gridCol w="1143000"/>
                <a:gridCol w="914400"/>
                <a:gridCol w="1143000"/>
                <a:gridCol w="1143000"/>
                <a:gridCol w="1143000"/>
              </a:tblGrid>
              <a:tr h="1043418">
                <a:tc>
                  <a:txBody>
                    <a:bodyPr/>
                    <a:lstStyle/>
                    <a:p>
                      <a:pPr marL="0" marR="0" algn="ctr">
                        <a:spcBef>
                          <a:spcPts val="0"/>
                        </a:spcBef>
                        <a:spcAft>
                          <a:spcPts val="0"/>
                        </a:spcAft>
                      </a:pPr>
                      <a:r>
                        <a:rPr lang="en-US" sz="1600" dirty="0"/>
                        <a:t>Year</a:t>
                      </a:r>
                      <a:endParaRPr lang="en-US" sz="1600" b="1" dirty="0">
                        <a:solidFill>
                          <a:schemeClr val="tx1"/>
                        </a:solidFill>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smtClean="0"/>
                        <a:t>Graduate Student</a:t>
                      </a:r>
                      <a:endParaRPr lang="en-US" sz="1600" b="1" dirty="0">
                        <a:solidFill>
                          <a:schemeClr val="tx1"/>
                        </a:solidFill>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smtClean="0"/>
                        <a:t>Postdoc</a:t>
                      </a:r>
                      <a:endParaRPr lang="en-US" sz="1600" b="1" dirty="0">
                        <a:solidFill>
                          <a:schemeClr val="tx1"/>
                        </a:solidFill>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smtClean="0"/>
                        <a:t>Non-</a:t>
                      </a:r>
                    </a:p>
                    <a:p>
                      <a:pPr marL="0" marR="0" algn="ctr">
                        <a:spcBef>
                          <a:spcPts val="0"/>
                        </a:spcBef>
                        <a:spcAft>
                          <a:spcPts val="0"/>
                        </a:spcAft>
                      </a:pPr>
                      <a:r>
                        <a:rPr lang="en-US" sz="1600" dirty="0" smtClean="0"/>
                        <a:t>Tenure</a:t>
                      </a:r>
                      <a:endParaRPr lang="en-US" sz="1600" dirty="0"/>
                    </a:p>
                    <a:p>
                      <a:pPr marL="0" marR="0" algn="ctr">
                        <a:spcBef>
                          <a:spcPts val="0"/>
                        </a:spcBef>
                        <a:spcAft>
                          <a:spcPts val="0"/>
                        </a:spcAft>
                      </a:pPr>
                      <a:r>
                        <a:rPr lang="en-US" sz="1600" dirty="0" smtClean="0"/>
                        <a:t>Track</a:t>
                      </a:r>
                      <a:endParaRPr lang="en-US" sz="1600" b="1" dirty="0">
                        <a:solidFill>
                          <a:schemeClr val="tx1"/>
                        </a:solidFill>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smtClean="0"/>
                        <a:t>Tenure</a:t>
                      </a:r>
                      <a:endParaRPr lang="en-US" sz="1600" dirty="0"/>
                    </a:p>
                    <a:p>
                      <a:pPr marL="0" marR="0" algn="ctr">
                        <a:spcBef>
                          <a:spcPts val="0"/>
                        </a:spcBef>
                        <a:spcAft>
                          <a:spcPts val="0"/>
                        </a:spcAft>
                      </a:pPr>
                      <a:r>
                        <a:rPr lang="en-US" sz="1600" dirty="0" smtClean="0"/>
                        <a:t>Track</a:t>
                      </a:r>
                      <a:endParaRPr lang="en-US" sz="1600" b="1" dirty="0">
                        <a:solidFill>
                          <a:schemeClr val="tx1"/>
                        </a:solidFill>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smtClean="0"/>
                        <a:t>Assistant Professor</a:t>
                      </a:r>
                      <a:endParaRPr lang="en-US" sz="1600" b="1" dirty="0">
                        <a:solidFill>
                          <a:schemeClr val="tx1"/>
                        </a:solidFill>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smtClean="0"/>
                        <a:t>Associate Professor</a:t>
                      </a:r>
                      <a:endParaRPr lang="en-US" sz="1600" b="1" dirty="0">
                        <a:solidFill>
                          <a:schemeClr val="tx1"/>
                        </a:solidFill>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Full </a:t>
                      </a:r>
                      <a:r>
                        <a:rPr lang="en-US" sz="1600" dirty="0" smtClean="0"/>
                        <a:t>Professor</a:t>
                      </a:r>
                      <a:endParaRPr lang="en-US" sz="1600" b="1" dirty="0">
                        <a:solidFill>
                          <a:schemeClr val="tx1"/>
                        </a:solidFill>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dirty="0"/>
                        <a:t>1986</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r>
                        <a:rPr lang="en-US" sz="1600" dirty="0"/>
                        <a:t>15</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23</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20</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9</a:t>
                      </a:r>
                      <a:endParaRPr lang="en-US" sz="1600" b="1" dirty="0">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dirty="0"/>
                        <a:t>1991</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r>
                        <a:rPr lang="en-US" sz="1600" dirty="0"/>
                        <a:t>27</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a:t>22</a:t>
                      </a:r>
                      <a:endParaRPr lang="en-US" sz="1600" b="1">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13</a:t>
                      </a:r>
                      <a:endParaRPr lang="en-US" sz="1600" b="1" dirty="0">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dirty="0"/>
                        <a:t>1998</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endParaRPr lang="en-US" sz="1600" b="1" dirty="0">
                        <a:latin typeface="Arial"/>
                        <a:ea typeface="Calibri"/>
                        <a:cs typeface="Times New Roman"/>
                      </a:endParaRPr>
                    </a:p>
                  </a:txBody>
                  <a:tcPr marL="68580" marR="68580" marT="0" marB="0"/>
                </a:tc>
                <a:tc>
                  <a:txBody>
                    <a:bodyPr/>
                    <a:lstStyle/>
                    <a:p>
                      <a:pPr marL="0" marR="0" algn="ctr">
                        <a:spcBef>
                          <a:spcPts val="0"/>
                        </a:spcBef>
                        <a:spcAft>
                          <a:spcPts val="0"/>
                        </a:spcAft>
                      </a:pPr>
                      <a:r>
                        <a:rPr lang="en-US" sz="1600" dirty="0"/>
                        <a:t>24</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32</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27</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19</a:t>
                      </a:r>
                      <a:endParaRPr lang="en-US" sz="1600" b="1" dirty="0">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a:t>2000</a:t>
                      </a:r>
                      <a:endParaRPr lang="en-US" sz="1600" b="1">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47</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40</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43</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21</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a:t>30</a:t>
                      </a:r>
                      <a:endParaRPr lang="en-US" sz="1600" b="1">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a:t>26</a:t>
                      </a:r>
                      <a:endParaRPr lang="en-US" sz="1600" b="1">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14</a:t>
                      </a:r>
                      <a:endParaRPr lang="en-US" sz="1600" b="1" dirty="0">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dirty="0"/>
                        <a:t>2003</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50</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42</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43</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25</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a:t>33</a:t>
                      </a:r>
                      <a:endParaRPr lang="en-US" sz="1600" b="1">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28</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21</a:t>
                      </a:r>
                      <a:endParaRPr lang="en-US" sz="1600" b="1" dirty="0">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a:t>2005</a:t>
                      </a:r>
                      <a:endParaRPr lang="en-US" sz="1600" b="1">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52</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41</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38</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25</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32</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27</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21</a:t>
                      </a:r>
                      <a:endParaRPr lang="en-US" sz="1600" b="1" dirty="0">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dirty="0"/>
                        <a:t>2007</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52</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44</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44</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26</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36</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28</a:t>
                      </a:r>
                      <a:endParaRPr lang="en-US" sz="1600" b="1" dirty="0">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600" dirty="0"/>
                        <a:t>21</a:t>
                      </a:r>
                      <a:endParaRPr lang="en-US" sz="1600" b="1" dirty="0">
                        <a:latin typeface="Times New Roman"/>
                        <a:ea typeface="Calibri"/>
                        <a:cs typeface="Times New Roman"/>
                      </a:endParaRPr>
                    </a:p>
                  </a:txBody>
                  <a:tcPr marL="68580" marR="68580" marT="0" marB="0"/>
                </a:tc>
              </a:tr>
              <a:tr h="398578">
                <a:tc>
                  <a:txBody>
                    <a:bodyPr/>
                    <a:lstStyle/>
                    <a:p>
                      <a:pPr marL="0" marR="0" algn="ctr">
                        <a:spcBef>
                          <a:spcPts val="0"/>
                        </a:spcBef>
                        <a:spcAft>
                          <a:spcPts val="0"/>
                        </a:spcAft>
                      </a:pPr>
                      <a:r>
                        <a:rPr lang="en-US" sz="1600" dirty="0" smtClean="0"/>
                        <a:t>2009</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54</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37</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44</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29</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34</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31</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26</a:t>
                      </a:r>
                      <a:endParaRPr lang="en-US" sz="1600" b="1" dirty="0">
                        <a:latin typeface="Arial" pitchFamily="34" charset="0"/>
                        <a:ea typeface="Calibri"/>
                        <a:cs typeface="Arial" pitchFamily="34" charset="0"/>
                      </a:endParaRPr>
                    </a:p>
                  </a:txBody>
                  <a:tcPr marL="68580" marR="68580" marT="0" marB="0"/>
                </a:tc>
              </a:tr>
              <a:tr h="398578">
                <a:tc>
                  <a:txBody>
                    <a:bodyPr/>
                    <a:lstStyle/>
                    <a:p>
                      <a:pPr marL="0" marR="0" algn="ctr">
                        <a:spcBef>
                          <a:spcPts val="0"/>
                        </a:spcBef>
                        <a:spcAft>
                          <a:spcPts val="0"/>
                        </a:spcAft>
                      </a:pPr>
                      <a:r>
                        <a:rPr lang="en-US" sz="1600" dirty="0" smtClean="0"/>
                        <a:t>2011</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57</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49</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50</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b="0" dirty="0" smtClean="0">
                          <a:latin typeface="Arial" pitchFamily="34" charset="0"/>
                          <a:ea typeface="Calibri"/>
                          <a:cs typeface="Arial" pitchFamily="34" charset="0"/>
                        </a:rPr>
                        <a:t>29</a:t>
                      </a:r>
                      <a:endParaRPr lang="en-US" sz="1600" b="0"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34</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32</a:t>
                      </a:r>
                      <a:endParaRPr lang="en-US" sz="16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600" dirty="0" smtClean="0"/>
                        <a:t>25</a:t>
                      </a:r>
                      <a:endParaRPr lang="en-US" sz="1600" b="1" dirty="0">
                        <a:latin typeface="Arial" pitchFamily="34" charset="0"/>
                        <a:ea typeface="Calibri"/>
                        <a:cs typeface="Arial" pitchFamily="34" charset="0"/>
                      </a:endParaRPr>
                    </a:p>
                  </a:txBody>
                  <a:tcPr marL="68580" marR="68580" marT="0" marB="0"/>
                </a:tc>
              </a:tr>
              <a:tr h="116118">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endParaRPr lang="en-US" sz="1800" b="1" dirty="0">
                        <a:latin typeface="Arial" pitchFamily="34" charset="0"/>
                        <a:ea typeface="Calibri"/>
                        <a:cs typeface="Arial" pitchFamily="34" charset="0"/>
                      </a:endParaRPr>
                    </a:p>
                  </a:txBody>
                  <a:tcPr marL="68580" marR="68580" marT="0" marB="0"/>
                </a:tc>
              </a:tr>
            </a:tbl>
          </a:graphicData>
        </a:graphic>
      </p:graphicFrame>
      <p:sp>
        <p:nvSpPr>
          <p:cNvPr id="17" name="TextBox 2"/>
          <p:cNvSpPr txBox="1">
            <a:spLocks noChangeArrowheads="1"/>
          </p:cNvSpPr>
          <p:nvPr/>
        </p:nvSpPr>
        <p:spPr bwMode="auto">
          <a:xfrm>
            <a:off x="457200" y="5715000"/>
            <a:ext cx="8863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000" b="1" dirty="0"/>
              <a:t>*</a:t>
            </a:r>
            <a:r>
              <a:rPr lang="en-US" sz="1400" b="1" dirty="0"/>
              <a:t>Data from annual </a:t>
            </a:r>
            <a:r>
              <a:rPr lang="en-US" sz="1400" b="1" dirty="0" smtClean="0"/>
              <a:t>ANDP/CNDP surveys</a:t>
            </a:r>
            <a:endParaRPr lang="en-US" sz="1400" b="1" dirty="0"/>
          </a:p>
        </p:txBody>
      </p:sp>
      <p:sp>
        <p:nvSpPr>
          <p:cNvPr id="2" name="Rectangle 1"/>
          <p:cNvSpPr/>
          <p:nvPr/>
        </p:nvSpPr>
        <p:spPr>
          <a:xfrm>
            <a:off x="4429982" y="2177843"/>
            <a:ext cx="955548" cy="3593592"/>
          </a:xfrm>
          <a:prstGeom prst="rect">
            <a:avLst/>
          </a:prstGeom>
          <a:solidFill>
            <a:schemeClr val="tx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667625" y="2226183"/>
            <a:ext cx="1156213" cy="3593592"/>
          </a:xfrm>
          <a:prstGeom prst="rect">
            <a:avLst/>
          </a:prstGeom>
          <a:solidFill>
            <a:schemeClr val="tx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80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0482"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1940485"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Tree>
    <p:extLst>
      <p:ext uri="{BB962C8B-B14F-4D97-AF65-F5344CB8AC3E}">
        <p14:creationId xmlns:p14="http://schemas.microsoft.com/office/powerpoint/2010/main" val="1933277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02274"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02276"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02277"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02279"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02286" name="Text Box 14"/>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smtClean="0">
                <a:solidFill>
                  <a:srgbClr val="FFFF00"/>
                </a:solidFill>
              </a:rPr>
              <a:t>Training</a:t>
            </a:r>
            <a:endParaRPr lang="en-US" sz="2800" b="1"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286000"/>
            <a:ext cx="2286000" cy="2286000"/>
          </a:xfrm>
          <a:prstGeom prst="rect">
            <a:avLst/>
          </a:prstGeom>
        </p:spPr>
      </p:pic>
    </p:spTree>
    <p:extLst>
      <p:ext uri="{BB962C8B-B14F-4D97-AF65-F5344CB8AC3E}">
        <p14:creationId xmlns:p14="http://schemas.microsoft.com/office/powerpoint/2010/main" val="1154163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0466"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10468"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10469"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10471"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10472" name="Text Box 8"/>
          <p:cNvSpPr txBox="1">
            <a:spLocks noChangeArrowheads="1"/>
          </p:cNvSpPr>
          <p:nvPr/>
        </p:nvSpPr>
        <p:spPr bwMode="auto">
          <a:xfrm>
            <a:off x="6934200" y="2438400"/>
            <a:ext cx="1295400" cy="604838"/>
          </a:xfrm>
          <a:prstGeom prst="rect">
            <a:avLst/>
          </a:prstGeom>
          <a:solidFill>
            <a:srgbClr val="FFFF00"/>
          </a:solidFill>
          <a:ln w="254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000000"/>
                </a:solidFill>
              </a:rPr>
              <a:t>Right</a:t>
            </a:r>
          </a:p>
        </p:txBody>
      </p:sp>
      <p:sp>
        <p:nvSpPr>
          <p:cNvPr id="2110474" name="Text Box 10"/>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smtClean="0">
                <a:solidFill>
                  <a:srgbClr val="FFFF00"/>
                </a:solidFill>
              </a:rPr>
              <a:t>Training</a:t>
            </a:r>
            <a:endParaRPr lang="en-US" sz="2800" b="1" dirty="0">
              <a:solidFill>
                <a:srgbClr val="FFFF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286000"/>
            <a:ext cx="2286000" cy="2286000"/>
          </a:xfrm>
          <a:prstGeom prst="rect">
            <a:avLst/>
          </a:prstGeom>
        </p:spPr>
      </p:pic>
    </p:spTree>
    <p:extLst>
      <p:ext uri="{BB962C8B-B14F-4D97-AF65-F5344CB8AC3E}">
        <p14:creationId xmlns:p14="http://schemas.microsoft.com/office/powerpoint/2010/main" val="755568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0483"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1940484"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1940486"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1940487"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1940498" name="Text Box 18"/>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smtClean="0">
                <a:solidFill>
                  <a:srgbClr val="FFFF00"/>
                </a:solidFill>
              </a:rPr>
              <a:t>Training</a:t>
            </a:r>
            <a:endParaRPr lang="en-US" sz="2800" b="1" dirty="0">
              <a:solidFill>
                <a:srgbClr val="FFFF00"/>
              </a:solidFill>
            </a:endParaRPr>
          </a:p>
        </p:txBody>
      </p:sp>
    </p:spTree>
    <p:extLst>
      <p:ext uri="{BB962C8B-B14F-4D97-AF65-F5344CB8AC3E}">
        <p14:creationId xmlns:p14="http://schemas.microsoft.com/office/powerpoint/2010/main" val="898244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08419"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Good</a:t>
            </a:r>
          </a:p>
        </p:txBody>
      </p:sp>
      <p:sp>
        <p:nvSpPr>
          <p:cNvPr id="2108420"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08422"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08423"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08430" name="Text Box 14"/>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smtClean="0">
                <a:solidFill>
                  <a:srgbClr val="FFFF00"/>
                </a:solidFill>
              </a:rPr>
              <a:t>Training</a:t>
            </a:r>
            <a:endParaRPr lang="en-US" sz="2800" b="1" dirty="0">
              <a:solidFill>
                <a:srgbClr val="FFFF00"/>
              </a:solidFill>
            </a:endParaRPr>
          </a:p>
        </p:txBody>
      </p:sp>
      <p:sp>
        <p:nvSpPr>
          <p:cNvPr id="15" name="Text Box 3"/>
          <p:cNvSpPr txBox="1">
            <a:spLocks noChangeArrowheads="1"/>
          </p:cNvSpPr>
          <p:nvPr/>
        </p:nvSpPr>
        <p:spPr bwMode="auto">
          <a:xfrm>
            <a:off x="2667000" y="2443765"/>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000" b="1" dirty="0" smtClean="0">
                <a:solidFill>
                  <a:srgbClr val="FFFFFF"/>
                </a:solidFill>
              </a:rPr>
              <a:t>Love</a:t>
            </a:r>
            <a:endParaRPr lang="en-US" sz="4000" b="1" dirty="0">
              <a:solidFill>
                <a:srgbClr val="FFFFFF"/>
              </a:solidFill>
            </a:endParaRPr>
          </a:p>
        </p:txBody>
      </p:sp>
    </p:spTree>
    <p:extLst>
      <p:ext uri="{BB962C8B-B14F-4D97-AF65-F5344CB8AC3E}">
        <p14:creationId xmlns:p14="http://schemas.microsoft.com/office/powerpoint/2010/main" val="1752214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4563"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14564"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14566"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14567"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14568" name="Text Box 8"/>
          <p:cNvSpPr txBox="1">
            <a:spLocks noChangeArrowheads="1"/>
          </p:cNvSpPr>
          <p:nvPr/>
        </p:nvSpPr>
        <p:spPr bwMode="auto">
          <a:xfrm>
            <a:off x="990600" y="2438400"/>
            <a:ext cx="1295400" cy="604838"/>
          </a:xfrm>
          <a:prstGeom prst="rect">
            <a:avLst/>
          </a:prstGeom>
          <a:solidFill>
            <a:srgbClr val="FFFF00"/>
          </a:solidFill>
          <a:ln w="254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000000"/>
                </a:solidFill>
              </a:rPr>
              <a:t>Left</a:t>
            </a:r>
          </a:p>
        </p:txBody>
      </p:sp>
      <p:sp>
        <p:nvSpPr>
          <p:cNvPr id="2114573" name="Text Box 13"/>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smtClean="0">
                <a:solidFill>
                  <a:srgbClr val="FFFF00"/>
                </a:solidFill>
              </a:rPr>
              <a:t>Training</a:t>
            </a:r>
            <a:endParaRPr lang="en-US" sz="2800" b="1" dirty="0">
              <a:solidFill>
                <a:srgbClr val="FFFF00"/>
              </a:solidFill>
            </a:endParaRPr>
          </a:p>
        </p:txBody>
      </p:sp>
      <p:sp>
        <p:nvSpPr>
          <p:cNvPr id="14" name="Text Box 3"/>
          <p:cNvSpPr txBox="1">
            <a:spLocks noChangeArrowheads="1"/>
          </p:cNvSpPr>
          <p:nvPr/>
        </p:nvSpPr>
        <p:spPr bwMode="auto">
          <a:xfrm>
            <a:off x="2667000" y="2443765"/>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000" b="1" dirty="0" smtClean="0">
                <a:solidFill>
                  <a:srgbClr val="FFFFFF"/>
                </a:solidFill>
              </a:rPr>
              <a:t>Love</a:t>
            </a:r>
            <a:endParaRPr lang="en-US" sz="4000" b="1" dirty="0">
              <a:solidFill>
                <a:srgbClr val="FFFFFF"/>
              </a:solidFill>
            </a:endParaRPr>
          </a:p>
        </p:txBody>
      </p:sp>
    </p:spTree>
    <p:extLst>
      <p:ext uri="{BB962C8B-B14F-4D97-AF65-F5344CB8AC3E}">
        <p14:creationId xmlns:p14="http://schemas.microsoft.com/office/powerpoint/2010/main" val="1808208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02274"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02275"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02276"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02277"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02278"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02279"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02286" name="Text Box 14"/>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Test Phase 1</a:t>
            </a:r>
          </a:p>
        </p:txBody>
      </p:sp>
    </p:spTree>
    <p:extLst>
      <p:ext uri="{BB962C8B-B14F-4D97-AF65-F5344CB8AC3E}">
        <p14:creationId xmlns:p14="http://schemas.microsoft.com/office/powerpoint/2010/main" val="1177854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02274"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02275"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02276"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02277"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02278"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02279"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02286" name="Text Box 14"/>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Test Phase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37" y="2424112"/>
            <a:ext cx="3438525" cy="2009775"/>
          </a:xfrm>
          <a:prstGeom prst="rect">
            <a:avLst/>
          </a:prstGeom>
        </p:spPr>
      </p:pic>
    </p:spTree>
    <p:extLst>
      <p:ext uri="{BB962C8B-B14F-4D97-AF65-F5344CB8AC3E}">
        <p14:creationId xmlns:p14="http://schemas.microsoft.com/office/powerpoint/2010/main" val="37170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02274"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02275"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02276"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02277"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02278"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02279"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02286" name="Text Box 14"/>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Test Phase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37" y="2424112"/>
            <a:ext cx="3438525" cy="2009775"/>
          </a:xfrm>
          <a:prstGeom prst="rect">
            <a:avLst/>
          </a:prstGeom>
        </p:spPr>
      </p:pic>
      <p:sp>
        <p:nvSpPr>
          <p:cNvPr id="10" name="Text Box 8"/>
          <p:cNvSpPr txBox="1">
            <a:spLocks noChangeArrowheads="1"/>
          </p:cNvSpPr>
          <p:nvPr/>
        </p:nvSpPr>
        <p:spPr bwMode="auto">
          <a:xfrm>
            <a:off x="990600" y="2439576"/>
            <a:ext cx="1295400" cy="604838"/>
          </a:xfrm>
          <a:prstGeom prst="rect">
            <a:avLst/>
          </a:prstGeom>
          <a:solidFill>
            <a:srgbClr val="FFFF00"/>
          </a:solidFill>
          <a:ln w="254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000000"/>
                </a:solidFill>
              </a:rPr>
              <a:t>Left</a:t>
            </a:r>
          </a:p>
        </p:txBody>
      </p:sp>
    </p:spTree>
    <p:extLst>
      <p:ext uri="{BB962C8B-B14F-4D97-AF65-F5344CB8AC3E}">
        <p14:creationId xmlns:p14="http://schemas.microsoft.com/office/powerpoint/2010/main" val="3680533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4562"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14563"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14564"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14565"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14566"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14567"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14573" name="Text Box 13"/>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Test Phase 1</a:t>
            </a:r>
          </a:p>
        </p:txBody>
      </p:sp>
      <p:sp>
        <p:nvSpPr>
          <p:cNvPr id="14" name="Text Box 3"/>
          <p:cNvSpPr txBox="1">
            <a:spLocks noChangeArrowheads="1"/>
          </p:cNvSpPr>
          <p:nvPr/>
        </p:nvSpPr>
        <p:spPr bwMode="auto">
          <a:xfrm>
            <a:off x="2667000" y="2443765"/>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000" b="1" dirty="0" smtClean="0">
                <a:solidFill>
                  <a:srgbClr val="FFFFFF"/>
                </a:solidFill>
              </a:rPr>
              <a:t>Hate</a:t>
            </a:r>
            <a:endParaRPr lang="en-US" sz="4000" b="1" dirty="0">
              <a:solidFill>
                <a:srgbClr val="FFFFFF"/>
              </a:solidFill>
            </a:endParaRPr>
          </a:p>
        </p:txBody>
      </p:sp>
    </p:spTree>
    <p:extLst>
      <p:ext uri="{BB962C8B-B14F-4D97-AF65-F5344CB8AC3E}">
        <p14:creationId xmlns:p14="http://schemas.microsoft.com/office/powerpoint/2010/main" val="1770381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228600"/>
            <a:ext cx="6629400" cy="304800"/>
          </a:xfrm>
        </p:spPr>
        <p:txBody>
          <a:bodyPr>
            <a:noAutofit/>
          </a:bodyPr>
          <a:lstStyle/>
          <a:p>
            <a:r>
              <a:rPr lang="en-US" sz="2400" dirty="0">
                <a:solidFill>
                  <a:srgbClr val="782327"/>
                </a:solidFill>
              </a:rPr>
              <a:t>Full Time Faculty Member Salaries</a:t>
            </a:r>
          </a:p>
        </p:txBody>
      </p:sp>
      <p:pic>
        <p:nvPicPr>
          <p:cNvPr id="5" name="455d6710-8b3f-4622-9c81-ffff0900696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0" y="1143001"/>
            <a:ext cx="8826690" cy="5029200"/>
          </a:xfrm>
          <a:prstGeom prst="rect">
            <a:avLst/>
          </a:prstGeom>
          <a:noFill/>
          <a:ln>
            <a:noFill/>
          </a:ln>
          <a:extLst/>
        </p:spPr>
      </p:pic>
      <p:sp>
        <p:nvSpPr>
          <p:cNvPr id="4" name="Rectangle 3"/>
          <p:cNvSpPr/>
          <p:nvPr/>
        </p:nvSpPr>
        <p:spPr>
          <a:xfrm>
            <a:off x="7304151" y="2819384"/>
            <a:ext cx="1353312" cy="278892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8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4562" name="Text Box 2"/>
          <p:cNvSpPr txBox="1">
            <a:spLocks noChangeArrowheads="1"/>
          </p:cNvSpPr>
          <p:nvPr/>
        </p:nvSpPr>
        <p:spPr bwMode="auto">
          <a:xfrm>
            <a:off x="838200" y="457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14563"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14564"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14565" name="Text Box 5"/>
          <p:cNvSpPr txBox="1">
            <a:spLocks noChangeArrowheads="1"/>
          </p:cNvSpPr>
          <p:nvPr/>
        </p:nvSpPr>
        <p:spPr bwMode="auto">
          <a:xfrm>
            <a:off x="5638800" y="4572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14566"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14567"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14573" name="Text Box 13"/>
          <p:cNvSpPr txBox="1">
            <a:spLocks noChangeArrowheads="1"/>
          </p:cNvSpPr>
          <p:nvPr/>
        </p:nvSpPr>
        <p:spPr bwMode="auto">
          <a:xfrm>
            <a:off x="2819400" y="5562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Test Phase 1</a:t>
            </a:r>
          </a:p>
        </p:txBody>
      </p:sp>
      <p:sp>
        <p:nvSpPr>
          <p:cNvPr id="14" name="Text Box 3"/>
          <p:cNvSpPr txBox="1">
            <a:spLocks noChangeArrowheads="1"/>
          </p:cNvSpPr>
          <p:nvPr/>
        </p:nvSpPr>
        <p:spPr bwMode="auto">
          <a:xfrm>
            <a:off x="2667000" y="2443765"/>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000" b="1" dirty="0" smtClean="0">
                <a:solidFill>
                  <a:srgbClr val="FFFFFF"/>
                </a:solidFill>
              </a:rPr>
              <a:t>Hate</a:t>
            </a:r>
            <a:endParaRPr lang="en-US" sz="4000" b="1" dirty="0">
              <a:solidFill>
                <a:srgbClr val="FFFFFF"/>
              </a:solidFill>
            </a:endParaRPr>
          </a:p>
        </p:txBody>
      </p:sp>
      <p:sp>
        <p:nvSpPr>
          <p:cNvPr id="10" name="Text Box 8"/>
          <p:cNvSpPr txBox="1">
            <a:spLocks noChangeArrowheads="1"/>
          </p:cNvSpPr>
          <p:nvPr/>
        </p:nvSpPr>
        <p:spPr bwMode="auto">
          <a:xfrm>
            <a:off x="6934200" y="2438400"/>
            <a:ext cx="1295400" cy="604838"/>
          </a:xfrm>
          <a:prstGeom prst="rect">
            <a:avLst/>
          </a:prstGeom>
          <a:solidFill>
            <a:srgbClr val="FFFF00"/>
          </a:solidFill>
          <a:ln w="254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dirty="0">
                <a:solidFill>
                  <a:srgbClr val="000000"/>
                </a:solidFill>
              </a:rPr>
              <a:t>Right</a:t>
            </a:r>
          </a:p>
        </p:txBody>
      </p:sp>
    </p:spTree>
    <p:extLst>
      <p:ext uri="{BB962C8B-B14F-4D97-AF65-F5344CB8AC3E}">
        <p14:creationId xmlns:p14="http://schemas.microsoft.com/office/powerpoint/2010/main" val="1080637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4562" name="Text Box 2"/>
          <p:cNvSpPr txBox="1">
            <a:spLocks noChangeArrowheads="1"/>
          </p:cNvSpPr>
          <p:nvPr/>
        </p:nvSpPr>
        <p:spPr bwMode="auto">
          <a:xfrm>
            <a:off x="838200" y="45720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14563"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14564"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14565" name="Text Box 5"/>
          <p:cNvSpPr txBox="1">
            <a:spLocks noChangeArrowheads="1"/>
          </p:cNvSpPr>
          <p:nvPr/>
        </p:nvSpPr>
        <p:spPr bwMode="auto">
          <a:xfrm>
            <a:off x="6934200" y="457200"/>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14566"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14567"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14573" name="Text Box 13"/>
          <p:cNvSpPr txBox="1">
            <a:spLocks noChangeArrowheads="1"/>
          </p:cNvSpPr>
          <p:nvPr/>
        </p:nvSpPr>
        <p:spPr bwMode="auto">
          <a:xfrm>
            <a:off x="2819400" y="3276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a:solidFill>
                  <a:srgbClr val="FFFF00"/>
                </a:solidFill>
              </a:rPr>
              <a:t>Test Phase </a:t>
            </a:r>
            <a:r>
              <a:rPr lang="en-US" sz="2800" b="1" dirty="0" smtClean="0">
                <a:solidFill>
                  <a:srgbClr val="FFFF00"/>
                </a:solidFill>
              </a:rPr>
              <a:t>2</a:t>
            </a:r>
            <a:endParaRPr lang="en-US" sz="2800" b="1" dirty="0">
              <a:solidFill>
                <a:srgbClr val="FFFF00"/>
              </a:solidFill>
            </a:endParaRPr>
          </a:p>
        </p:txBody>
      </p:sp>
      <p:sp>
        <p:nvSpPr>
          <p:cNvPr id="2" name="Curved Up Arrow 1"/>
          <p:cNvSpPr/>
          <p:nvPr/>
        </p:nvSpPr>
        <p:spPr bwMode="auto">
          <a:xfrm>
            <a:off x="2019300" y="1066800"/>
            <a:ext cx="5753100" cy="1066800"/>
          </a:xfrm>
          <a:prstGeom prst="curvedUpArrow">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b="1" smtClean="0">
              <a:solidFill>
                <a:srgbClr val="000000"/>
              </a:solidFill>
            </a:endParaRPr>
          </a:p>
        </p:txBody>
      </p:sp>
      <p:sp>
        <p:nvSpPr>
          <p:cNvPr id="10" name="Curved Up Arrow 9"/>
          <p:cNvSpPr/>
          <p:nvPr/>
        </p:nvSpPr>
        <p:spPr bwMode="auto">
          <a:xfrm flipH="1">
            <a:off x="2261260" y="1066800"/>
            <a:ext cx="5105400" cy="838200"/>
          </a:xfrm>
          <a:prstGeom prst="curvedUpArrow">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b="1" smtClean="0">
              <a:solidFill>
                <a:srgbClr val="000000"/>
              </a:solidFill>
            </a:endParaRPr>
          </a:p>
        </p:txBody>
      </p:sp>
    </p:spTree>
    <p:extLst>
      <p:ext uri="{BB962C8B-B14F-4D97-AF65-F5344CB8AC3E}">
        <p14:creationId xmlns:p14="http://schemas.microsoft.com/office/powerpoint/2010/main" val="2810391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4562" name="Text Box 2"/>
          <p:cNvSpPr txBox="1">
            <a:spLocks noChangeArrowheads="1"/>
          </p:cNvSpPr>
          <p:nvPr/>
        </p:nvSpPr>
        <p:spPr bwMode="auto">
          <a:xfrm>
            <a:off x="838200" y="45720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14563" name="Text Box 3"/>
          <p:cNvSpPr txBox="1">
            <a:spLocks noChangeArrowheads="1"/>
          </p:cNvSpPr>
          <p:nvPr/>
        </p:nvSpPr>
        <p:spPr bwMode="auto">
          <a:xfrm>
            <a:off x="8382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14564" name="Text Box 4"/>
          <p:cNvSpPr txBox="1">
            <a:spLocks noChangeArrowheads="1"/>
          </p:cNvSpPr>
          <p:nvPr/>
        </p:nvSpPr>
        <p:spPr bwMode="auto">
          <a:xfrm>
            <a:off x="9906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Left</a:t>
            </a:r>
          </a:p>
        </p:txBody>
      </p:sp>
      <p:sp>
        <p:nvSpPr>
          <p:cNvPr id="2114565" name="Text Box 5"/>
          <p:cNvSpPr txBox="1">
            <a:spLocks noChangeArrowheads="1"/>
          </p:cNvSpPr>
          <p:nvPr/>
        </p:nvSpPr>
        <p:spPr bwMode="auto">
          <a:xfrm>
            <a:off x="6934200" y="4572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14566" name="Text Box 6"/>
          <p:cNvSpPr txBox="1">
            <a:spLocks noChangeArrowheads="1"/>
          </p:cNvSpPr>
          <p:nvPr/>
        </p:nvSpPr>
        <p:spPr bwMode="auto">
          <a:xfrm>
            <a:off x="56388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14567" name="Text Box 7"/>
          <p:cNvSpPr txBox="1">
            <a:spLocks noChangeArrowheads="1"/>
          </p:cNvSpPr>
          <p:nvPr/>
        </p:nvSpPr>
        <p:spPr bwMode="auto">
          <a:xfrm>
            <a:off x="6934200" y="2438400"/>
            <a:ext cx="1295400" cy="604838"/>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0"/>
              </a:spcBef>
              <a:spcAft>
                <a:spcPct val="0"/>
              </a:spcAft>
            </a:pPr>
            <a:r>
              <a:rPr lang="en-US" sz="3200" b="1">
                <a:solidFill>
                  <a:srgbClr val="FFFFFF"/>
                </a:solidFill>
              </a:rPr>
              <a:t>Right</a:t>
            </a:r>
          </a:p>
        </p:txBody>
      </p:sp>
      <p:sp>
        <p:nvSpPr>
          <p:cNvPr id="2114573" name="Text Box 13"/>
          <p:cNvSpPr txBox="1">
            <a:spLocks noChangeArrowheads="1"/>
          </p:cNvSpPr>
          <p:nvPr/>
        </p:nvSpPr>
        <p:spPr bwMode="auto">
          <a:xfrm>
            <a:off x="2819400" y="32766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a:solidFill>
                  <a:srgbClr val="FFFF00"/>
                </a:solidFill>
              </a:rPr>
              <a:t>Test Phase </a:t>
            </a:r>
            <a:r>
              <a:rPr lang="en-US" sz="2800" b="1" dirty="0" smtClean="0">
                <a:solidFill>
                  <a:srgbClr val="FFFF00"/>
                </a:solidFill>
              </a:rPr>
              <a:t>2</a:t>
            </a:r>
            <a:endParaRPr lang="en-US" sz="2800" b="1" dirty="0">
              <a:solidFill>
                <a:srgbClr val="FFFF00"/>
              </a:solidFill>
            </a:endParaRPr>
          </a:p>
        </p:txBody>
      </p:sp>
    </p:spTree>
    <p:extLst>
      <p:ext uri="{BB962C8B-B14F-4D97-AF65-F5344CB8AC3E}">
        <p14:creationId xmlns:p14="http://schemas.microsoft.com/office/powerpoint/2010/main" val="21594555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8663" name="Text Box 7"/>
          <p:cNvSpPr txBox="1">
            <a:spLocks noChangeArrowheads="1"/>
          </p:cNvSpPr>
          <p:nvPr/>
        </p:nvSpPr>
        <p:spPr bwMode="auto">
          <a:xfrm>
            <a:off x="1828800" y="18288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a:solidFill>
                  <a:srgbClr val="FFFFFF"/>
                </a:solidFill>
              </a:rPr>
              <a:t>Good</a:t>
            </a:r>
          </a:p>
        </p:txBody>
      </p:sp>
      <p:sp>
        <p:nvSpPr>
          <p:cNvPr id="2118664" name="Text Box 8"/>
          <p:cNvSpPr txBox="1">
            <a:spLocks noChangeArrowheads="1"/>
          </p:cNvSpPr>
          <p:nvPr/>
        </p:nvSpPr>
        <p:spPr bwMode="auto">
          <a:xfrm>
            <a:off x="4724400" y="18288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18665" name="Text Box 9"/>
          <p:cNvSpPr txBox="1">
            <a:spLocks noChangeArrowheads="1"/>
          </p:cNvSpPr>
          <p:nvPr/>
        </p:nvSpPr>
        <p:spPr bwMode="auto">
          <a:xfrm>
            <a:off x="1828800" y="1295400"/>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18666" name="Text Box 10"/>
          <p:cNvSpPr txBox="1">
            <a:spLocks noChangeArrowheads="1"/>
          </p:cNvSpPr>
          <p:nvPr/>
        </p:nvSpPr>
        <p:spPr bwMode="auto">
          <a:xfrm>
            <a:off x="4800600" y="1295400"/>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18667" name="Text Box 11"/>
          <p:cNvSpPr txBox="1">
            <a:spLocks noChangeArrowheads="1"/>
          </p:cNvSpPr>
          <p:nvPr/>
        </p:nvSpPr>
        <p:spPr bwMode="auto">
          <a:xfrm>
            <a:off x="0" y="228600"/>
            <a:ext cx="9144000" cy="646331"/>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600" b="1" dirty="0">
                <a:solidFill>
                  <a:srgbClr val="FFFFFF"/>
                </a:solidFill>
              </a:rPr>
              <a:t>Which </a:t>
            </a:r>
            <a:r>
              <a:rPr lang="en-US" sz="3600" b="1" dirty="0" smtClean="0">
                <a:solidFill>
                  <a:srgbClr val="FFFFFF"/>
                </a:solidFill>
              </a:rPr>
              <a:t>sorting </a:t>
            </a:r>
            <a:r>
              <a:rPr lang="en-US" sz="3600" b="1" dirty="0">
                <a:solidFill>
                  <a:srgbClr val="FFFFFF"/>
                </a:solidFill>
              </a:rPr>
              <a:t>is </a:t>
            </a:r>
            <a:r>
              <a:rPr lang="en-US" sz="3600" b="1" dirty="0" smtClean="0">
                <a:solidFill>
                  <a:srgbClr val="FFFFFF"/>
                </a:solidFill>
              </a:rPr>
              <a:t>faster, fewer errors?</a:t>
            </a:r>
            <a:endParaRPr lang="en-US" sz="3600" b="1" dirty="0">
              <a:solidFill>
                <a:srgbClr val="FFFFFF"/>
              </a:solidFill>
            </a:endParaRPr>
          </a:p>
        </p:txBody>
      </p:sp>
      <p:grpSp>
        <p:nvGrpSpPr>
          <p:cNvPr id="2" name="Group 1"/>
          <p:cNvGrpSpPr/>
          <p:nvPr/>
        </p:nvGrpSpPr>
        <p:grpSpPr>
          <a:xfrm>
            <a:off x="1828800" y="3124200"/>
            <a:ext cx="5486400" cy="2454275"/>
            <a:chOff x="1828800" y="3124200"/>
            <a:chExt cx="5486400" cy="2454275"/>
          </a:xfrm>
        </p:grpSpPr>
        <p:sp>
          <p:nvSpPr>
            <p:cNvPr id="2118658" name="Text Box 2"/>
            <p:cNvSpPr txBox="1">
              <a:spLocks noChangeArrowheads="1"/>
            </p:cNvSpPr>
            <p:nvPr/>
          </p:nvSpPr>
          <p:spPr bwMode="auto">
            <a:xfrm>
              <a:off x="1828800" y="48006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Good</a:t>
              </a:r>
            </a:p>
          </p:txBody>
        </p:sp>
        <p:sp>
          <p:nvSpPr>
            <p:cNvPr id="2118659" name="Text Box 3"/>
            <p:cNvSpPr txBox="1">
              <a:spLocks noChangeArrowheads="1"/>
            </p:cNvSpPr>
            <p:nvPr/>
          </p:nvSpPr>
          <p:spPr bwMode="auto">
            <a:xfrm>
              <a:off x="4648200" y="48768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a:solidFill>
                    <a:srgbClr val="FFFFFF"/>
                  </a:solidFill>
                </a:rPr>
                <a:t>Bad</a:t>
              </a:r>
            </a:p>
          </p:txBody>
        </p:sp>
        <p:sp>
          <p:nvSpPr>
            <p:cNvPr id="2118660" name="Text Box 4"/>
            <p:cNvSpPr txBox="1">
              <a:spLocks noChangeArrowheads="1"/>
            </p:cNvSpPr>
            <p:nvPr/>
          </p:nvSpPr>
          <p:spPr bwMode="auto">
            <a:xfrm>
              <a:off x="1828800" y="4267200"/>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00FF00"/>
                  </a:solidFill>
                </a:rPr>
                <a:t>UVa</a:t>
              </a:r>
              <a:endParaRPr lang="en-US" sz="4000" b="1" dirty="0">
                <a:solidFill>
                  <a:srgbClr val="00FF00"/>
                </a:solidFill>
              </a:endParaRPr>
            </a:p>
          </p:txBody>
        </p:sp>
        <p:sp>
          <p:nvSpPr>
            <p:cNvPr id="2118661" name="Text Box 5"/>
            <p:cNvSpPr txBox="1">
              <a:spLocks noChangeArrowheads="1"/>
            </p:cNvSpPr>
            <p:nvPr/>
          </p:nvSpPr>
          <p:spPr bwMode="auto">
            <a:xfrm>
              <a:off x="4724400" y="4343400"/>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err="1" smtClean="0">
                  <a:solidFill>
                    <a:srgbClr val="00FF00"/>
                  </a:solidFill>
                </a:rPr>
                <a:t>VTech</a:t>
              </a:r>
              <a:endParaRPr lang="en-US" sz="4000" b="1" dirty="0">
                <a:solidFill>
                  <a:srgbClr val="00FF00"/>
                </a:solidFill>
              </a:endParaRPr>
            </a:p>
          </p:txBody>
        </p:sp>
        <p:sp>
          <p:nvSpPr>
            <p:cNvPr id="2118675" name="Text Box 19"/>
            <p:cNvSpPr txBox="1">
              <a:spLocks noChangeArrowheads="1"/>
            </p:cNvSpPr>
            <p:nvPr/>
          </p:nvSpPr>
          <p:spPr bwMode="auto">
            <a:xfrm>
              <a:off x="3810000" y="3124200"/>
              <a:ext cx="144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400" b="1" dirty="0">
                  <a:solidFill>
                    <a:srgbClr val="FFFF00"/>
                  </a:solidFill>
                </a:rPr>
                <a:t>OR</a:t>
              </a:r>
            </a:p>
          </p:txBody>
        </p:sp>
      </p:grpSp>
    </p:spTree>
    <p:extLst>
      <p:ext uri="{BB962C8B-B14F-4D97-AF65-F5344CB8AC3E}">
        <p14:creationId xmlns:p14="http://schemas.microsoft.com/office/powerpoint/2010/main" val="30482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55095" y="6172200"/>
            <a:ext cx="4746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b="1" dirty="0">
                <a:solidFill>
                  <a:srgbClr val="000000"/>
                </a:solidFill>
              </a:rPr>
              <a:t>implicit.harvard.edu/implicit/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3889472"/>
          </a:xfrm>
          <a:prstGeom prst="rect">
            <a:avLst/>
          </a:prstGeom>
        </p:spPr>
      </p:pic>
    </p:spTree>
    <p:extLst>
      <p:ext uri="{BB962C8B-B14F-4D97-AF65-F5344CB8AC3E}">
        <p14:creationId xmlns:p14="http://schemas.microsoft.com/office/powerpoint/2010/main" val="28934344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88256"/>
            <a:ext cx="3124200" cy="6483406"/>
          </a:xfrm>
          <a:prstGeom prst="rect">
            <a:avLst/>
          </a:prstGeom>
          <a:solidFill>
            <a:schemeClr val="bg1"/>
          </a:solidFill>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88256"/>
            <a:ext cx="3124200" cy="6541294"/>
          </a:xfrm>
          <a:prstGeom prst="rect">
            <a:avLst/>
          </a:prstGeom>
          <a:solidFill>
            <a:schemeClr val="bg1"/>
          </a:solidFill>
          <a:ln>
            <a:solidFill>
              <a:schemeClr val="bg1"/>
            </a:solidFill>
          </a:ln>
        </p:spPr>
      </p:pic>
      <p:sp>
        <p:nvSpPr>
          <p:cNvPr id="7" name="TextBox 6"/>
          <p:cNvSpPr txBox="1"/>
          <p:nvPr/>
        </p:nvSpPr>
        <p:spPr>
          <a:xfrm>
            <a:off x="-152400" y="1694927"/>
            <a:ext cx="2819400"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Demonstration Options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25042"/>
            <a:ext cx="1544087" cy="1544087"/>
          </a:xfrm>
          <a:prstGeom prst="rect">
            <a:avLst/>
          </a:prstGeom>
        </p:spPr>
      </p:pic>
    </p:spTree>
    <p:extLst>
      <p:ext uri="{BB962C8B-B14F-4D97-AF65-F5344CB8AC3E}">
        <p14:creationId xmlns:p14="http://schemas.microsoft.com/office/powerpoint/2010/main" val="33895769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88256"/>
            <a:ext cx="3124200" cy="6483406"/>
          </a:xfrm>
          <a:prstGeom prst="rect">
            <a:avLst/>
          </a:prstGeom>
          <a:solidFill>
            <a:schemeClr val="bg1"/>
          </a:solidFill>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88256"/>
            <a:ext cx="3124200" cy="6541294"/>
          </a:xfrm>
          <a:prstGeom prst="rect">
            <a:avLst/>
          </a:prstGeom>
          <a:solidFill>
            <a:schemeClr val="bg1"/>
          </a:solidFill>
          <a:ln>
            <a:solidFill>
              <a:schemeClr val="bg1"/>
            </a:solidFill>
          </a:ln>
        </p:spPr>
      </p:pic>
      <p:sp>
        <p:nvSpPr>
          <p:cNvPr id="7" name="TextBox 6"/>
          <p:cNvSpPr txBox="1"/>
          <p:nvPr/>
        </p:nvSpPr>
        <p:spPr>
          <a:xfrm>
            <a:off x="-152400" y="1694927"/>
            <a:ext cx="2819400"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Demonstration Options</a:t>
            </a:r>
          </a:p>
        </p:txBody>
      </p:sp>
      <p:sp>
        <p:nvSpPr>
          <p:cNvPr id="6" name="Rectangle 5"/>
          <p:cNvSpPr/>
          <p:nvPr/>
        </p:nvSpPr>
        <p:spPr>
          <a:xfrm>
            <a:off x="2667000" y="117159"/>
            <a:ext cx="3084025" cy="18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b="1">
              <a:solidFill>
                <a:srgbClr val="FFFFFF"/>
              </a:solidFill>
            </a:endParaRPr>
          </a:p>
        </p:txBody>
      </p:sp>
      <p:sp>
        <p:nvSpPr>
          <p:cNvPr id="8" name="Rectangle 7"/>
          <p:cNvSpPr/>
          <p:nvPr/>
        </p:nvSpPr>
        <p:spPr>
          <a:xfrm>
            <a:off x="2687087" y="2743200"/>
            <a:ext cx="3084025" cy="3828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b="1">
              <a:solidFill>
                <a:srgbClr val="FFFFFF"/>
              </a:solidFill>
            </a:endParaRPr>
          </a:p>
        </p:txBody>
      </p:sp>
      <p:sp>
        <p:nvSpPr>
          <p:cNvPr id="9" name="Rectangle 8"/>
          <p:cNvSpPr/>
          <p:nvPr/>
        </p:nvSpPr>
        <p:spPr>
          <a:xfrm>
            <a:off x="5867400" y="117159"/>
            <a:ext cx="3060377" cy="648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b="1">
              <a:solidFill>
                <a:srgbClr val="FFFFFF"/>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25042"/>
            <a:ext cx="1544087" cy="1544087"/>
          </a:xfrm>
          <a:prstGeom prst="rect">
            <a:avLst/>
          </a:prstGeom>
        </p:spPr>
      </p:pic>
    </p:spTree>
    <p:extLst>
      <p:ext uri="{BB962C8B-B14F-4D97-AF65-F5344CB8AC3E}">
        <p14:creationId xmlns:p14="http://schemas.microsoft.com/office/powerpoint/2010/main" val="2800129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4914" name="Rectangle 2"/>
          <p:cNvSpPr>
            <a:spLocks noChangeArrowheads="1"/>
          </p:cNvSpPr>
          <p:nvPr/>
        </p:nvSpPr>
        <p:spPr bwMode="auto">
          <a:xfrm>
            <a:off x="3962400" y="3200400"/>
            <a:ext cx="1219200" cy="3810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5"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4400">
                <a:solidFill>
                  <a:srgbClr val="FFFFFF"/>
                </a:solidFill>
              </a:rPr>
              <a:t>Gender-Science on Project Implicit</a:t>
            </a:r>
          </a:p>
        </p:txBody>
      </p:sp>
      <p:sp>
        <p:nvSpPr>
          <p:cNvPr id="2214916" name="Rectangle 4"/>
          <p:cNvSpPr>
            <a:spLocks noChangeArrowheads="1"/>
          </p:cNvSpPr>
          <p:nvPr/>
        </p:nvSpPr>
        <p:spPr bwMode="auto">
          <a:xfrm>
            <a:off x="228600" y="990600"/>
            <a:ext cx="8686800" cy="5715000"/>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7" name="Text Box 5"/>
          <p:cNvSpPr txBox="1">
            <a:spLocks noChangeArrowheads="1"/>
          </p:cNvSpPr>
          <p:nvPr/>
        </p:nvSpPr>
        <p:spPr bwMode="auto">
          <a:xfrm>
            <a:off x="533400" y="202814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18" name="Text Box 6"/>
          <p:cNvSpPr txBox="1">
            <a:spLocks noChangeArrowheads="1"/>
          </p:cNvSpPr>
          <p:nvPr/>
        </p:nvSpPr>
        <p:spPr bwMode="auto">
          <a:xfrm>
            <a:off x="5917324" y="202814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19" name="Text Box 7"/>
          <p:cNvSpPr txBox="1">
            <a:spLocks noChangeArrowheads="1"/>
          </p:cNvSpPr>
          <p:nvPr/>
        </p:nvSpPr>
        <p:spPr bwMode="auto">
          <a:xfrm>
            <a:off x="533400" y="1464413"/>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Male</a:t>
            </a:r>
          </a:p>
        </p:txBody>
      </p:sp>
      <p:sp>
        <p:nvSpPr>
          <p:cNvPr id="2214920" name="Text Box 8"/>
          <p:cNvSpPr txBox="1">
            <a:spLocks noChangeArrowheads="1"/>
          </p:cNvSpPr>
          <p:nvPr/>
        </p:nvSpPr>
        <p:spPr bwMode="auto">
          <a:xfrm>
            <a:off x="5969876" y="1470025"/>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Female</a:t>
            </a:r>
          </a:p>
        </p:txBody>
      </p:sp>
    </p:spTree>
    <p:extLst>
      <p:ext uri="{BB962C8B-B14F-4D97-AF65-F5344CB8AC3E}">
        <p14:creationId xmlns:p14="http://schemas.microsoft.com/office/powerpoint/2010/main" val="3266128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4914" name="Rectangle 2"/>
          <p:cNvSpPr>
            <a:spLocks noChangeArrowheads="1"/>
          </p:cNvSpPr>
          <p:nvPr/>
        </p:nvSpPr>
        <p:spPr bwMode="auto">
          <a:xfrm>
            <a:off x="3962400" y="3200400"/>
            <a:ext cx="1219200" cy="3810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5"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4400">
                <a:solidFill>
                  <a:srgbClr val="FFFFFF"/>
                </a:solidFill>
              </a:rPr>
              <a:t>Gender-Science on Project Implicit</a:t>
            </a:r>
          </a:p>
        </p:txBody>
      </p:sp>
      <p:sp>
        <p:nvSpPr>
          <p:cNvPr id="2214916" name="Rectangle 4"/>
          <p:cNvSpPr>
            <a:spLocks noChangeArrowheads="1"/>
          </p:cNvSpPr>
          <p:nvPr/>
        </p:nvSpPr>
        <p:spPr bwMode="auto">
          <a:xfrm>
            <a:off x="228600" y="990600"/>
            <a:ext cx="8686800" cy="5715000"/>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7" name="Text Box 5"/>
          <p:cNvSpPr txBox="1">
            <a:spLocks noChangeArrowheads="1"/>
          </p:cNvSpPr>
          <p:nvPr/>
        </p:nvSpPr>
        <p:spPr bwMode="auto">
          <a:xfrm>
            <a:off x="533400" y="202814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18" name="Text Box 6"/>
          <p:cNvSpPr txBox="1">
            <a:spLocks noChangeArrowheads="1"/>
          </p:cNvSpPr>
          <p:nvPr/>
        </p:nvSpPr>
        <p:spPr bwMode="auto">
          <a:xfrm>
            <a:off x="5917324" y="202814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19" name="Text Box 7"/>
          <p:cNvSpPr txBox="1">
            <a:spLocks noChangeArrowheads="1"/>
          </p:cNvSpPr>
          <p:nvPr/>
        </p:nvSpPr>
        <p:spPr bwMode="auto">
          <a:xfrm>
            <a:off x="533400" y="1464413"/>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Male</a:t>
            </a:r>
          </a:p>
        </p:txBody>
      </p:sp>
      <p:sp>
        <p:nvSpPr>
          <p:cNvPr id="2214920" name="Text Box 8"/>
          <p:cNvSpPr txBox="1">
            <a:spLocks noChangeArrowheads="1"/>
          </p:cNvSpPr>
          <p:nvPr/>
        </p:nvSpPr>
        <p:spPr bwMode="auto">
          <a:xfrm>
            <a:off x="5969876" y="1470025"/>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Female</a:t>
            </a:r>
          </a:p>
        </p:txBody>
      </p:sp>
      <p:sp>
        <p:nvSpPr>
          <p:cNvPr id="2214923" name="Text Box 11"/>
          <p:cNvSpPr txBox="1">
            <a:spLocks noChangeArrowheads="1"/>
          </p:cNvSpPr>
          <p:nvPr/>
        </p:nvSpPr>
        <p:spPr bwMode="auto">
          <a:xfrm>
            <a:off x="533400" y="5305316"/>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24" name="Text Box 12"/>
          <p:cNvSpPr txBox="1">
            <a:spLocks noChangeArrowheads="1"/>
          </p:cNvSpPr>
          <p:nvPr/>
        </p:nvSpPr>
        <p:spPr bwMode="auto">
          <a:xfrm>
            <a:off x="5927834" y="53340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25" name="Text Box 13"/>
          <p:cNvSpPr txBox="1">
            <a:spLocks noChangeArrowheads="1"/>
          </p:cNvSpPr>
          <p:nvPr/>
        </p:nvSpPr>
        <p:spPr bwMode="auto">
          <a:xfrm>
            <a:off x="501869" y="4746625"/>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Female</a:t>
            </a:r>
          </a:p>
        </p:txBody>
      </p:sp>
      <p:sp>
        <p:nvSpPr>
          <p:cNvPr id="2214926" name="Text Box 14"/>
          <p:cNvSpPr txBox="1">
            <a:spLocks noChangeArrowheads="1"/>
          </p:cNvSpPr>
          <p:nvPr/>
        </p:nvSpPr>
        <p:spPr bwMode="auto">
          <a:xfrm>
            <a:off x="5943600" y="4746624"/>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Male</a:t>
            </a:r>
          </a:p>
        </p:txBody>
      </p:sp>
      <p:sp>
        <p:nvSpPr>
          <p:cNvPr id="15" name="Text Box 19"/>
          <p:cNvSpPr txBox="1">
            <a:spLocks noChangeArrowheads="1"/>
          </p:cNvSpPr>
          <p:nvPr/>
        </p:nvSpPr>
        <p:spPr bwMode="auto">
          <a:xfrm>
            <a:off x="3810000" y="3380390"/>
            <a:ext cx="144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400" b="1" dirty="0">
                <a:solidFill>
                  <a:srgbClr val="FFFF00"/>
                </a:solidFill>
              </a:rPr>
              <a:t>OR</a:t>
            </a:r>
          </a:p>
        </p:txBody>
      </p:sp>
    </p:spTree>
    <p:extLst>
      <p:ext uri="{BB962C8B-B14F-4D97-AF65-F5344CB8AC3E}">
        <p14:creationId xmlns:p14="http://schemas.microsoft.com/office/powerpoint/2010/main" val="11395794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4914" name="Rectangle 2"/>
          <p:cNvSpPr>
            <a:spLocks noChangeArrowheads="1"/>
          </p:cNvSpPr>
          <p:nvPr/>
        </p:nvSpPr>
        <p:spPr bwMode="auto">
          <a:xfrm>
            <a:off x="3962400" y="3200400"/>
            <a:ext cx="1219200" cy="3810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5"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4400">
                <a:solidFill>
                  <a:srgbClr val="FFFFFF"/>
                </a:solidFill>
              </a:rPr>
              <a:t>Gender-Science on Project Implicit</a:t>
            </a:r>
          </a:p>
        </p:txBody>
      </p:sp>
      <p:sp>
        <p:nvSpPr>
          <p:cNvPr id="2214916" name="Rectangle 4"/>
          <p:cNvSpPr>
            <a:spLocks noChangeArrowheads="1"/>
          </p:cNvSpPr>
          <p:nvPr/>
        </p:nvSpPr>
        <p:spPr bwMode="auto">
          <a:xfrm>
            <a:off x="228600" y="990600"/>
            <a:ext cx="8686800" cy="5715000"/>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7" name="Text Box 5"/>
          <p:cNvSpPr txBox="1">
            <a:spLocks noChangeArrowheads="1"/>
          </p:cNvSpPr>
          <p:nvPr/>
        </p:nvSpPr>
        <p:spPr bwMode="auto">
          <a:xfrm>
            <a:off x="533400" y="202814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18" name="Text Box 6"/>
          <p:cNvSpPr txBox="1">
            <a:spLocks noChangeArrowheads="1"/>
          </p:cNvSpPr>
          <p:nvPr/>
        </p:nvSpPr>
        <p:spPr bwMode="auto">
          <a:xfrm>
            <a:off x="5917324" y="202814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19" name="Text Box 7"/>
          <p:cNvSpPr txBox="1">
            <a:spLocks noChangeArrowheads="1"/>
          </p:cNvSpPr>
          <p:nvPr/>
        </p:nvSpPr>
        <p:spPr bwMode="auto">
          <a:xfrm>
            <a:off x="533400" y="1464413"/>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Male</a:t>
            </a:r>
          </a:p>
        </p:txBody>
      </p:sp>
      <p:sp>
        <p:nvSpPr>
          <p:cNvPr id="2214920" name="Text Box 8"/>
          <p:cNvSpPr txBox="1">
            <a:spLocks noChangeArrowheads="1"/>
          </p:cNvSpPr>
          <p:nvPr/>
        </p:nvSpPr>
        <p:spPr bwMode="auto">
          <a:xfrm>
            <a:off x="5969876" y="1470025"/>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Female</a:t>
            </a:r>
          </a:p>
        </p:txBody>
      </p:sp>
      <p:sp>
        <p:nvSpPr>
          <p:cNvPr id="2214923" name="Text Box 11"/>
          <p:cNvSpPr txBox="1">
            <a:spLocks noChangeArrowheads="1"/>
          </p:cNvSpPr>
          <p:nvPr/>
        </p:nvSpPr>
        <p:spPr bwMode="auto">
          <a:xfrm>
            <a:off x="533400" y="5305316"/>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24" name="Text Box 12"/>
          <p:cNvSpPr txBox="1">
            <a:spLocks noChangeArrowheads="1"/>
          </p:cNvSpPr>
          <p:nvPr/>
        </p:nvSpPr>
        <p:spPr bwMode="auto">
          <a:xfrm>
            <a:off x="5927834" y="53340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25" name="Text Box 13"/>
          <p:cNvSpPr txBox="1">
            <a:spLocks noChangeArrowheads="1"/>
          </p:cNvSpPr>
          <p:nvPr/>
        </p:nvSpPr>
        <p:spPr bwMode="auto">
          <a:xfrm>
            <a:off x="501869" y="4746625"/>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Female</a:t>
            </a:r>
          </a:p>
        </p:txBody>
      </p:sp>
      <p:sp>
        <p:nvSpPr>
          <p:cNvPr id="2214926" name="Text Box 14"/>
          <p:cNvSpPr txBox="1">
            <a:spLocks noChangeArrowheads="1"/>
          </p:cNvSpPr>
          <p:nvPr/>
        </p:nvSpPr>
        <p:spPr bwMode="auto">
          <a:xfrm>
            <a:off x="5943600" y="4746624"/>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Male</a:t>
            </a:r>
          </a:p>
        </p:txBody>
      </p:sp>
      <p:sp>
        <p:nvSpPr>
          <p:cNvPr id="2214931" name="Rectangle 19"/>
          <p:cNvSpPr>
            <a:spLocks noChangeArrowheads="1"/>
          </p:cNvSpPr>
          <p:nvPr/>
        </p:nvSpPr>
        <p:spPr bwMode="auto">
          <a:xfrm>
            <a:off x="457200" y="4419600"/>
            <a:ext cx="8229600" cy="2057400"/>
          </a:xfrm>
          <a:prstGeom prst="rect">
            <a:avLst/>
          </a:prstGeom>
          <a:noFill/>
          <a:ln w="50800"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32" name="Text Box 20"/>
          <p:cNvSpPr txBox="1">
            <a:spLocks noChangeArrowheads="1"/>
          </p:cNvSpPr>
          <p:nvPr/>
        </p:nvSpPr>
        <p:spPr bwMode="auto">
          <a:xfrm>
            <a:off x="3200400" y="43434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Easier for 70%</a:t>
            </a:r>
          </a:p>
        </p:txBody>
      </p:sp>
    </p:spTree>
    <p:extLst>
      <p:ext uri="{BB962C8B-B14F-4D97-AF65-F5344CB8AC3E}">
        <p14:creationId xmlns:p14="http://schemas.microsoft.com/office/powerpoint/2010/main" val="58624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228600"/>
            <a:ext cx="6629400" cy="304800"/>
          </a:xfrm>
        </p:spPr>
        <p:txBody>
          <a:bodyPr>
            <a:noAutofit/>
          </a:bodyPr>
          <a:lstStyle/>
          <a:p>
            <a:r>
              <a:rPr lang="en-US" sz="2400" dirty="0" smtClean="0">
                <a:solidFill>
                  <a:srgbClr val="782327"/>
                </a:solidFill>
              </a:rPr>
              <a:t>Ethnicity Findings in the 2011 SfN Survey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3126883"/>
              </p:ext>
            </p:extLst>
          </p:nvPr>
        </p:nvGraphicFramePr>
        <p:xfrm>
          <a:off x="228600" y="1143000"/>
          <a:ext cx="8686800" cy="5073740"/>
        </p:xfrm>
        <a:graphic>
          <a:graphicData uri="http://schemas.openxmlformats.org/drawingml/2006/table">
            <a:tbl>
              <a:tblPr firstRow="1" bandRow="1">
                <a:tableStyleId>{5C22544A-7EE6-4342-B048-85BDC9FD1C3A}</a:tableStyleId>
              </a:tblPr>
              <a:tblGrid>
                <a:gridCol w="1143000"/>
                <a:gridCol w="1143000"/>
                <a:gridCol w="1143000"/>
                <a:gridCol w="1371600"/>
                <a:gridCol w="1371600"/>
                <a:gridCol w="1143000"/>
                <a:gridCol w="1371600"/>
              </a:tblGrid>
              <a:tr h="930415">
                <a:tc>
                  <a:txBody>
                    <a:bodyPr/>
                    <a:lstStyle/>
                    <a:p>
                      <a:endParaRPr lang="en-US" sz="1600" dirty="0"/>
                    </a:p>
                  </a:txBody>
                  <a:tcPr marT="45715" marB="45715"/>
                </a:tc>
                <a:tc>
                  <a:txBody>
                    <a:bodyPr/>
                    <a:lstStyle/>
                    <a:p>
                      <a:r>
                        <a:rPr lang="en-US" sz="1600" dirty="0" smtClean="0"/>
                        <a:t>PhD</a:t>
                      </a:r>
                      <a:r>
                        <a:rPr lang="en-US" sz="1600" baseline="0" dirty="0" smtClean="0"/>
                        <a:t> </a:t>
                      </a:r>
                      <a:r>
                        <a:rPr lang="en-US" sz="1600" dirty="0" smtClean="0"/>
                        <a:t>Student</a:t>
                      </a:r>
                      <a:endParaRPr lang="en-US" sz="1600" dirty="0"/>
                    </a:p>
                  </a:txBody>
                  <a:tcPr marT="45715" marB="45715"/>
                </a:tc>
                <a:tc>
                  <a:txBody>
                    <a:bodyPr/>
                    <a:lstStyle/>
                    <a:p>
                      <a:r>
                        <a:rPr lang="en-US" sz="1600" dirty="0" smtClean="0"/>
                        <a:t>Postdoc</a:t>
                      </a:r>
                      <a:endParaRPr lang="en-US" sz="1600" dirty="0"/>
                    </a:p>
                  </a:txBody>
                  <a:tcPr marT="45715" marB="45715"/>
                </a:tc>
                <a:tc>
                  <a:txBody>
                    <a:bodyPr/>
                    <a:lstStyle/>
                    <a:p>
                      <a:r>
                        <a:rPr lang="en-US" sz="1600" dirty="0" smtClean="0"/>
                        <a:t>Non-Tenure Track Faculty</a:t>
                      </a:r>
                      <a:endParaRPr lang="en-US" sz="1600" dirty="0"/>
                    </a:p>
                  </a:txBody>
                  <a:tcPr marT="45715" marB="45715"/>
                </a:tc>
                <a:tc>
                  <a:txBody>
                    <a:bodyPr/>
                    <a:lstStyle/>
                    <a:p>
                      <a:r>
                        <a:rPr lang="en-US" sz="1600" dirty="0" smtClean="0"/>
                        <a:t>Assistant</a:t>
                      </a:r>
                      <a:r>
                        <a:rPr lang="en-US" sz="1600" baseline="0" dirty="0" smtClean="0"/>
                        <a:t> </a:t>
                      </a:r>
                      <a:r>
                        <a:rPr lang="en-US" sz="1600" dirty="0" smtClean="0"/>
                        <a:t>Professor</a:t>
                      </a:r>
                      <a:endParaRPr lang="en-US" sz="1600" dirty="0"/>
                    </a:p>
                  </a:txBody>
                  <a:tcPr marT="45715" marB="45715"/>
                </a:tc>
                <a:tc>
                  <a:txBody>
                    <a:bodyPr/>
                    <a:lstStyle/>
                    <a:p>
                      <a:r>
                        <a:rPr lang="en-US" sz="1600" dirty="0" smtClean="0"/>
                        <a:t>Associate Professor</a:t>
                      </a:r>
                      <a:endParaRPr lang="en-US" sz="1600" dirty="0"/>
                    </a:p>
                  </a:txBody>
                  <a:tcPr marT="45715" marB="45715"/>
                </a:tc>
                <a:tc>
                  <a:txBody>
                    <a:bodyPr/>
                    <a:lstStyle/>
                    <a:p>
                      <a:r>
                        <a:rPr lang="en-US" sz="1600" dirty="0" smtClean="0"/>
                        <a:t>Professor</a:t>
                      </a:r>
                      <a:endParaRPr lang="en-US" sz="1600" dirty="0"/>
                    </a:p>
                  </a:txBody>
                  <a:tcPr marT="45715" marB="45715"/>
                </a:tc>
              </a:tr>
              <a:tr h="616515">
                <a:tc>
                  <a:txBody>
                    <a:bodyPr/>
                    <a:lstStyle/>
                    <a:p>
                      <a:r>
                        <a:rPr lang="en-US" sz="1600" dirty="0" smtClean="0"/>
                        <a:t>African-American</a:t>
                      </a:r>
                    </a:p>
                  </a:txBody>
                  <a:tcPr marT="45715" marB="45715"/>
                </a:tc>
                <a:tc>
                  <a:txBody>
                    <a:bodyPr/>
                    <a:lstStyle/>
                    <a:p>
                      <a:r>
                        <a:rPr lang="en-US" sz="1600" dirty="0" smtClean="0"/>
                        <a:t>4</a:t>
                      </a:r>
                      <a:endParaRPr lang="en-US" sz="1600" dirty="0"/>
                    </a:p>
                  </a:txBody>
                  <a:tcPr marT="45715" marB="45715"/>
                </a:tc>
                <a:tc>
                  <a:txBody>
                    <a:bodyPr/>
                    <a:lstStyle/>
                    <a:p>
                      <a:r>
                        <a:rPr lang="en-US" sz="1600" dirty="0" smtClean="0"/>
                        <a:t>2</a:t>
                      </a:r>
                      <a:endParaRPr lang="en-US" sz="1600" dirty="0"/>
                    </a:p>
                  </a:txBody>
                  <a:tcPr marT="45715" marB="45715"/>
                </a:tc>
                <a:tc>
                  <a:txBody>
                    <a:bodyPr/>
                    <a:lstStyle/>
                    <a:p>
                      <a:r>
                        <a:rPr lang="en-US" sz="1600" dirty="0" smtClean="0"/>
                        <a:t>2</a:t>
                      </a:r>
                      <a:endParaRPr lang="en-US" sz="1600" dirty="0"/>
                    </a:p>
                  </a:txBody>
                  <a:tcPr marT="45715" marB="45715"/>
                </a:tc>
                <a:tc>
                  <a:txBody>
                    <a:bodyPr/>
                    <a:lstStyle/>
                    <a:p>
                      <a:r>
                        <a:rPr lang="en-US" sz="1600" dirty="0" smtClean="0"/>
                        <a:t>2</a:t>
                      </a:r>
                      <a:endParaRPr lang="en-US" sz="1600" dirty="0"/>
                    </a:p>
                  </a:txBody>
                  <a:tcPr marT="45715" marB="45715"/>
                </a:tc>
                <a:tc>
                  <a:txBody>
                    <a:bodyPr/>
                    <a:lstStyle/>
                    <a:p>
                      <a:r>
                        <a:rPr lang="en-US" sz="1600" dirty="0" smtClean="0"/>
                        <a:t>1</a:t>
                      </a:r>
                      <a:endParaRPr lang="en-US" sz="1600" dirty="0"/>
                    </a:p>
                  </a:txBody>
                  <a:tcPr marT="45715" marB="45715"/>
                </a:tc>
                <a:tc>
                  <a:txBody>
                    <a:bodyPr/>
                    <a:lstStyle/>
                    <a:p>
                      <a:r>
                        <a:rPr lang="en-US" sz="1600" dirty="0" smtClean="0"/>
                        <a:t>1</a:t>
                      </a:r>
                      <a:endParaRPr lang="en-US" sz="1600" dirty="0"/>
                    </a:p>
                  </a:txBody>
                  <a:tcPr marT="45715" marB="45715"/>
                </a:tc>
              </a:tr>
              <a:tr h="347835">
                <a:tc>
                  <a:txBody>
                    <a:bodyPr/>
                    <a:lstStyle/>
                    <a:p>
                      <a:r>
                        <a:rPr lang="en-US" sz="1600" dirty="0" smtClean="0"/>
                        <a:t>Asian</a:t>
                      </a:r>
                      <a:endParaRPr lang="en-US" sz="1600" dirty="0"/>
                    </a:p>
                  </a:txBody>
                  <a:tcPr marT="45715" marB="45715"/>
                </a:tc>
                <a:tc>
                  <a:txBody>
                    <a:bodyPr/>
                    <a:lstStyle/>
                    <a:p>
                      <a:r>
                        <a:rPr lang="en-US" sz="1600" dirty="0" smtClean="0"/>
                        <a:t>16</a:t>
                      </a:r>
                      <a:endParaRPr lang="en-US" sz="1600" dirty="0"/>
                    </a:p>
                  </a:txBody>
                  <a:tcPr marT="45715" marB="45715"/>
                </a:tc>
                <a:tc>
                  <a:txBody>
                    <a:bodyPr/>
                    <a:lstStyle/>
                    <a:p>
                      <a:r>
                        <a:rPr lang="en-US" sz="1600" dirty="0" smtClean="0"/>
                        <a:t>27</a:t>
                      </a:r>
                      <a:endParaRPr lang="en-US" sz="1600" dirty="0"/>
                    </a:p>
                  </a:txBody>
                  <a:tcPr marT="45715" marB="45715"/>
                </a:tc>
                <a:tc>
                  <a:txBody>
                    <a:bodyPr/>
                    <a:lstStyle/>
                    <a:p>
                      <a:r>
                        <a:rPr lang="en-US" sz="1600" dirty="0" smtClean="0"/>
                        <a:t>25</a:t>
                      </a:r>
                      <a:endParaRPr lang="en-US" sz="1600" dirty="0"/>
                    </a:p>
                  </a:txBody>
                  <a:tcPr marT="45715" marB="45715"/>
                </a:tc>
                <a:tc>
                  <a:txBody>
                    <a:bodyPr/>
                    <a:lstStyle/>
                    <a:p>
                      <a:r>
                        <a:rPr lang="en-US" sz="1600" dirty="0" smtClean="0"/>
                        <a:t>23</a:t>
                      </a:r>
                      <a:endParaRPr lang="en-US" sz="1600" dirty="0"/>
                    </a:p>
                  </a:txBody>
                  <a:tcPr marT="45715" marB="45715"/>
                </a:tc>
                <a:tc>
                  <a:txBody>
                    <a:bodyPr/>
                    <a:lstStyle/>
                    <a:p>
                      <a:r>
                        <a:rPr lang="en-US" sz="1600" dirty="0" smtClean="0"/>
                        <a:t>11</a:t>
                      </a:r>
                      <a:endParaRPr lang="en-US" sz="1600" dirty="0"/>
                    </a:p>
                  </a:txBody>
                  <a:tcPr marT="45715" marB="45715"/>
                </a:tc>
                <a:tc>
                  <a:txBody>
                    <a:bodyPr/>
                    <a:lstStyle/>
                    <a:p>
                      <a:r>
                        <a:rPr lang="en-US" sz="1600" dirty="0" smtClean="0"/>
                        <a:t>7</a:t>
                      </a:r>
                      <a:endParaRPr lang="en-US" sz="1600" dirty="0"/>
                    </a:p>
                  </a:txBody>
                  <a:tcPr marT="45715" marB="45715"/>
                </a:tc>
              </a:tr>
              <a:tr h="587442">
                <a:tc>
                  <a:txBody>
                    <a:bodyPr/>
                    <a:lstStyle/>
                    <a:p>
                      <a:r>
                        <a:rPr lang="en-US" sz="1600" dirty="0" smtClean="0"/>
                        <a:t>Caucasian</a:t>
                      </a:r>
                      <a:endParaRPr lang="en-US" sz="1600" dirty="0"/>
                    </a:p>
                  </a:txBody>
                  <a:tcPr marT="45715" marB="45715"/>
                </a:tc>
                <a:tc>
                  <a:txBody>
                    <a:bodyPr/>
                    <a:lstStyle/>
                    <a:p>
                      <a:r>
                        <a:rPr lang="en-US" sz="1600" dirty="0" smtClean="0"/>
                        <a:t>65</a:t>
                      </a:r>
                      <a:endParaRPr lang="en-US" sz="1600" dirty="0"/>
                    </a:p>
                  </a:txBody>
                  <a:tcPr marT="45715" marB="45715"/>
                </a:tc>
                <a:tc>
                  <a:txBody>
                    <a:bodyPr/>
                    <a:lstStyle/>
                    <a:p>
                      <a:r>
                        <a:rPr lang="en-US" sz="1600" dirty="0" smtClean="0"/>
                        <a:t>56</a:t>
                      </a:r>
                      <a:endParaRPr lang="en-US" sz="1600" dirty="0"/>
                    </a:p>
                  </a:txBody>
                  <a:tcPr marT="45715" marB="45715"/>
                </a:tc>
                <a:tc>
                  <a:txBody>
                    <a:bodyPr/>
                    <a:lstStyle/>
                    <a:p>
                      <a:r>
                        <a:rPr lang="en-US" sz="1600" dirty="0" smtClean="0"/>
                        <a:t>63</a:t>
                      </a:r>
                      <a:endParaRPr lang="en-US" sz="1600" dirty="0"/>
                    </a:p>
                  </a:txBody>
                  <a:tcPr marT="45715" marB="45715"/>
                </a:tc>
                <a:tc>
                  <a:txBody>
                    <a:bodyPr/>
                    <a:lstStyle/>
                    <a:p>
                      <a:r>
                        <a:rPr lang="en-US" sz="1600" dirty="0" smtClean="0"/>
                        <a:t>64</a:t>
                      </a:r>
                      <a:endParaRPr lang="en-US" sz="1600" dirty="0"/>
                    </a:p>
                  </a:txBody>
                  <a:tcPr marT="45715" marB="45715"/>
                </a:tc>
                <a:tc>
                  <a:txBody>
                    <a:bodyPr/>
                    <a:lstStyle/>
                    <a:p>
                      <a:r>
                        <a:rPr lang="en-US" sz="1600" dirty="0" smtClean="0"/>
                        <a:t>78</a:t>
                      </a:r>
                      <a:endParaRPr lang="en-US" sz="1600" dirty="0"/>
                    </a:p>
                  </a:txBody>
                  <a:tcPr marT="45715" marB="45715"/>
                </a:tc>
                <a:tc>
                  <a:txBody>
                    <a:bodyPr/>
                    <a:lstStyle/>
                    <a:p>
                      <a:r>
                        <a:rPr lang="en-US" sz="1600" dirty="0" smtClean="0"/>
                        <a:t>84</a:t>
                      </a:r>
                      <a:endParaRPr lang="en-US" sz="1600" dirty="0"/>
                    </a:p>
                  </a:txBody>
                  <a:tcPr marT="45715" marB="45715"/>
                </a:tc>
              </a:tr>
              <a:tr h="431558">
                <a:tc>
                  <a:txBody>
                    <a:bodyPr/>
                    <a:lstStyle/>
                    <a:p>
                      <a:r>
                        <a:rPr lang="en-US" sz="1600" dirty="0" smtClean="0"/>
                        <a:t>Hispanic</a:t>
                      </a:r>
                      <a:endParaRPr lang="en-US" sz="1600" dirty="0"/>
                    </a:p>
                  </a:txBody>
                  <a:tcPr marT="45715" marB="45715"/>
                </a:tc>
                <a:tc>
                  <a:txBody>
                    <a:bodyPr/>
                    <a:lstStyle/>
                    <a:p>
                      <a:r>
                        <a:rPr lang="en-US" sz="1600" dirty="0" smtClean="0"/>
                        <a:t>5</a:t>
                      </a:r>
                      <a:endParaRPr lang="en-US" sz="1600" dirty="0"/>
                    </a:p>
                  </a:txBody>
                  <a:tcPr marT="45715" marB="45715"/>
                </a:tc>
                <a:tc>
                  <a:txBody>
                    <a:bodyPr/>
                    <a:lstStyle/>
                    <a:p>
                      <a:r>
                        <a:rPr lang="en-US" sz="1600" dirty="0" smtClean="0"/>
                        <a:t>6</a:t>
                      </a:r>
                      <a:endParaRPr lang="en-US" sz="1600" dirty="0"/>
                    </a:p>
                  </a:txBody>
                  <a:tcPr marT="45715" marB="45715"/>
                </a:tc>
                <a:tc>
                  <a:txBody>
                    <a:bodyPr/>
                    <a:lstStyle/>
                    <a:p>
                      <a:r>
                        <a:rPr lang="en-US" sz="1600" dirty="0" smtClean="0"/>
                        <a:t>3</a:t>
                      </a:r>
                      <a:endParaRPr lang="en-US" sz="1600" dirty="0"/>
                    </a:p>
                  </a:txBody>
                  <a:tcPr marT="45715" marB="45715"/>
                </a:tc>
                <a:tc>
                  <a:txBody>
                    <a:bodyPr/>
                    <a:lstStyle/>
                    <a:p>
                      <a:r>
                        <a:rPr lang="en-US" sz="1600" dirty="0" smtClean="0"/>
                        <a:t>6</a:t>
                      </a:r>
                      <a:endParaRPr lang="en-US" sz="1600" dirty="0"/>
                    </a:p>
                  </a:txBody>
                  <a:tcPr marT="45715" marB="45715"/>
                </a:tc>
                <a:tc>
                  <a:txBody>
                    <a:bodyPr/>
                    <a:lstStyle/>
                    <a:p>
                      <a:r>
                        <a:rPr lang="en-US" sz="1600" dirty="0" smtClean="0"/>
                        <a:t>5</a:t>
                      </a:r>
                      <a:endParaRPr lang="en-US" sz="1600" dirty="0"/>
                    </a:p>
                  </a:txBody>
                  <a:tcPr marT="45715" marB="45715"/>
                </a:tc>
                <a:tc>
                  <a:txBody>
                    <a:bodyPr/>
                    <a:lstStyle/>
                    <a:p>
                      <a:r>
                        <a:rPr lang="en-US" sz="1600" dirty="0" smtClean="0"/>
                        <a:t>3</a:t>
                      </a:r>
                      <a:endParaRPr lang="en-US" sz="1600" dirty="0"/>
                    </a:p>
                  </a:txBody>
                  <a:tcPr marT="45715" marB="45715"/>
                </a:tc>
              </a:tr>
              <a:tr h="616515">
                <a:tc>
                  <a:txBody>
                    <a:bodyPr/>
                    <a:lstStyle/>
                    <a:p>
                      <a:r>
                        <a:rPr lang="en-US" sz="1600" dirty="0" smtClean="0"/>
                        <a:t>Native American</a:t>
                      </a:r>
                      <a:endParaRPr lang="en-US" sz="1600" dirty="0"/>
                    </a:p>
                  </a:txBody>
                  <a:tcPr marT="45715" marB="45715"/>
                </a:tc>
                <a:tc>
                  <a:txBody>
                    <a:bodyPr/>
                    <a:lstStyle/>
                    <a:p>
                      <a:r>
                        <a:rPr lang="en-US" sz="1600" dirty="0" smtClean="0"/>
                        <a:t>1</a:t>
                      </a:r>
                      <a:endParaRPr lang="en-US" sz="1600" dirty="0"/>
                    </a:p>
                  </a:txBody>
                  <a:tcPr marT="45715" marB="45715"/>
                </a:tc>
                <a:tc>
                  <a:txBody>
                    <a:bodyPr/>
                    <a:lstStyle/>
                    <a:p>
                      <a:r>
                        <a:rPr lang="en-US" sz="1600" dirty="0" smtClean="0"/>
                        <a:t>0 (n=3)</a:t>
                      </a:r>
                      <a:endParaRPr lang="en-US" sz="1600" dirty="0"/>
                    </a:p>
                  </a:txBody>
                  <a:tcPr marT="45715" marB="45715"/>
                </a:tc>
                <a:tc>
                  <a:txBody>
                    <a:bodyPr/>
                    <a:lstStyle/>
                    <a:p>
                      <a:r>
                        <a:rPr lang="en-US" sz="1600" dirty="0" smtClean="0"/>
                        <a:t>0</a:t>
                      </a:r>
                      <a:endParaRPr lang="en-US" sz="1600" dirty="0"/>
                    </a:p>
                  </a:txBody>
                  <a:tcPr marT="45715" marB="45715"/>
                </a:tc>
                <a:tc>
                  <a:txBody>
                    <a:bodyPr/>
                    <a:lstStyle/>
                    <a:p>
                      <a:r>
                        <a:rPr lang="en-US" sz="1600" dirty="0" smtClean="0"/>
                        <a:t>0 (n=1)</a:t>
                      </a:r>
                      <a:endParaRPr lang="en-US" sz="1600" dirty="0"/>
                    </a:p>
                  </a:txBody>
                  <a:tcPr marT="45715" marB="45715"/>
                </a:tc>
                <a:tc>
                  <a:txBody>
                    <a:bodyPr/>
                    <a:lstStyle/>
                    <a:p>
                      <a:r>
                        <a:rPr lang="en-US" sz="1600" dirty="0" smtClean="0"/>
                        <a:t>0</a:t>
                      </a:r>
                      <a:endParaRPr lang="en-US" sz="1600" dirty="0"/>
                    </a:p>
                  </a:txBody>
                  <a:tcPr marT="45715" marB="45715"/>
                </a:tc>
                <a:tc>
                  <a:txBody>
                    <a:bodyPr/>
                    <a:lstStyle/>
                    <a:p>
                      <a:r>
                        <a:rPr lang="en-US" sz="1600" dirty="0" smtClean="0"/>
                        <a:t>0 (n=2)</a:t>
                      </a:r>
                      <a:endParaRPr lang="en-US" sz="1600" dirty="0"/>
                    </a:p>
                  </a:txBody>
                  <a:tcPr marT="45715" marB="45715"/>
                </a:tc>
              </a:tr>
              <a:tr h="616515">
                <a:tc>
                  <a:txBody>
                    <a:bodyPr/>
                    <a:lstStyle/>
                    <a:p>
                      <a:r>
                        <a:rPr lang="en-US" sz="1600" dirty="0" smtClean="0"/>
                        <a:t>Pacific Islander</a:t>
                      </a:r>
                      <a:endParaRPr lang="en-US" sz="1600" dirty="0"/>
                    </a:p>
                  </a:txBody>
                  <a:tcPr marT="45715" marB="45715"/>
                </a:tc>
                <a:tc>
                  <a:txBody>
                    <a:bodyPr/>
                    <a:lstStyle/>
                    <a:p>
                      <a:r>
                        <a:rPr lang="en-US" sz="1600" dirty="0" smtClean="0"/>
                        <a:t>0 (n=4)</a:t>
                      </a:r>
                      <a:endParaRPr lang="en-US" sz="1600" dirty="0"/>
                    </a:p>
                  </a:txBody>
                  <a:tcPr marT="45715" marB="45715"/>
                </a:tc>
                <a:tc>
                  <a:txBody>
                    <a:bodyPr/>
                    <a:lstStyle/>
                    <a:p>
                      <a:r>
                        <a:rPr lang="en-US" sz="1600" dirty="0" smtClean="0"/>
                        <a:t>0 (n=5)</a:t>
                      </a:r>
                      <a:endParaRPr lang="en-US" sz="1600" dirty="0"/>
                    </a:p>
                  </a:txBody>
                  <a:tcPr marT="45715" marB="45715"/>
                </a:tc>
                <a:tc>
                  <a:txBody>
                    <a:bodyPr/>
                    <a:lstStyle/>
                    <a:p>
                      <a:r>
                        <a:rPr lang="en-US" sz="1600" dirty="0" smtClean="0"/>
                        <a:t>0 (n=1)</a:t>
                      </a:r>
                      <a:endParaRPr lang="en-US" sz="1600" dirty="0"/>
                    </a:p>
                  </a:txBody>
                  <a:tcPr marT="45715" marB="45715"/>
                </a:tc>
                <a:tc>
                  <a:txBody>
                    <a:bodyPr/>
                    <a:lstStyle/>
                    <a:p>
                      <a:r>
                        <a:rPr lang="en-US" sz="1600" dirty="0" smtClean="0"/>
                        <a:t>0</a:t>
                      </a:r>
                      <a:endParaRPr lang="en-US" sz="1600" dirty="0"/>
                    </a:p>
                  </a:txBody>
                  <a:tcPr marT="45715" marB="45715"/>
                </a:tc>
                <a:tc>
                  <a:txBody>
                    <a:bodyPr/>
                    <a:lstStyle/>
                    <a:p>
                      <a:r>
                        <a:rPr lang="en-US" sz="1600" dirty="0" smtClean="0"/>
                        <a:t>0</a:t>
                      </a:r>
                      <a:endParaRPr lang="en-US" sz="1600" dirty="0"/>
                    </a:p>
                  </a:txBody>
                  <a:tcPr marT="45715" marB="45715"/>
                </a:tc>
                <a:tc>
                  <a:txBody>
                    <a:bodyPr/>
                    <a:lstStyle/>
                    <a:p>
                      <a:r>
                        <a:rPr lang="en-US" sz="1600" dirty="0" smtClean="0"/>
                        <a:t>0 (n=1)</a:t>
                      </a:r>
                      <a:endParaRPr lang="en-US" sz="1600" dirty="0"/>
                    </a:p>
                  </a:txBody>
                  <a:tcPr marT="45715" marB="45715"/>
                </a:tc>
              </a:tr>
              <a:tr h="347835">
                <a:tc>
                  <a:txBody>
                    <a:bodyPr/>
                    <a:lstStyle/>
                    <a:p>
                      <a:r>
                        <a:rPr lang="en-US" sz="1600" dirty="0" smtClean="0"/>
                        <a:t>Other</a:t>
                      </a:r>
                    </a:p>
                  </a:txBody>
                  <a:tcPr marT="45715" marB="45715"/>
                </a:tc>
                <a:tc>
                  <a:txBody>
                    <a:bodyPr/>
                    <a:lstStyle/>
                    <a:p>
                      <a:r>
                        <a:rPr lang="en-US" sz="1600" dirty="0" smtClean="0"/>
                        <a:t>3</a:t>
                      </a:r>
                      <a:endParaRPr lang="en-US" sz="1600" dirty="0"/>
                    </a:p>
                  </a:txBody>
                  <a:tcPr marT="45715" marB="45715"/>
                </a:tc>
                <a:tc>
                  <a:txBody>
                    <a:bodyPr/>
                    <a:lstStyle/>
                    <a:p>
                      <a:r>
                        <a:rPr lang="en-US" sz="1600" dirty="0" smtClean="0"/>
                        <a:t>3</a:t>
                      </a:r>
                      <a:endParaRPr lang="en-US" sz="1600" dirty="0"/>
                    </a:p>
                  </a:txBody>
                  <a:tcPr marT="45715" marB="45715"/>
                </a:tc>
                <a:tc>
                  <a:txBody>
                    <a:bodyPr/>
                    <a:lstStyle/>
                    <a:p>
                      <a:r>
                        <a:rPr lang="en-US" sz="1600" dirty="0" smtClean="0"/>
                        <a:t>1</a:t>
                      </a:r>
                      <a:endParaRPr lang="en-US" sz="1600" dirty="0"/>
                    </a:p>
                  </a:txBody>
                  <a:tcPr marT="45715" marB="45715"/>
                </a:tc>
                <a:tc>
                  <a:txBody>
                    <a:bodyPr/>
                    <a:lstStyle/>
                    <a:p>
                      <a:r>
                        <a:rPr lang="en-US" sz="1600" dirty="0" smtClean="0"/>
                        <a:t>2</a:t>
                      </a:r>
                      <a:endParaRPr lang="en-US" sz="1600" dirty="0"/>
                    </a:p>
                  </a:txBody>
                  <a:tcPr marT="45715" marB="45715"/>
                </a:tc>
                <a:tc>
                  <a:txBody>
                    <a:bodyPr/>
                    <a:lstStyle/>
                    <a:p>
                      <a:r>
                        <a:rPr lang="en-US" sz="1600" dirty="0" smtClean="0"/>
                        <a:t>1</a:t>
                      </a:r>
                      <a:endParaRPr lang="en-US" sz="1600" dirty="0"/>
                    </a:p>
                  </a:txBody>
                  <a:tcPr marT="45715" marB="45715"/>
                </a:tc>
                <a:tc>
                  <a:txBody>
                    <a:bodyPr/>
                    <a:lstStyle/>
                    <a:p>
                      <a:r>
                        <a:rPr lang="en-US" sz="1600" dirty="0" smtClean="0"/>
                        <a:t>1</a:t>
                      </a:r>
                      <a:endParaRPr lang="en-US" sz="1600" dirty="0"/>
                    </a:p>
                  </a:txBody>
                  <a:tcPr marT="45715" marB="45715"/>
                </a:tc>
              </a:tr>
              <a:tr h="359710">
                <a:tc>
                  <a:txBody>
                    <a:bodyPr/>
                    <a:lstStyle/>
                    <a:p>
                      <a:r>
                        <a:rPr lang="en-US" sz="1600" dirty="0" smtClean="0"/>
                        <a:t>No answer</a:t>
                      </a:r>
                      <a:endParaRPr lang="en-US" sz="1600" dirty="0"/>
                    </a:p>
                  </a:txBody>
                  <a:tcPr marT="45715" marB="45715"/>
                </a:tc>
                <a:tc>
                  <a:txBody>
                    <a:bodyPr/>
                    <a:lstStyle/>
                    <a:p>
                      <a:r>
                        <a:rPr lang="en-US" sz="1600" dirty="0" smtClean="0"/>
                        <a:t>6</a:t>
                      </a:r>
                      <a:endParaRPr lang="en-US" sz="1600" dirty="0"/>
                    </a:p>
                  </a:txBody>
                  <a:tcPr marT="45715" marB="45715"/>
                </a:tc>
                <a:tc>
                  <a:txBody>
                    <a:bodyPr/>
                    <a:lstStyle/>
                    <a:p>
                      <a:r>
                        <a:rPr lang="en-US" sz="1600" dirty="0" smtClean="0"/>
                        <a:t>5</a:t>
                      </a:r>
                      <a:endParaRPr lang="en-US" sz="1600" dirty="0"/>
                    </a:p>
                  </a:txBody>
                  <a:tcPr marT="45715" marB="45715"/>
                </a:tc>
                <a:tc>
                  <a:txBody>
                    <a:bodyPr/>
                    <a:lstStyle/>
                    <a:p>
                      <a:r>
                        <a:rPr lang="en-US" sz="1600" dirty="0" smtClean="0"/>
                        <a:t>6</a:t>
                      </a:r>
                      <a:endParaRPr lang="en-US" sz="1600" dirty="0"/>
                    </a:p>
                  </a:txBody>
                  <a:tcPr marT="45715" marB="45715"/>
                </a:tc>
                <a:tc>
                  <a:txBody>
                    <a:bodyPr/>
                    <a:lstStyle/>
                    <a:p>
                      <a:r>
                        <a:rPr lang="en-US" sz="1600" dirty="0" smtClean="0"/>
                        <a:t>3</a:t>
                      </a:r>
                      <a:endParaRPr lang="en-US" sz="1600" dirty="0"/>
                    </a:p>
                  </a:txBody>
                  <a:tcPr marT="45715" marB="45715"/>
                </a:tc>
                <a:tc>
                  <a:txBody>
                    <a:bodyPr/>
                    <a:lstStyle/>
                    <a:p>
                      <a:r>
                        <a:rPr lang="en-US" sz="1600" dirty="0" smtClean="0"/>
                        <a:t>4</a:t>
                      </a:r>
                      <a:endParaRPr lang="en-US" sz="1600" dirty="0"/>
                    </a:p>
                  </a:txBody>
                  <a:tcPr marT="45715" marB="45715"/>
                </a:tc>
                <a:tc>
                  <a:txBody>
                    <a:bodyPr/>
                    <a:lstStyle/>
                    <a:p>
                      <a:r>
                        <a:rPr lang="en-US" sz="1600" dirty="0" smtClean="0"/>
                        <a:t>4</a:t>
                      </a:r>
                      <a:endParaRPr lang="en-US" sz="1600" dirty="0"/>
                    </a:p>
                  </a:txBody>
                  <a:tcPr marT="45715" marB="45715"/>
                </a:tc>
              </a:tr>
            </a:tbl>
          </a:graphicData>
        </a:graphic>
      </p:graphicFrame>
      <p:sp>
        <p:nvSpPr>
          <p:cNvPr id="5" name="Rectangle 4"/>
          <p:cNvSpPr/>
          <p:nvPr/>
        </p:nvSpPr>
        <p:spPr>
          <a:xfrm rot="16200000">
            <a:off x="4286746" y="-1969650"/>
            <a:ext cx="572960" cy="8684355"/>
          </a:xfrm>
          <a:prstGeom prst="rect">
            <a:avLst/>
          </a:prstGeom>
          <a:solidFill>
            <a:schemeClr val="tx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4362873" y="-504407"/>
            <a:ext cx="401657" cy="8684355"/>
          </a:xfrm>
          <a:prstGeom prst="rect">
            <a:avLst/>
          </a:prstGeom>
          <a:solidFill>
            <a:schemeClr val="tx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6200000">
            <a:off x="4286746" y="11550"/>
            <a:ext cx="572960" cy="8684355"/>
          </a:xfrm>
          <a:prstGeom prst="rect">
            <a:avLst/>
          </a:prstGeom>
          <a:solidFill>
            <a:schemeClr val="tx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4914" name="Rectangle 2"/>
          <p:cNvSpPr>
            <a:spLocks noChangeArrowheads="1"/>
          </p:cNvSpPr>
          <p:nvPr/>
        </p:nvSpPr>
        <p:spPr bwMode="auto">
          <a:xfrm>
            <a:off x="3962400" y="3200400"/>
            <a:ext cx="1219200" cy="3810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5"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4400">
                <a:solidFill>
                  <a:srgbClr val="FFFFFF"/>
                </a:solidFill>
              </a:rPr>
              <a:t>Gender-Science on Project Implicit</a:t>
            </a:r>
          </a:p>
        </p:txBody>
      </p:sp>
      <p:sp>
        <p:nvSpPr>
          <p:cNvPr id="2214916" name="Rectangle 4"/>
          <p:cNvSpPr>
            <a:spLocks noChangeArrowheads="1"/>
          </p:cNvSpPr>
          <p:nvPr/>
        </p:nvSpPr>
        <p:spPr bwMode="auto">
          <a:xfrm>
            <a:off x="228600" y="990600"/>
            <a:ext cx="8686800" cy="5715000"/>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7" name="Text Box 5"/>
          <p:cNvSpPr txBox="1">
            <a:spLocks noChangeArrowheads="1"/>
          </p:cNvSpPr>
          <p:nvPr/>
        </p:nvSpPr>
        <p:spPr bwMode="auto">
          <a:xfrm>
            <a:off x="533400" y="202814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18" name="Text Box 6"/>
          <p:cNvSpPr txBox="1">
            <a:spLocks noChangeArrowheads="1"/>
          </p:cNvSpPr>
          <p:nvPr/>
        </p:nvSpPr>
        <p:spPr bwMode="auto">
          <a:xfrm>
            <a:off x="5917324" y="202814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19" name="Text Box 7"/>
          <p:cNvSpPr txBox="1">
            <a:spLocks noChangeArrowheads="1"/>
          </p:cNvSpPr>
          <p:nvPr/>
        </p:nvSpPr>
        <p:spPr bwMode="auto">
          <a:xfrm>
            <a:off x="533400" y="1464413"/>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Male</a:t>
            </a:r>
          </a:p>
        </p:txBody>
      </p:sp>
      <p:sp>
        <p:nvSpPr>
          <p:cNvPr id="2214920" name="Text Box 8"/>
          <p:cNvSpPr txBox="1">
            <a:spLocks noChangeArrowheads="1"/>
          </p:cNvSpPr>
          <p:nvPr/>
        </p:nvSpPr>
        <p:spPr bwMode="auto">
          <a:xfrm>
            <a:off x="5969876" y="1470025"/>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Female</a:t>
            </a:r>
          </a:p>
        </p:txBody>
      </p:sp>
      <p:sp>
        <p:nvSpPr>
          <p:cNvPr id="2214923" name="Text Box 11"/>
          <p:cNvSpPr txBox="1">
            <a:spLocks noChangeArrowheads="1"/>
          </p:cNvSpPr>
          <p:nvPr/>
        </p:nvSpPr>
        <p:spPr bwMode="auto">
          <a:xfrm>
            <a:off x="533400" y="5305316"/>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24" name="Text Box 12"/>
          <p:cNvSpPr txBox="1">
            <a:spLocks noChangeArrowheads="1"/>
          </p:cNvSpPr>
          <p:nvPr/>
        </p:nvSpPr>
        <p:spPr bwMode="auto">
          <a:xfrm>
            <a:off x="5927834" y="53340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25" name="Text Box 13"/>
          <p:cNvSpPr txBox="1">
            <a:spLocks noChangeArrowheads="1"/>
          </p:cNvSpPr>
          <p:nvPr/>
        </p:nvSpPr>
        <p:spPr bwMode="auto">
          <a:xfrm>
            <a:off x="501869" y="4746625"/>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Female</a:t>
            </a:r>
          </a:p>
        </p:txBody>
      </p:sp>
      <p:sp>
        <p:nvSpPr>
          <p:cNvPr id="2214926" name="Text Box 14"/>
          <p:cNvSpPr txBox="1">
            <a:spLocks noChangeArrowheads="1"/>
          </p:cNvSpPr>
          <p:nvPr/>
        </p:nvSpPr>
        <p:spPr bwMode="auto">
          <a:xfrm>
            <a:off x="5943600" y="4746624"/>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Male</a:t>
            </a:r>
          </a:p>
        </p:txBody>
      </p:sp>
      <p:sp>
        <p:nvSpPr>
          <p:cNvPr id="2214929" name="Rectangle 17"/>
          <p:cNvSpPr>
            <a:spLocks noChangeArrowheads="1"/>
          </p:cNvSpPr>
          <p:nvPr/>
        </p:nvSpPr>
        <p:spPr bwMode="auto">
          <a:xfrm>
            <a:off x="457200" y="1143000"/>
            <a:ext cx="8229600" cy="2057400"/>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30" name="Text Box 18"/>
          <p:cNvSpPr txBox="1">
            <a:spLocks noChangeArrowheads="1"/>
          </p:cNvSpPr>
          <p:nvPr/>
        </p:nvSpPr>
        <p:spPr bwMode="auto">
          <a:xfrm>
            <a:off x="3200400" y="10668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Easier for 10%</a:t>
            </a:r>
          </a:p>
        </p:txBody>
      </p:sp>
      <p:sp>
        <p:nvSpPr>
          <p:cNvPr id="2214931" name="Rectangle 19"/>
          <p:cNvSpPr>
            <a:spLocks noChangeArrowheads="1"/>
          </p:cNvSpPr>
          <p:nvPr/>
        </p:nvSpPr>
        <p:spPr bwMode="auto">
          <a:xfrm>
            <a:off x="457200" y="4419600"/>
            <a:ext cx="8229600" cy="2057400"/>
          </a:xfrm>
          <a:prstGeom prst="rect">
            <a:avLst/>
          </a:prstGeom>
          <a:noFill/>
          <a:ln w="50800"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32" name="Text Box 20"/>
          <p:cNvSpPr txBox="1">
            <a:spLocks noChangeArrowheads="1"/>
          </p:cNvSpPr>
          <p:nvPr/>
        </p:nvSpPr>
        <p:spPr bwMode="auto">
          <a:xfrm>
            <a:off x="3200400" y="43434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Easier for 70%</a:t>
            </a:r>
          </a:p>
        </p:txBody>
      </p:sp>
    </p:spTree>
    <p:extLst>
      <p:ext uri="{BB962C8B-B14F-4D97-AF65-F5344CB8AC3E}">
        <p14:creationId xmlns:p14="http://schemas.microsoft.com/office/powerpoint/2010/main" val="36104011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4914" name="Rectangle 2"/>
          <p:cNvSpPr>
            <a:spLocks noChangeArrowheads="1"/>
          </p:cNvSpPr>
          <p:nvPr/>
        </p:nvSpPr>
        <p:spPr bwMode="auto">
          <a:xfrm>
            <a:off x="3962400" y="3200400"/>
            <a:ext cx="1219200" cy="3810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5"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4400">
                <a:solidFill>
                  <a:srgbClr val="FFFFFF"/>
                </a:solidFill>
              </a:rPr>
              <a:t>Gender-Science on Project Implicit</a:t>
            </a:r>
          </a:p>
        </p:txBody>
      </p:sp>
      <p:sp>
        <p:nvSpPr>
          <p:cNvPr id="2214916" name="Rectangle 4"/>
          <p:cNvSpPr>
            <a:spLocks noChangeArrowheads="1"/>
          </p:cNvSpPr>
          <p:nvPr/>
        </p:nvSpPr>
        <p:spPr bwMode="auto">
          <a:xfrm>
            <a:off x="228600" y="990600"/>
            <a:ext cx="8686800" cy="5715000"/>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17" name="Text Box 5"/>
          <p:cNvSpPr txBox="1">
            <a:spLocks noChangeArrowheads="1"/>
          </p:cNvSpPr>
          <p:nvPr/>
        </p:nvSpPr>
        <p:spPr bwMode="auto">
          <a:xfrm>
            <a:off x="533400" y="202814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18" name="Text Box 6"/>
          <p:cNvSpPr txBox="1">
            <a:spLocks noChangeArrowheads="1"/>
          </p:cNvSpPr>
          <p:nvPr/>
        </p:nvSpPr>
        <p:spPr bwMode="auto">
          <a:xfrm>
            <a:off x="5917324" y="202814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19" name="Text Box 7"/>
          <p:cNvSpPr txBox="1">
            <a:spLocks noChangeArrowheads="1"/>
          </p:cNvSpPr>
          <p:nvPr/>
        </p:nvSpPr>
        <p:spPr bwMode="auto">
          <a:xfrm>
            <a:off x="533400" y="1464413"/>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Male</a:t>
            </a:r>
          </a:p>
        </p:txBody>
      </p:sp>
      <p:sp>
        <p:nvSpPr>
          <p:cNvPr id="2214920" name="Text Box 8"/>
          <p:cNvSpPr txBox="1">
            <a:spLocks noChangeArrowheads="1"/>
          </p:cNvSpPr>
          <p:nvPr/>
        </p:nvSpPr>
        <p:spPr bwMode="auto">
          <a:xfrm>
            <a:off x="5969876" y="1470025"/>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Female</a:t>
            </a:r>
          </a:p>
        </p:txBody>
      </p:sp>
      <p:sp>
        <p:nvSpPr>
          <p:cNvPr id="2214923" name="Text Box 11"/>
          <p:cNvSpPr txBox="1">
            <a:spLocks noChangeArrowheads="1"/>
          </p:cNvSpPr>
          <p:nvPr/>
        </p:nvSpPr>
        <p:spPr bwMode="auto">
          <a:xfrm>
            <a:off x="533400" y="5305316"/>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FF"/>
                </a:solidFill>
              </a:rPr>
              <a:t>Liberal Arts</a:t>
            </a:r>
          </a:p>
        </p:txBody>
      </p:sp>
      <p:sp>
        <p:nvSpPr>
          <p:cNvPr id="2214924" name="Text Box 12"/>
          <p:cNvSpPr txBox="1">
            <a:spLocks noChangeArrowheads="1"/>
          </p:cNvSpPr>
          <p:nvPr/>
        </p:nvSpPr>
        <p:spPr bwMode="auto">
          <a:xfrm>
            <a:off x="5927834" y="53340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FFFFFF"/>
                </a:solidFill>
              </a:rPr>
              <a:t>Science</a:t>
            </a:r>
          </a:p>
        </p:txBody>
      </p:sp>
      <p:sp>
        <p:nvSpPr>
          <p:cNvPr id="2214925" name="Text Box 13"/>
          <p:cNvSpPr txBox="1">
            <a:spLocks noChangeArrowheads="1"/>
          </p:cNvSpPr>
          <p:nvPr/>
        </p:nvSpPr>
        <p:spPr bwMode="auto">
          <a:xfrm>
            <a:off x="501869" y="4746625"/>
            <a:ext cx="32766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00FF00"/>
                </a:solidFill>
              </a:rPr>
              <a:t>Female</a:t>
            </a:r>
          </a:p>
        </p:txBody>
      </p:sp>
      <p:sp>
        <p:nvSpPr>
          <p:cNvPr id="2214926" name="Text Box 14"/>
          <p:cNvSpPr txBox="1">
            <a:spLocks noChangeArrowheads="1"/>
          </p:cNvSpPr>
          <p:nvPr/>
        </p:nvSpPr>
        <p:spPr bwMode="auto">
          <a:xfrm>
            <a:off x="5943600" y="4746624"/>
            <a:ext cx="2590800"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4000" b="1" dirty="0">
                <a:solidFill>
                  <a:srgbClr val="00FF00"/>
                </a:solidFill>
              </a:rPr>
              <a:t>Male</a:t>
            </a:r>
          </a:p>
        </p:txBody>
      </p:sp>
      <p:sp>
        <p:nvSpPr>
          <p:cNvPr id="2214929" name="Rectangle 17"/>
          <p:cNvSpPr>
            <a:spLocks noChangeArrowheads="1"/>
          </p:cNvSpPr>
          <p:nvPr/>
        </p:nvSpPr>
        <p:spPr bwMode="auto">
          <a:xfrm>
            <a:off x="457200" y="1143000"/>
            <a:ext cx="8229600" cy="2057400"/>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30" name="Text Box 18"/>
          <p:cNvSpPr txBox="1">
            <a:spLocks noChangeArrowheads="1"/>
          </p:cNvSpPr>
          <p:nvPr/>
        </p:nvSpPr>
        <p:spPr bwMode="auto">
          <a:xfrm>
            <a:off x="3200400" y="10668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Easier for 10%</a:t>
            </a:r>
          </a:p>
        </p:txBody>
      </p:sp>
      <p:sp>
        <p:nvSpPr>
          <p:cNvPr id="2214931" name="Rectangle 19"/>
          <p:cNvSpPr>
            <a:spLocks noChangeArrowheads="1"/>
          </p:cNvSpPr>
          <p:nvPr/>
        </p:nvSpPr>
        <p:spPr bwMode="auto">
          <a:xfrm>
            <a:off x="457200" y="4419600"/>
            <a:ext cx="8229600" cy="2057400"/>
          </a:xfrm>
          <a:prstGeom prst="rect">
            <a:avLst/>
          </a:prstGeom>
          <a:noFill/>
          <a:ln w="50800"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214932" name="Text Box 20"/>
          <p:cNvSpPr txBox="1">
            <a:spLocks noChangeArrowheads="1"/>
          </p:cNvSpPr>
          <p:nvPr/>
        </p:nvSpPr>
        <p:spPr bwMode="auto">
          <a:xfrm>
            <a:off x="3200400" y="43434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00"/>
                </a:solidFill>
              </a:rPr>
              <a:t>Easier for 70%</a:t>
            </a:r>
          </a:p>
        </p:txBody>
      </p:sp>
      <p:sp>
        <p:nvSpPr>
          <p:cNvPr id="2214933" name="Rectangle 21"/>
          <p:cNvSpPr>
            <a:spLocks noChangeArrowheads="1"/>
          </p:cNvSpPr>
          <p:nvPr/>
        </p:nvSpPr>
        <p:spPr bwMode="auto">
          <a:xfrm>
            <a:off x="457200" y="3429000"/>
            <a:ext cx="8229600" cy="685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000000"/>
                </a:solidFill>
              </a:rPr>
              <a:t>No Difference for 20%</a:t>
            </a:r>
          </a:p>
        </p:txBody>
      </p:sp>
    </p:spTree>
    <p:extLst>
      <p:ext uri="{BB962C8B-B14F-4D97-AF65-F5344CB8AC3E}">
        <p14:creationId xmlns:p14="http://schemas.microsoft.com/office/powerpoint/2010/main" val="16682258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1" name="Text Box 3"/>
          <p:cNvSpPr txBox="1">
            <a:spLocks noChangeArrowheads="1"/>
          </p:cNvSpPr>
          <p:nvPr/>
        </p:nvSpPr>
        <p:spPr bwMode="auto">
          <a:xfrm>
            <a:off x="1263650" y="5149850"/>
            <a:ext cx="6665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lgn="l">
              <a:defRPr sz="2400">
                <a:solidFill>
                  <a:schemeClr val="tx1"/>
                </a:solidFill>
                <a:latin typeface="Times New Roman" pitchFamily="18" charset="0"/>
              </a:defRPr>
            </a:lvl1pPr>
            <a:lvl2pPr marL="37931725" indent="-37474525" algn="l">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fontAlgn="base" hangingPunct="0">
              <a:spcBef>
                <a:spcPct val="30000"/>
              </a:spcBef>
              <a:spcAft>
                <a:spcPct val="0"/>
              </a:spcAft>
            </a:pPr>
            <a:endParaRPr lang="en-US" sz="1400">
              <a:solidFill>
                <a:srgbClr val="000000"/>
              </a:solidFill>
              <a:latin typeface="Arial"/>
              <a:ea typeface="MS PGothic" pitchFamily="34" charset="-128"/>
            </a:endParaRPr>
          </a:p>
        </p:txBody>
      </p:sp>
      <p:sp>
        <p:nvSpPr>
          <p:cNvPr id="1996803" name="Rectangle 4"/>
          <p:cNvSpPr>
            <a:spLocks noChangeArrowheads="1"/>
          </p:cNvSpPr>
          <p:nvPr/>
        </p:nvSpPr>
        <p:spPr bwMode="auto">
          <a:xfrm>
            <a:off x="0" y="1828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400" i="1" dirty="0" smtClean="0">
                <a:solidFill>
                  <a:srgbClr val="000000"/>
                </a:solidFill>
                <a:ea typeface="MS PGothic" pitchFamily="34" charset="-128"/>
              </a:rPr>
              <a:t>Not</a:t>
            </a:r>
            <a:r>
              <a:rPr lang="en-US" sz="4400" dirty="0" smtClean="0">
                <a:solidFill>
                  <a:srgbClr val="000000"/>
                </a:solidFill>
                <a:ea typeface="MS PGothic" pitchFamily="34" charset="-128"/>
              </a:rPr>
              <a:t> one-size-fits-all</a:t>
            </a:r>
            <a:endParaRPr lang="en-US" sz="4400" dirty="0">
              <a:solidFill>
                <a:srgbClr val="000000"/>
              </a:solidFill>
              <a:ea typeface="MS PGothic" pitchFamily="34" charset="-128"/>
            </a:endParaRPr>
          </a:p>
        </p:txBody>
      </p:sp>
    </p:spTree>
    <p:extLst>
      <p:ext uri="{BB962C8B-B14F-4D97-AF65-F5344CB8AC3E}">
        <p14:creationId xmlns:p14="http://schemas.microsoft.com/office/powerpoint/2010/main" val="85551641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26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90600"/>
            <a:ext cx="8001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62691" name="Text Box 3"/>
          <p:cNvSpPr txBox="1">
            <a:spLocks noChangeArrowheads="1"/>
          </p:cNvSpPr>
          <p:nvPr/>
        </p:nvSpPr>
        <p:spPr bwMode="auto">
          <a:xfrm rot="-5400000">
            <a:off x="-1415256" y="3090069"/>
            <a:ext cx="3806825"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a:solidFill>
                  <a:srgbClr val="000000"/>
                </a:solidFill>
              </a:rPr>
              <a:t>Number of Participants</a:t>
            </a:r>
          </a:p>
        </p:txBody>
      </p:sp>
      <p:sp>
        <p:nvSpPr>
          <p:cNvPr id="2162692" name="Text Box 4"/>
          <p:cNvSpPr txBox="1">
            <a:spLocks noChangeArrowheads="1"/>
          </p:cNvSpPr>
          <p:nvPr/>
        </p:nvSpPr>
        <p:spPr bwMode="auto">
          <a:xfrm>
            <a:off x="838200" y="12192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30000</a:t>
            </a:r>
          </a:p>
        </p:txBody>
      </p:sp>
      <p:sp>
        <p:nvSpPr>
          <p:cNvPr id="2162693" name="Rectangle 5"/>
          <p:cNvSpPr>
            <a:spLocks noChangeArrowheads="1"/>
          </p:cNvSpPr>
          <p:nvPr/>
        </p:nvSpPr>
        <p:spPr bwMode="auto">
          <a:xfrm>
            <a:off x="685800" y="2590800"/>
            <a:ext cx="228600" cy="1981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62694" name="Text Box 6"/>
          <p:cNvSpPr txBox="1">
            <a:spLocks noChangeArrowheads="1"/>
          </p:cNvSpPr>
          <p:nvPr/>
        </p:nvSpPr>
        <p:spPr bwMode="auto">
          <a:xfrm>
            <a:off x="838200" y="19050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25000</a:t>
            </a:r>
          </a:p>
        </p:txBody>
      </p:sp>
      <p:sp>
        <p:nvSpPr>
          <p:cNvPr id="2162695" name="Text Box 7"/>
          <p:cNvSpPr txBox="1">
            <a:spLocks noChangeArrowheads="1"/>
          </p:cNvSpPr>
          <p:nvPr/>
        </p:nvSpPr>
        <p:spPr bwMode="auto">
          <a:xfrm>
            <a:off x="838200" y="2590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20000</a:t>
            </a:r>
          </a:p>
        </p:txBody>
      </p:sp>
      <p:sp>
        <p:nvSpPr>
          <p:cNvPr id="2162696" name="Text Box 8"/>
          <p:cNvSpPr txBox="1">
            <a:spLocks noChangeArrowheads="1"/>
          </p:cNvSpPr>
          <p:nvPr/>
        </p:nvSpPr>
        <p:spPr bwMode="auto">
          <a:xfrm>
            <a:off x="838200" y="3352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15000</a:t>
            </a:r>
          </a:p>
        </p:txBody>
      </p:sp>
      <p:sp>
        <p:nvSpPr>
          <p:cNvPr id="2162697" name="Text Box 9"/>
          <p:cNvSpPr txBox="1">
            <a:spLocks noChangeArrowheads="1"/>
          </p:cNvSpPr>
          <p:nvPr/>
        </p:nvSpPr>
        <p:spPr bwMode="auto">
          <a:xfrm>
            <a:off x="838200" y="4114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10000</a:t>
            </a:r>
          </a:p>
        </p:txBody>
      </p:sp>
      <p:sp>
        <p:nvSpPr>
          <p:cNvPr id="2162698" name="Text Box 10"/>
          <p:cNvSpPr txBox="1">
            <a:spLocks noChangeArrowheads="1"/>
          </p:cNvSpPr>
          <p:nvPr/>
        </p:nvSpPr>
        <p:spPr bwMode="auto">
          <a:xfrm>
            <a:off x="914400" y="4876800"/>
            <a:ext cx="838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5000</a:t>
            </a:r>
          </a:p>
        </p:txBody>
      </p:sp>
      <p:sp>
        <p:nvSpPr>
          <p:cNvPr id="2162699" name="Text Box 11"/>
          <p:cNvSpPr txBox="1">
            <a:spLocks noChangeArrowheads="1"/>
          </p:cNvSpPr>
          <p:nvPr/>
        </p:nvSpPr>
        <p:spPr bwMode="auto">
          <a:xfrm>
            <a:off x="6477000" y="2819400"/>
            <a:ext cx="990600" cy="588963"/>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FFFFFF"/>
                </a:solidFill>
                <a:latin typeface="Times New Roman" pitchFamily="18" charset="0"/>
              </a:rPr>
              <a:t>70%</a:t>
            </a:r>
          </a:p>
        </p:txBody>
      </p:sp>
      <p:sp>
        <p:nvSpPr>
          <p:cNvPr id="2162700" name="Text Box 12"/>
          <p:cNvSpPr txBox="1">
            <a:spLocks noChangeArrowheads="1"/>
          </p:cNvSpPr>
          <p:nvPr/>
        </p:nvSpPr>
        <p:spPr bwMode="auto">
          <a:xfrm>
            <a:off x="2590800" y="4267200"/>
            <a:ext cx="990600" cy="588963"/>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000000"/>
                </a:solidFill>
                <a:latin typeface="Times New Roman" pitchFamily="18" charset="0"/>
              </a:rPr>
              <a:t>10%</a:t>
            </a:r>
          </a:p>
        </p:txBody>
      </p:sp>
      <p:sp>
        <p:nvSpPr>
          <p:cNvPr id="2162701" name="Rectangle 13"/>
          <p:cNvSpPr>
            <a:spLocks noGrp="1" noChangeArrowheads="1"/>
          </p:cNvSpPr>
          <p:nvPr>
            <p:ph type="title"/>
          </p:nvPr>
        </p:nvSpPr>
        <p:spPr>
          <a:xfrm>
            <a:off x="0" y="0"/>
            <a:ext cx="9144000" cy="1143000"/>
          </a:xfrm>
          <a:noFill/>
          <a:ln/>
        </p:spPr>
        <p:txBody>
          <a:bodyPr/>
          <a:lstStyle/>
          <a:p>
            <a:r>
              <a:rPr lang="en-US"/>
              <a:t>Gender-Science on Project Implicit</a:t>
            </a:r>
          </a:p>
        </p:txBody>
      </p:sp>
      <p:sp>
        <p:nvSpPr>
          <p:cNvPr id="2162702" name="Text Box 14"/>
          <p:cNvSpPr txBox="1">
            <a:spLocks noChangeArrowheads="1"/>
          </p:cNvSpPr>
          <p:nvPr/>
        </p:nvSpPr>
        <p:spPr bwMode="auto">
          <a:xfrm>
            <a:off x="1143000" y="5867400"/>
            <a:ext cx="80010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dirty="0" smtClean="0">
                <a:solidFill>
                  <a:srgbClr val="000000"/>
                </a:solidFill>
              </a:rPr>
              <a:t>    Science=Female      Science=male </a:t>
            </a:r>
            <a:r>
              <a:rPr lang="en-US" sz="2800" dirty="0">
                <a:solidFill>
                  <a:srgbClr val="000000"/>
                </a:solidFill>
              </a:rPr>
              <a:t>Stereotype</a:t>
            </a:r>
          </a:p>
        </p:txBody>
      </p:sp>
      <p:sp>
        <p:nvSpPr>
          <p:cNvPr id="2162704" name="Text Box 16"/>
          <p:cNvSpPr txBox="1">
            <a:spLocks noChangeArrowheads="1"/>
          </p:cNvSpPr>
          <p:nvPr/>
        </p:nvSpPr>
        <p:spPr bwMode="auto">
          <a:xfrm>
            <a:off x="4343400" y="5943600"/>
            <a:ext cx="533400" cy="579438"/>
          </a:xfrm>
          <a:prstGeom prst="rect">
            <a:avLst/>
          </a:prstGeom>
          <a:solidFill>
            <a:srgbClr val="00FF00"/>
          </a:solidFill>
          <a:ln>
            <a:solidFill>
              <a:srgbClr val="00FF00"/>
            </a:solidFill>
          </a:ln>
          <a:effectLst/>
          <a:extLst/>
        </p:spPr>
        <p:txBody>
          <a:bodyPr>
            <a:spAutoFit/>
          </a:bodyPr>
          <a:lstStyle/>
          <a:p>
            <a:pPr algn="ctr" fontAlgn="base">
              <a:spcBef>
                <a:spcPct val="50000"/>
              </a:spcBef>
              <a:spcAft>
                <a:spcPct val="0"/>
              </a:spcAft>
            </a:pPr>
            <a:r>
              <a:rPr lang="en-US" sz="3200" b="1">
                <a:solidFill>
                  <a:srgbClr val="000000"/>
                </a:solidFill>
              </a:rPr>
              <a:t>0</a:t>
            </a:r>
          </a:p>
        </p:txBody>
      </p:sp>
      <p:cxnSp>
        <p:nvCxnSpPr>
          <p:cNvPr id="17" name="Straight Arrow Connector 16"/>
          <p:cNvCxnSpPr/>
          <p:nvPr/>
        </p:nvCxnSpPr>
        <p:spPr>
          <a:xfrm>
            <a:off x="4876800" y="6329065"/>
            <a:ext cx="2819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057400" y="6329065"/>
            <a:ext cx="2286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94486" y="1598940"/>
            <a:ext cx="3925614" cy="422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b="1">
              <a:solidFill>
                <a:srgbClr val="FFFFFF"/>
              </a:solidFill>
            </a:endParaRPr>
          </a:p>
        </p:txBody>
      </p:sp>
      <p:sp>
        <p:nvSpPr>
          <p:cNvPr id="20" name="Rectangle 19"/>
          <p:cNvSpPr/>
          <p:nvPr/>
        </p:nvSpPr>
        <p:spPr>
          <a:xfrm>
            <a:off x="1979886" y="1646237"/>
            <a:ext cx="2514600" cy="417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b="1">
              <a:solidFill>
                <a:srgbClr val="FFFFFF"/>
              </a:solidFill>
            </a:endParaRPr>
          </a:p>
        </p:txBody>
      </p:sp>
      <p:sp>
        <p:nvSpPr>
          <p:cNvPr id="2162703" name="Line 15"/>
          <p:cNvSpPr>
            <a:spLocks noChangeShapeType="1"/>
          </p:cNvSpPr>
          <p:nvPr/>
        </p:nvSpPr>
        <p:spPr bwMode="auto">
          <a:xfrm flipV="1">
            <a:off x="4572000" y="1524000"/>
            <a:ext cx="0" cy="4419600"/>
          </a:xfrm>
          <a:prstGeom prst="line">
            <a:avLst/>
          </a:prstGeom>
          <a:noFill/>
          <a:ln w="3810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600" b="1">
              <a:solidFill>
                <a:srgbClr val="000000"/>
              </a:solidFill>
            </a:endParaRPr>
          </a:p>
        </p:txBody>
      </p:sp>
    </p:spTree>
    <p:extLst>
      <p:ext uri="{BB962C8B-B14F-4D97-AF65-F5344CB8AC3E}">
        <p14:creationId xmlns:p14="http://schemas.microsoft.com/office/powerpoint/2010/main" val="14852829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26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90600"/>
            <a:ext cx="8001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62691" name="Text Box 3"/>
          <p:cNvSpPr txBox="1">
            <a:spLocks noChangeArrowheads="1"/>
          </p:cNvSpPr>
          <p:nvPr/>
        </p:nvSpPr>
        <p:spPr bwMode="auto">
          <a:xfrm rot="-5400000">
            <a:off x="-1415256" y="3090069"/>
            <a:ext cx="3806825"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a:solidFill>
                  <a:srgbClr val="000000"/>
                </a:solidFill>
              </a:rPr>
              <a:t>Number of Participants</a:t>
            </a:r>
          </a:p>
        </p:txBody>
      </p:sp>
      <p:sp>
        <p:nvSpPr>
          <p:cNvPr id="2162692" name="Text Box 4"/>
          <p:cNvSpPr txBox="1">
            <a:spLocks noChangeArrowheads="1"/>
          </p:cNvSpPr>
          <p:nvPr/>
        </p:nvSpPr>
        <p:spPr bwMode="auto">
          <a:xfrm>
            <a:off x="838200" y="12192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30000</a:t>
            </a:r>
          </a:p>
        </p:txBody>
      </p:sp>
      <p:sp>
        <p:nvSpPr>
          <p:cNvPr id="2162693" name="Rectangle 5"/>
          <p:cNvSpPr>
            <a:spLocks noChangeArrowheads="1"/>
          </p:cNvSpPr>
          <p:nvPr/>
        </p:nvSpPr>
        <p:spPr bwMode="auto">
          <a:xfrm>
            <a:off x="685800" y="2590800"/>
            <a:ext cx="228600" cy="1981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62694" name="Text Box 6"/>
          <p:cNvSpPr txBox="1">
            <a:spLocks noChangeArrowheads="1"/>
          </p:cNvSpPr>
          <p:nvPr/>
        </p:nvSpPr>
        <p:spPr bwMode="auto">
          <a:xfrm>
            <a:off x="838200" y="19050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25000</a:t>
            </a:r>
          </a:p>
        </p:txBody>
      </p:sp>
      <p:sp>
        <p:nvSpPr>
          <p:cNvPr id="2162695" name="Text Box 7"/>
          <p:cNvSpPr txBox="1">
            <a:spLocks noChangeArrowheads="1"/>
          </p:cNvSpPr>
          <p:nvPr/>
        </p:nvSpPr>
        <p:spPr bwMode="auto">
          <a:xfrm>
            <a:off x="838200" y="2590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20000</a:t>
            </a:r>
          </a:p>
        </p:txBody>
      </p:sp>
      <p:sp>
        <p:nvSpPr>
          <p:cNvPr id="2162696" name="Text Box 8"/>
          <p:cNvSpPr txBox="1">
            <a:spLocks noChangeArrowheads="1"/>
          </p:cNvSpPr>
          <p:nvPr/>
        </p:nvSpPr>
        <p:spPr bwMode="auto">
          <a:xfrm>
            <a:off x="838200" y="3352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15000</a:t>
            </a:r>
          </a:p>
        </p:txBody>
      </p:sp>
      <p:sp>
        <p:nvSpPr>
          <p:cNvPr id="2162697" name="Text Box 9"/>
          <p:cNvSpPr txBox="1">
            <a:spLocks noChangeArrowheads="1"/>
          </p:cNvSpPr>
          <p:nvPr/>
        </p:nvSpPr>
        <p:spPr bwMode="auto">
          <a:xfrm>
            <a:off x="838200" y="4114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10000</a:t>
            </a:r>
          </a:p>
        </p:txBody>
      </p:sp>
      <p:sp>
        <p:nvSpPr>
          <p:cNvPr id="2162698" name="Text Box 10"/>
          <p:cNvSpPr txBox="1">
            <a:spLocks noChangeArrowheads="1"/>
          </p:cNvSpPr>
          <p:nvPr/>
        </p:nvSpPr>
        <p:spPr bwMode="auto">
          <a:xfrm>
            <a:off x="914400" y="4876800"/>
            <a:ext cx="838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5000</a:t>
            </a:r>
          </a:p>
        </p:txBody>
      </p:sp>
      <p:sp>
        <p:nvSpPr>
          <p:cNvPr id="2162699" name="Text Box 11"/>
          <p:cNvSpPr txBox="1">
            <a:spLocks noChangeArrowheads="1"/>
          </p:cNvSpPr>
          <p:nvPr/>
        </p:nvSpPr>
        <p:spPr bwMode="auto">
          <a:xfrm>
            <a:off x="6477000" y="2819400"/>
            <a:ext cx="990600" cy="588963"/>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FFFFFF"/>
                </a:solidFill>
                <a:latin typeface="Times New Roman" pitchFamily="18" charset="0"/>
              </a:rPr>
              <a:t>70%</a:t>
            </a:r>
          </a:p>
        </p:txBody>
      </p:sp>
      <p:sp>
        <p:nvSpPr>
          <p:cNvPr id="2162700" name="Text Box 12"/>
          <p:cNvSpPr txBox="1">
            <a:spLocks noChangeArrowheads="1"/>
          </p:cNvSpPr>
          <p:nvPr/>
        </p:nvSpPr>
        <p:spPr bwMode="auto">
          <a:xfrm>
            <a:off x="2590800" y="4267200"/>
            <a:ext cx="990600" cy="588963"/>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000000"/>
                </a:solidFill>
                <a:latin typeface="Times New Roman" pitchFamily="18" charset="0"/>
              </a:rPr>
              <a:t>10%</a:t>
            </a:r>
          </a:p>
        </p:txBody>
      </p:sp>
      <p:sp>
        <p:nvSpPr>
          <p:cNvPr id="2162701" name="Rectangle 13"/>
          <p:cNvSpPr>
            <a:spLocks noGrp="1" noChangeArrowheads="1"/>
          </p:cNvSpPr>
          <p:nvPr>
            <p:ph type="title"/>
          </p:nvPr>
        </p:nvSpPr>
        <p:spPr>
          <a:xfrm>
            <a:off x="0" y="0"/>
            <a:ext cx="9144000" cy="1143000"/>
          </a:xfrm>
          <a:noFill/>
          <a:ln/>
        </p:spPr>
        <p:txBody>
          <a:bodyPr/>
          <a:lstStyle/>
          <a:p>
            <a:r>
              <a:rPr lang="en-US"/>
              <a:t>Gender-Science on Project Implicit</a:t>
            </a:r>
          </a:p>
        </p:txBody>
      </p:sp>
      <p:sp>
        <p:nvSpPr>
          <p:cNvPr id="2162702" name="Text Box 14"/>
          <p:cNvSpPr txBox="1">
            <a:spLocks noChangeArrowheads="1"/>
          </p:cNvSpPr>
          <p:nvPr/>
        </p:nvSpPr>
        <p:spPr bwMode="auto">
          <a:xfrm>
            <a:off x="1143000" y="5867400"/>
            <a:ext cx="80010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dirty="0" smtClean="0">
                <a:solidFill>
                  <a:srgbClr val="000000"/>
                </a:solidFill>
              </a:rPr>
              <a:t>    Science=Female      Science=male </a:t>
            </a:r>
            <a:r>
              <a:rPr lang="en-US" sz="2800" dirty="0">
                <a:solidFill>
                  <a:srgbClr val="000000"/>
                </a:solidFill>
              </a:rPr>
              <a:t>Stereotype</a:t>
            </a:r>
          </a:p>
        </p:txBody>
      </p:sp>
      <p:sp>
        <p:nvSpPr>
          <p:cNvPr id="2162704" name="Text Box 16"/>
          <p:cNvSpPr txBox="1">
            <a:spLocks noChangeArrowheads="1"/>
          </p:cNvSpPr>
          <p:nvPr/>
        </p:nvSpPr>
        <p:spPr bwMode="auto">
          <a:xfrm>
            <a:off x="4343400" y="5943600"/>
            <a:ext cx="533400" cy="579438"/>
          </a:xfrm>
          <a:prstGeom prst="rect">
            <a:avLst/>
          </a:prstGeom>
          <a:solidFill>
            <a:srgbClr val="00FF00"/>
          </a:solidFill>
          <a:ln>
            <a:solidFill>
              <a:srgbClr val="00FF00"/>
            </a:solidFill>
          </a:ln>
          <a:effectLst/>
          <a:extLst/>
        </p:spPr>
        <p:txBody>
          <a:bodyPr>
            <a:spAutoFit/>
          </a:bodyPr>
          <a:lstStyle/>
          <a:p>
            <a:pPr algn="ctr" fontAlgn="base">
              <a:spcBef>
                <a:spcPct val="50000"/>
              </a:spcBef>
              <a:spcAft>
                <a:spcPct val="0"/>
              </a:spcAft>
            </a:pPr>
            <a:r>
              <a:rPr lang="en-US" sz="3200" b="1">
                <a:solidFill>
                  <a:srgbClr val="000000"/>
                </a:solidFill>
              </a:rPr>
              <a:t>0</a:t>
            </a:r>
          </a:p>
        </p:txBody>
      </p:sp>
      <p:cxnSp>
        <p:nvCxnSpPr>
          <p:cNvPr id="17" name="Straight Arrow Connector 16"/>
          <p:cNvCxnSpPr/>
          <p:nvPr/>
        </p:nvCxnSpPr>
        <p:spPr>
          <a:xfrm>
            <a:off x="4876800" y="6329065"/>
            <a:ext cx="2819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057400" y="6329065"/>
            <a:ext cx="2286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94486" y="1598940"/>
            <a:ext cx="3925614" cy="422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b="1">
              <a:solidFill>
                <a:srgbClr val="FFFFFF"/>
              </a:solidFill>
            </a:endParaRPr>
          </a:p>
        </p:txBody>
      </p:sp>
      <p:sp>
        <p:nvSpPr>
          <p:cNvPr id="2162703" name="Line 15"/>
          <p:cNvSpPr>
            <a:spLocks noChangeShapeType="1"/>
          </p:cNvSpPr>
          <p:nvPr/>
        </p:nvSpPr>
        <p:spPr bwMode="auto">
          <a:xfrm flipV="1">
            <a:off x="4572000" y="1524000"/>
            <a:ext cx="0" cy="4419600"/>
          </a:xfrm>
          <a:prstGeom prst="line">
            <a:avLst/>
          </a:prstGeom>
          <a:noFill/>
          <a:ln w="3810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600" b="1">
              <a:solidFill>
                <a:srgbClr val="000000"/>
              </a:solidFill>
            </a:endParaRPr>
          </a:p>
        </p:txBody>
      </p:sp>
    </p:spTree>
    <p:extLst>
      <p:ext uri="{BB962C8B-B14F-4D97-AF65-F5344CB8AC3E}">
        <p14:creationId xmlns:p14="http://schemas.microsoft.com/office/powerpoint/2010/main" val="32271926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26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90600"/>
            <a:ext cx="8001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62691" name="Text Box 3"/>
          <p:cNvSpPr txBox="1">
            <a:spLocks noChangeArrowheads="1"/>
          </p:cNvSpPr>
          <p:nvPr/>
        </p:nvSpPr>
        <p:spPr bwMode="auto">
          <a:xfrm rot="-5400000">
            <a:off x="-1415256" y="3090069"/>
            <a:ext cx="3806825"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a:solidFill>
                  <a:srgbClr val="000000"/>
                </a:solidFill>
              </a:rPr>
              <a:t>Number of Participants</a:t>
            </a:r>
          </a:p>
        </p:txBody>
      </p:sp>
      <p:sp>
        <p:nvSpPr>
          <p:cNvPr id="2162692" name="Text Box 4"/>
          <p:cNvSpPr txBox="1">
            <a:spLocks noChangeArrowheads="1"/>
          </p:cNvSpPr>
          <p:nvPr/>
        </p:nvSpPr>
        <p:spPr bwMode="auto">
          <a:xfrm>
            <a:off x="838200" y="12192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30000</a:t>
            </a:r>
          </a:p>
        </p:txBody>
      </p:sp>
      <p:sp>
        <p:nvSpPr>
          <p:cNvPr id="2162693" name="Rectangle 5"/>
          <p:cNvSpPr>
            <a:spLocks noChangeArrowheads="1"/>
          </p:cNvSpPr>
          <p:nvPr/>
        </p:nvSpPr>
        <p:spPr bwMode="auto">
          <a:xfrm>
            <a:off x="685800" y="2590800"/>
            <a:ext cx="228600" cy="1981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62694" name="Text Box 6"/>
          <p:cNvSpPr txBox="1">
            <a:spLocks noChangeArrowheads="1"/>
          </p:cNvSpPr>
          <p:nvPr/>
        </p:nvSpPr>
        <p:spPr bwMode="auto">
          <a:xfrm>
            <a:off x="838200" y="19050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25000</a:t>
            </a:r>
          </a:p>
        </p:txBody>
      </p:sp>
      <p:sp>
        <p:nvSpPr>
          <p:cNvPr id="2162695" name="Text Box 7"/>
          <p:cNvSpPr txBox="1">
            <a:spLocks noChangeArrowheads="1"/>
          </p:cNvSpPr>
          <p:nvPr/>
        </p:nvSpPr>
        <p:spPr bwMode="auto">
          <a:xfrm>
            <a:off x="838200" y="2590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20000</a:t>
            </a:r>
          </a:p>
        </p:txBody>
      </p:sp>
      <p:sp>
        <p:nvSpPr>
          <p:cNvPr id="2162696" name="Text Box 8"/>
          <p:cNvSpPr txBox="1">
            <a:spLocks noChangeArrowheads="1"/>
          </p:cNvSpPr>
          <p:nvPr/>
        </p:nvSpPr>
        <p:spPr bwMode="auto">
          <a:xfrm>
            <a:off x="838200" y="3352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15000</a:t>
            </a:r>
          </a:p>
        </p:txBody>
      </p:sp>
      <p:sp>
        <p:nvSpPr>
          <p:cNvPr id="2162697" name="Text Box 9"/>
          <p:cNvSpPr txBox="1">
            <a:spLocks noChangeArrowheads="1"/>
          </p:cNvSpPr>
          <p:nvPr/>
        </p:nvSpPr>
        <p:spPr bwMode="auto">
          <a:xfrm>
            <a:off x="838200" y="411480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10000</a:t>
            </a:r>
          </a:p>
        </p:txBody>
      </p:sp>
      <p:sp>
        <p:nvSpPr>
          <p:cNvPr id="2162698" name="Text Box 10"/>
          <p:cNvSpPr txBox="1">
            <a:spLocks noChangeArrowheads="1"/>
          </p:cNvSpPr>
          <p:nvPr/>
        </p:nvSpPr>
        <p:spPr bwMode="auto">
          <a:xfrm>
            <a:off x="914400" y="4876800"/>
            <a:ext cx="838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000000"/>
                </a:solidFill>
              </a:rPr>
              <a:t>5000</a:t>
            </a:r>
          </a:p>
        </p:txBody>
      </p:sp>
      <p:sp>
        <p:nvSpPr>
          <p:cNvPr id="2162699" name="Text Box 11"/>
          <p:cNvSpPr txBox="1">
            <a:spLocks noChangeArrowheads="1"/>
          </p:cNvSpPr>
          <p:nvPr/>
        </p:nvSpPr>
        <p:spPr bwMode="auto">
          <a:xfrm>
            <a:off x="6477000" y="2819400"/>
            <a:ext cx="990600" cy="588963"/>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FFFFFF"/>
                </a:solidFill>
                <a:latin typeface="Times New Roman" pitchFamily="18" charset="0"/>
              </a:rPr>
              <a:t>70%</a:t>
            </a:r>
          </a:p>
        </p:txBody>
      </p:sp>
      <p:sp>
        <p:nvSpPr>
          <p:cNvPr id="2162700" name="Text Box 12"/>
          <p:cNvSpPr txBox="1">
            <a:spLocks noChangeArrowheads="1"/>
          </p:cNvSpPr>
          <p:nvPr/>
        </p:nvSpPr>
        <p:spPr bwMode="auto">
          <a:xfrm>
            <a:off x="2590800" y="4267200"/>
            <a:ext cx="990600" cy="588963"/>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000000"/>
                </a:solidFill>
                <a:latin typeface="Times New Roman" pitchFamily="18" charset="0"/>
              </a:rPr>
              <a:t>10%</a:t>
            </a:r>
          </a:p>
        </p:txBody>
      </p:sp>
      <p:sp>
        <p:nvSpPr>
          <p:cNvPr id="2162701" name="Rectangle 13"/>
          <p:cNvSpPr>
            <a:spLocks noGrp="1" noChangeArrowheads="1"/>
          </p:cNvSpPr>
          <p:nvPr>
            <p:ph type="title"/>
          </p:nvPr>
        </p:nvSpPr>
        <p:spPr>
          <a:xfrm>
            <a:off x="0" y="0"/>
            <a:ext cx="9144000" cy="1143000"/>
          </a:xfrm>
          <a:noFill/>
          <a:ln/>
        </p:spPr>
        <p:txBody>
          <a:bodyPr/>
          <a:lstStyle/>
          <a:p>
            <a:r>
              <a:rPr lang="en-US"/>
              <a:t>Gender-Science on Project Implicit</a:t>
            </a:r>
          </a:p>
        </p:txBody>
      </p:sp>
      <p:sp>
        <p:nvSpPr>
          <p:cNvPr id="2162702" name="Text Box 14"/>
          <p:cNvSpPr txBox="1">
            <a:spLocks noChangeArrowheads="1"/>
          </p:cNvSpPr>
          <p:nvPr/>
        </p:nvSpPr>
        <p:spPr bwMode="auto">
          <a:xfrm>
            <a:off x="1143000" y="5867400"/>
            <a:ext cx="80010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dirty="0" smtClean="0">
                <a:solidFill>
                  <a:srgbClr val="000000"/>
                </a:solidFill>
              </a:rPr>
              <a:t>    Science=Female      Science=male </a:t>
            </a:r>
            <a:r>
              <a:rPr lang="en-US" sz="2800" dirty="0">
                <a:solidFill>
                  <a:srgbClr val="000000"/>
                </a:solidFill>
              </a:rPr>
              <a:t>Stereotype</a:t>
            </a:r>
          </a:p>
        </p:txBody>
      </p:sp>
      <p:sp>
        <p:nvSpPr>
          <p:cNvPr id="2162704" name="Text Box 16"/>
          <p:cNvSpPr txBox="1">
            <a:spLocks noChangeArrowheads="1"/>
          </p:cNvSpPr>
          <p:nvPr/>
        </p:nvSpPr>
        <p:spPr bwMode="auto">
          <a:xfrm>
            <a:off x="4343400" y="5943600"/>
            <a:ext cx="533400" cy="579438"/>
          </a:xfrm>
          <a:prstGeom prst="rect">
            <a:avLst/>
          </a:prstGeom>
          <a:solidFill>
            <a:srgbClr val="00FF00"/>
          </a:solidFill>
          <a:ln>
            <a:solidFill>
              <a:srgbClr val="00FF00"/>
            </a:solidFill>
          </a:ln>
          <a:effectLst/>
          <a:extLst/>
        </p:spPr>
        <p:txBody>
          <a:bodyPr>
            <a:spAutoFit/>
          </a:bodyPr>
          <a:lstStyle/>
          <a:p>
            <a:pPr algn="ctr" fontAlgn="base">
              <a:spcBef>
                <a:spcPct val="50000"/>
              </a:spcBef>
              <a:spcAft>
                <a:spcPct val="0"/>
              </a:spcAft>
            </a:pPr>
            <a:r>
              <a:rPr lang="en-US" sz="3200" b="1">
                <a:solidFill>
                  <a:srgbClr val="000000"/>
                </a:solidFill>
              </a:rPr>
              <a:t>0</a:t>
            </a:r>
          </a:p>
        </p:txBody>
      </p:sp>
      <p:cxnSp>
        <p:nvCxnSpPr>
          <p:cNvPr id="17" name="Straight Arrow Connector 16"/>
          <p:cNvCxnSpPr/>
          <p:nvPr/>
        </p:nvCxnSpPr>
        <p:spPr>
          <a:xfrm>
            <a:off x="4876800" y="6329065"/>
            <a:ext cx="2819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057400" y="6329065"/>
            <a:ext cx="2286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62703" name="Line 15"/>
          <p:cNvSpPr>
            <a:spLocks noChangeShapeType="1"/>
          </p:cNvSpPr>
          <p:nvPr/>
        </p:nvSpPr>
        <p:spPr bwMode="auto">
          <a:xfrm flipV="1">
            <a:off x="4572000" y="1524000"/>
            <a:ext cx="0" cy="4419600"/>
          </a:xfrm>
          <a:prstGeom prst="line">
            <a:avLst/>
          </a:prstGeom>
          <a:noFill/>
          <a:ln w="3810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600" b="1">
              <a:solidFill>
                <a:srgbClr val="000000"/>
              </a:solidFill>
            </a:endParaRPr>
          </a:p>
        </p:txBody>
      </p:sp>
    </p:spTree>
    <p:extLst>
      <p:ext uri="{BB962C8B-B14F-4D97-AF65-F5344CB8AC3E}">
        <p14:creationId xmlns:p14="http://schemas.microsoft.com/office/powerpoint/2010/main" val="33697311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title"/>
          </p:nvPr>
        </p:nvSpPr>
        <p:spPr>
          <a:xfrm>
            <a:off x="0" y="0"/>
            <a:ext cx="9144000" cy="1143000"/>
          </a:xfrm>
        </p:spPr>
        <p:txBody>
          <a:bodyPr/>
          <a:lstStyle/>
          <a:p>
            <a:r>
              <a:rPr lang="en-US" dirty="0"/>
              <a:t>Same for Men and </a:t>
            </a:r>
            <a:r>
              <a:rPr lang="en-US" dirty="0" smtClean="0"/>
              <a:t>Women </a:t>
            </a:r>
            <a:r>
              <a:rPr lang="en-US" sz="3600" dirty="0" smtClean="0"/>
              <a:t>(unless…)</a:t>
            </a:r>
            <a:endParaRPr lang="en-US" sz="3600" dirty="0"/>
          </a:p>
        </p:txBody>
      </p:sp>
      <p:pic>
        <p:nvPicPr>
          <p:cNvPr id="180531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236788"/>
            <a:ext cx="4038600" cy="41640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805316"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2236788"/>
            <a:ext cx="4038600" cy="41624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05317" name="Text Box 5"/>
          <p:cNvSpPr txBox="1">
            <a:spLocks noChangeArrowheads="1"/>
          </p:cNvSpPr>
          <p:nvPr/>
        </p:nvSpPr>
        <p:spPr bwMode="auto">
          <a:xfrm>
            <a:off x="1371600" y="1447800"/>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000000"/>
                </a:solidFill>
              </a:rPr>
              <a:t>Male Respondents</a:t>
            </a:r>
          </a:p>
        </p:txBody>
      </p:sp>
      <p:sp>
        <p:nvSpPr>
          <p:cNvPr id="1805318" name="Text Box 6"/>
          <p:cNvSpPr txBox="1">
            <a:spLocks noChangeArrowheads="1"/>
          </p:cNvSpPr>
          <p:nvPr/>
        </p:nvSpPr>
        <p:spPr bwMode="auto">
          <a:xfrm>
            <a:off x="3251200" y="29718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b="1">
                <a:solidFill>
                  <a:srgbClr val="000000"/>
                </a:solidFill>
              </a:rPr>
              <a:t>70%</a:t>
            </a:r>
          </a:p>
        </p:txBody>
      </p:sp>
      <p:sp>
        <p:nvSpPr>
          <p:cNvPr id="1805319" name="Text Box 7"/>
          <p:cNvSpPr txBox="1">
            <a:spLocks noChangeArrowheads="1"/>
          </p:cNvSpPr>
          <p:nvPr/>
        </p:nvSpPr>
        <p:spPr bwMode="auto">
          <a:xfrm>
            <a:off x="7510463" y="2971800"/>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b="1">
                <a:solidFill>
                  <a:srgbClr val="000000"/>
                </a:solidFill>
              </a:rPr>
              <a:t>71%</a:t>
            </a:r>
          </a:p>
        </p:txBody>
      </p:sp>
      <p:sp>
        <p:nvSpPr>
          <p:cNvPr id="1805320" name="Text Box 8"/>
          <p:cNvSpPr txBox="1">
            <a:spLocks noChangeArrowheads="1"/>
          </p:cNvSpPr>
          <p:nvPr/>
        </p:nvSpPr>
        <p:spPr bwMode="auto">
          <a:xfrm>
            <a:off x="5638800" y="48768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b="1">
                <a:solidFill>
                  <a:srgbClr val="000000"/>
                </a:solidFill>
              </a:rPr>
              <a:t>10%</a:t>
            </a:r>
          </a:p>
        </p:txBody>
      </p:sp>
      <p:sp>
        <p:nvSpPr>
          <p:cNvPr id="1805321" name="Text Box 9"/>
          <p:cNvSpPr txBox="1">
            <a:spLocks noChangeArrowheads="1"/>
          </p:cNvSpPr>
          <p:nvPr/>
        </p:nvSpPr>
        <p:spPr bwMode="auto">
          <a:xfrm>
            <a:off x="1371600" y="48768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b="1">
                <a:solidFill>
                  <a:srgbClr val="000000"/>
                </a:solidFill>
              </a:rPr>
              <a:t>11%</a:t>
            </a:r>
          </a:p>
        </p:txBody>
      </p:sp>
      <p:sp>
        <p:nvSpPr>
          <p:cNvPr id="1805322" name="Text Box 10"/>
          <p:cNvSpPr txBox="1">
            <a:spLocks noChangeArrowheads="1"/>
          </p:cNvSpPr>
          <p:nvPr/>
        </p:nvSpPr>
        <p:spPr bwMode="auto">
          <a:xfrm>
            <a:off x="5638800" y="1447800"/>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000000"/>
                </a:solidFill>
              </a:rPr>
              <a:t>Female Respondents</a:t>
            </a:r>
          </a:p>
        </p:txBody>
      </p:sp>
      <p:sp>
        <p:nvSpPr>
          <p:cNvPr id="11" name="Rectangle 10"/>
          <p:cNvSpPr/>
          <p:nvPr/>
        </p:nvSpPr>
        <p:spPr>
          <a:xfrm>
            <a:off x="0" y="5943600"/>
            <a:ext cx="8839200" cy="888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b="1">
              <a:solidFill>
                <a:srgbClr val="FFFFFF"/>
              </a:solidFill>
            </a:endParaRPr>
          </a:p>
        </p:txBody>
      </p:sp>
    </p:spTree>
    <p:extLst>
      <p:ext uri="{BB962C8B-B14F-4D97-AF65-F5344CB8AC3E}">
        <p14:creationId xmlns:p14="http://schemas.microsoft.com/office/powerpoint/2010/main" val="27383169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1" name="Text Box 3"/>
          <p:cNvSpPr txBox="1">
            <a:spLocks noChangeArrowheads="1"/>
          </p:cNvSpPr>
          <p:nvPr/>
        </p:nvSpPr>
        <p:spPr bwMode="auto">
          <a:xfrm>
            <a:off x="1263650" y="5149850"/>
            <a:ext cx="6665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lgn="l">
              <a:defRPr sz="2400">
                <a:solidFill>
                  <a:schemeClr val="tx1"/>
                </a:solidFill>
                <a:latin typeface="Times New Roman" pitchFamily="18" charset="0"/>
              </a:defRPr>
            </a:lvl1pPr>
            <a:lvl2pPr marL="37931725" indent="-37474525" algn="l">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fontAlgn="base" hangingPunct="0">
              <a:spcBef>
                <a:spcPct val="30000"/>
              </a:spcBef>
              <a:spcAft>
                <a:spcPct val="0"/>
              </a:spcAft>
            </a:pPr>
            <a:endParaRPr lang="en-US" sz="1400">
              <a:solidFill>
                <a:srgbClr val="000000"/>
              </a:solidFill>
              <a:latin typeface="Arial" pitchFamily="34" charset="0"/>
              <a:ea typeface="MS PGothic" pitchFamily="34" charset="-128"/>
            </a:endParaRPr>
          </a:p>
        </p:txBody>
      </p:sp>
      <p:sp>
        <p:nvSpPr>
          <p:cNvPr id="1996803" name="Rectangle 4"/>
          <p:cNvSpPr>
            <a:spLocks noChangeArrowheads="1"/>
          </p:cNvSpPr>
          <p:nvPr/>
        </p:nvSpPr>
        <p:spPr bwMode="auto">
          <a:xfrm>
            <a:off x="0" y="1828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400" dirty="0">
                <a:solidFill>
                  <a:srgbClr val="000000"/>
                </a:solidFill>
                <a:ea typeface="MS PGothic" pitchFamily="34" charset="-128"/>
              </a:rPr>
              <a:t>Academic Identity Matters</a:t>
            </a:r>
          </a:p>
        </p:txBody>
      </p:sp>
    </p:spTree>
    <p:extLst>
      <p:ext uri="{BB962C8B-B14F-4D97-AF65-F5344CB8AC3E}">
        <p14:creationId xmlns:p14="http://schemas.microsoft.com/office/powerpoint/2010/main" val="240002270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9522" name="Object 2"/>
          <p:cNvGraphicFramePr>
            <a:graphicFrameLocks noChangeAspect="1"/>
          </p:cNvGraphicFramePr>
          <p:nvPr/>
        </p:nvGraphicFramePr>
        <p:xfrm>
          <a:off x="533400" y="152400"/>
          <a:ext cx="8382000" cy="3838575"/>
        </p:xfrm>
        <a:graphic>
          <a:graphicData uri="http://schemas.openxmlformats.org/presentationml/2006/ole">
            <mc:AlternateContent xmlns:mc="http://schemas.openxmlformats.org/markup-compatibility/2006">
              <mc:Choice xmlns:v="urn:schemas-microsoft-com:vml" Requires="v">
                <p:oleObj spid="_x0000_s6168" name="Chart" r:id="rId4" imgW="5886450" imgH="2695575" progId="Excel.Chart.8">
                  <p:embed/>
                </p:oleObj>
              </mc:Choice>
              <mc:Fallback>
                <p:oleObj name="Chart" r:id="rId4" imgW="5886450" imgH="2695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83820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9525" name="Rectangle 5"/>
          <p:cNvSpPr>
            <a:spLocks noChangeArrowheads="1"/>
          </p:cNvSpPr>
          <p:nvPr/>
        </p:nvSpPr>
        <p:spPr bwMode="auto">
          <a:xfrm>
            <a:off x="2057400" y="990600"/>
            <a:ext cx="4495800" cy="1752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899526" name="Rectangle 6"/>
          <p:cNvSpPr>
            <a:spLocks noChangeArrowheads="1"/>
          </p:cNvSpPr>
          <p:nvPr/>
        </p:nvSpPr>
        <p:spPr bwMode="auto">
          <a:xfrm>
            <a:off x="6553200" y="381000"/>
            <a:ext cx="2438400" cy="2743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899527" name="Rectangle 7"/>
          <p:cNvSpPr>
            <a:spLocks noChangeArrowheads="1"/>
          </p:cNvSpPr>
          <p:nvPr/>
        </p:nvSpPr>
        <p:spPr bwMode="auto">
          <a:xfrm>
            <a:off x="5257800" y="1517650"/>
            <a:ext cx="1143000" cy="6921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899528" name="Text Box 8"/>
          <p:cNvSpPr txBox="1">
            <a:spLocks noChangeArrowheads="1"/>
          </p:cNvSpPr>
          <p:nvPr/>
        </p:nvSpPr>
        <p:spPr bwMode="auto">
          <a:xfrm>
            <a:off x="4000500" y="6073364"/>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2400" dirty="0">
                <a:solidFill>
                  <a:srgbClr val="000000"/>
                </a:solidFill>
              </a:rPr>
              <a:t>Smyth, </a:t>
            </a:r>
            <a:r>
              <a:rPr lang="en-US" sz="2400" dirty="0" smtClean="0">
                <a:solidFill>
                  <a:srgbClr val="000000"/>
                </a:solidFill>
              </a:rPr>
              <a:t>2013</a:t>
            </a:r>
            <a:endParaRPr lang="en-US" sz="2400" dirty="0">
              <a:solidFill>
                <a:srgbClr val="000000"/>
              </a:solidFill>
            </a:endParaRPr>
          </a:p>
        </p:txBody>
      </p:sp>
      <p:sp>
        <p:nvSpPr>
          <p:cNvPr id="1899544" name="Text Box 24"/>
          <p:cNvSpPr txBox="1">
            <a:spLocks noChangeArrowheads="1"/>
          </p:cNvSpPr>
          <p:nvPr/>
        </p:nvSpPr>
        <p:spPr bwMode="auto">
          <a:xfrm>
            <a:off x="2286000" y="228600"/>
            <a:ext cx="617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a:solidFill>
                  <a:srgbClr val="000000"/>
                </a:solidFill>
              </a:rPr>
              <a:t>Academic Identity Matters</a:t>
            </a:r>
          </a:p>
        </p:txBody>
      </p:sp>
      <p:sp>
        <p:nvSpPr>
          <p:cNvPr id="1899545" name="Text Box 25"/>
          <p:cNvSpPr txBox="1">
            <a:spLocks noChangeArrowheads="1"/>
          </p:cNvSpPr>
          <p:nvPr/>
        </p:nvSpPr>
        <p:spPr bwMode="auto">
          <a:xfrm rot="-5400000">
            <a:off x="-1279525" y="1736725"/>
            <a:ext cx="3962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dirty="0">
                <a:solidFill>
                  <a:srgbClr val="000000"/>
                </a:solidFill>
              </a:rPr>
              <a:t>Implicit Science=Male</a:t>
            </a:r>
          </a:p>
          <a:p>
            <a:pPr algn="ctr" fontAlgn="base">
              <a:spcBef>
                <a:spcPct val="0"/>
              </a:spcBef>
              <a:spcAft>
                <a:spcPct val="0"/>
              </a:spcAft>
            </a:pPr>
            <a:r>
              <a:rPr lang="en-US" sz="2800" dirty="0" smtClean="0">
                <a:solidFill>
                  <a:srgbClr val="000000"/>
                </a:solidFill>
              </a:rPr>
              <a:t>(</a:t>
            </a:r>
            <a:r>
              <a:rPr lang="en-US" sz="2800" i="1" dirty="0" smtClean="0">
                <a:solidFill>
                  <a:srgbClr val="000000"/>
                </a:solidFill>
              </a:rPr>
              <a:t>SD</a:t>
            </a:r>
            <a:r>
              <a:rPr lang="en-US" sz="2800" dirty="0" smtClean="0">
                <a:solidFill>
                  <a:srgbClr val="000000"/>
                </a:solidFill>
              </a:rPr>
              <a:t>s from zero)</a:t>
            </a:r>
            <a:endParaRPr lang="en-US" sz="2800" dirty="0">
              <a:solidFill>
                <a:srgbClr val="000000"/>
              </a:solidFill>
            </a:endParaRPr>
          </a:p>
        </p:txBody>
      </p:sp>
      <p:grpSp>
        <p:nvGrpSpPr>
          <p:cNvPr id="23" name="Group 36"/>
          <p:cNvGrpSpPr>
            <a:grpSpLocks/>
          </p:cNvGrpSpPr>
          <p:nvPr/>
        </p:nvGrpSpPr>
        <p:grpSpPr bwMode="auto">
          <a:xfrm>
            <a:off x="-685800" y="2819400"/>
            <a:ext cx="9829800" cy="2133600"/>
            <a:chOff x="-432" y="1776"/>
            <a:chExt cx="6192" cy="1344"/>
          </a:xfrm>
        </p:grpSpPr>
        <p:grpSp>
          <p:nvGrpSpPr>
            <p:cNvPr id="24" name="Group 37"/>
            <p:cNvGrpSpPr>
              <a:grpSpLocks/>
            </p:cNvGrpSpPr>
            <p:nvPr/>
          </p:nvGrpSpPr>
          <p:grpSpPr bwMode="auto">
            <a:xfrm>
              <a:off x="1104" y="1776"/>
              <a:ext cx="4608" cy="490"/>
              <a:chOff x="1152" y="1728"/>
              <a:chExt cx="4608" cy="490"/>
            </a:xfrm>
          </p:grpSpPr>
          <p:sp>
            <p:nvSpPr>
              <p:cNvPr id="39" name="Text Box 38"/>
              <p:cNvSpPr txBox="1">
                <a:spLocks noChangeArrowheads="1"/>
              </p:cNvSpPr>
              <p:nvPr/>
            </p:nvSpPr>
            <p:spPr bwMode="auto">
              <a:xfrm>
                <a:off x="1152" y="1968"/>
                <a:ext cx="46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a:solidFill>
                      <a:srgbClr val="000000"/>
                    </a:solidFill>
                  </a:rPr>
                  <a:t> .63   .68   .19    .69   .26   .48    .02  .15  -.37   -.30  -.81  -.78 </a:t>
                </a:r>
              </a:p>
            </p:txBody>
          </p:sp>
          <p:sp>
            <p:nvSpPr>
              <p:cNvPr id="40" name="Text Box 39"/>
              <p:cNvSpPr txBox="1">
                <a:spLocks noChangeArrowheads="1"/>
              </p:cNvSpPr>
              <p:nvPr/>
            </p:nvSpPr>
            <p:spPr bwMode="auto">
              <a:xfrm>
                <a:off x="2160" y="1728"/>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000000"/>
                    </a:solidFill>
                  </a:rPr>
                  <a:t>Female-Male Cohen’s </a:t>
                </a:r>
                <a:r>
                  <a:rPr lang="en-US" sz="2400" i="1">
                    <a:solidFill>
                      <a:srgbClr val="000000"/>
                    </a:solidFill>
                  </a:rPr>
                  <a:t>d</a:t>
                </a:r>
                <a:endParaRPr lang="en-US" sz="2400">
                  <a:solidFill>
                    <a:srgbClr val="000000"/>
                  </a:solidFill>
                </a:endParaRPr>
              </a:p>
            </p:txBody>
          </p:sp>
        </p:grpSp>
        <p:sp>
          <p:nvSpPr>
            <p:cNvPr id="25" name="Rectangle 40"/>
            <p:cNvSpPr>
              <a:spLocks noChangeArrowheads="1"/>
            </p:cNvSpPr>
            <p:nvPr/>
          </p:nvSpPr>
          <p:spPr bwMode="auto">
            <a:xfrm>
              <a:off x="1200" y="1824"/>
              <a:ext cx="3552" cy="38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6" name="Rectangle 41"/>
            <p:cNvSpPr>
              <a:spLocks noChangeArrowheads="1"/>
            </p:cNvSpPr>
            <p:nvPr/>
          </p:nvSpPr>
          <p:spPr bwMode="auto">
            <a:xfrm>
              <a:off x="4608" y="1968"/>
              <a:ext cx="912" cy="24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7" name="Text Box 42"/>
            <p:cNvSpPr txBox="1">
              <a:spLocks noChangeArrowheads="1"/>
            </p:cNvSpPr>
            <p:nvPr/>
          </p:nvSpPr>
          <p:spPr bwMode="auto">
            <a:xfrm rot="-24155660">
              <a:off x="3600" y="2688"/>
              <a:ext cx="1673"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Biology-Life Sci</a:t>
              </a:r>
            </a:p>
          </p:txBody>
        </p:sp>
        <p:sp>
          <p:nvSpPr>
            <p:cNvPr id="28" name="Text Box 43"/>
            <p:cNvSpPr txBox="1">
              <a:spLocks noChangeArrowheads="1"/>
            </p:cNvSpPr>
            <p:nvPr/>
          </p:nvSpPr>
          <p:spPr bwMode="auto">
            <a:xfrm rot="-24071155">
              <a:off x="3521" y="2832"/>
              <a:ext cx="22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Engin-Math-Phy Sci</a:t>
              </a:r>
            </a:p>
          </p:txBody>
        </p:sp>
        <p:sp>
          <p:nvSpPr>
            <p:cNvPr id="29" name="Text Box 44"/>
            <p:cNvSpPr txBox="1">
              <a:spLocks noChangeArrowheads="1"/>
            </p:cNvSpPr>
            <p:nvPr/>
          </p:nvSpPr>
          <p:spPr bwMode="auto">
            <a:xfrm rot="-45781454">
              <a:off x="3216" y="2544"/>
              <a:ext cx="1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Health Sci</a:t>
              </a:r>
            </a:p>
          </p:txBody>
        </p:sp>
        <p:sp>
          <p:nvSpPr>
            <p:cNvPr id="30" name="Text Box 45"/>
            <p:cNvSpPr txBox="1">
              <a:spLocks noChangeArrowheads="1"/>
            </p:cNvSpPr>
            <p:nvPr/>
          </p:nvSpPr>
          <p:spPr bwMode="auto">
            <a:xfrm rot="-24195857">
              <a:off x="3072" y="2736"/>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Computer-Info Sci</a:t>
              </a:r>
            </a:p>
          </p:txBody>
        </p:sp>
        <p:sp>
          <p:nvSpPr>
            <p:cNvPr id="31" name="Text Box 46"/>
            <p:cNvSpPr txBox="1">
              <a:spLocks noChangeArrowheads="1"/>
            </p:cNvSpPr>
            <p:nvPr/>
          </p:nvSpPr>
          <p:spPr bwMode="auto">
            <a:xfrm rot="-24071155">
              <a:off x="259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Psychology</a:t>
              </a:r>
            </a:p>
          </p:txBody>
        </p:sp>
        <p:sp>
          <p:nvSpPr>
            <p:cNvPr id="32" name="Text Box 47"/>
            <p:cNvSpPr txBox="1">
              <a:spLocks noChangeArrowheads="1"/>
            </p:cNvSpPr>
            <p:nvPr/>
          </p:nvSpPr>
          <p:spPr bwMode="auto">
            <a:xfrm rot="-24071155">
              <a:off x="1392" y="2736"/>
              <a:ext cx="1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Social Sci-History</a:t>
              </a:r>
            </a:p>
          </p:txBody>
        </p:sp>
        <p:sp>
          <p:nvSpPr>
            <p:cNvPr id="33" name="Text Box 48"/>
            <p:cNvSpPr txBox="1">
              <a:spLocks noChangeArrowheads="1"/>
            </p:cNvSpPr>
            <p:nvPr/>
          </p:nvSpPr>
          <p:spPr bwMode="auto">
            <a:xfrm rot="-24071155">
              <a:off x="148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Education</a:t>
              </a:r>
            </a:p>
          </p:txBody>
        </p:sp>
        <p:sp>
          <p:nvSpPr>
            <p:cNvPr id="34" name="Text Box 49"/>
            <p:cNvSpPr txBox="1">
              <a:spLocks noChangeArrowheads="1"/>
            </p:cNvSpPr>
            <p:nvPr/>
          </p:nvSpPr>
          <p:spPr bwMode="auto">
            <a:xfrm rot="-24071155">
              <a:off x="115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Communication</a:t>
              </a:r>
            </a:p>
          </p:txBody>
        </p:sp>
        <p:sp>
          <p:nvSpPr>
            <p:cNvPr id="35" name="Text Box 50"/>
            <p:cNvSpPr txBox="1">
              <a:spLocks noChangeArrowheads="1"/>
            </p:cNvSpPr>
            <p:nvPr/>
          </p:nvSpPr>
          <p:spPr bwMode="auto">
            <a:xfrm rot="-24071155">
              <a:off x="96" y="2832"/>
              <a:ext cx="23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Law-Legal Studies</a:t>
              </a:r>
            </a:p>
          </p:txBody>
        </p:sp>
        <p:sp>
          <p:nvSpPr>
            <p:cNvPr id="36" name="Text Box 51"/>
            <p:cNvSpPr txBox="1">
              <a:spLocks noChangeArrowheads="1"/>
            </p:cNvSpPr>
            <p:nvPr/>
          </p:nvSpPr>
          <p:spPr bwMode="auto">
            <a:xfrm rot="-24071155">
              <a:off x="384"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Humanities</a:t>
              </a:r>
            </a:p>
          </p:txBody>
        </p:sp>
        <p:sp>
          <p:nvSpPr>
            <p:cNvPr id="37" name="Text Box 52"/>
            <p:cNvSpPr txBox="1">
              <a:spLocks noChangeArrowheads="1"/>
            </p:cNvSpPr>
            <p:nvPr/>
          </p:nvSpPr>
          <p:spPr bwMode="auto">
            <a:xfrm rot="-24071155">
              <a:off x="-432" y="2736"/>
              <a:ext cx="2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Visual/Perform Arts</a:t>
              </a:r>
            </a:p>
          </p:txBody>
        </p:sp>
        <p:sp>
          <p:nvSpPr>
            <p:cNvPr id="38" name="Text Box 53"/>
            <p:cNvSpPr txBox="1">
              <a:spLocks noChangeArrowheads="1"/>
            </p:cNvSpPr>
            <p:nvPr/>
          </p:nvSpPr>
          <p:spPr bwMode="auto">
            <a:xfrm rot="-24071155">
              <a:off x="220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Business</a:t>
              </a:r>
            </a:p>
          </p:txBody>
        </p:sp>
      </p:grpSp>
      <p:sp>
        <p:nvSpPr>
          <p:cNvPr id="41" name="Text Box 4"/>
          <p:cNvSpPr txBox="1">
            <a:spLocks noChangeArrowheads="1"/>
          </p:cNvSpPr>
          <p:nvPr/>
        </p:nvSpPr>
        <p:spPr bwMode="auto">
          <a:xfrm>
            <a:off x="1809750" y="5441846"/>
            <a:ext cx="6896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200" dirty="0">
                <a:solidFill>
                  <a:srgbClr val="000000"/>
                </a:solidFill>
              </a:rPr>
              <a:t>Major </a:t>
            </a:r>
            <a:r>
              <a:rPr lang="en-US" sz="3200" dirty="0" smtClean="0">
                <a:solidFill>
                  <a:srgbClr val="000000"/>
                </a:solidFill>
              </a:rPr>
              <a:t>Field</a:t>
            </a:r>
            <a:endParaRPr lang="en-US" sz="3200" dirty="0">
              <a:solidFill>
                <a:srgbClr val="000000"/>
              </a:solidFill>
            </a:endParaRPr>
          </a:p>
        </p:txBody>
      </p:sp>
    </p:spTree>
    <p:extLst>
      <p:ext uri="{BB962C8B-B14F-4D97-AF65-F5344CB8AC3E}">
        <p14:creationId xmlns:p14="http://schemas.microsoft.com/office/powerpoint/2010/main" val="7035365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9522" name="Object 2"/>
          <p:cNvGraphicFramePr>
            <a:graphicFrameLocks noChangeAspect="1"/>
          </p:cNvGraphicFramePr>
          <p:nvPr/>
        </p:nvGraphicFramePr>
        <p:xfrm>
          <a:off x="533400" y="152400"/>
          <a:ext cx="8382000" cy="3838575"/>
        </p:xfrm>
        <a:graphic>
          <a:graphicData uri="http://schemas.openxmlformats.org/presentationml/2006/ole">
            <mc:AlternateContent xmlns:mc="http://schemas.openxmlformats.org/markup-compatibility/2006">
              <mc:Choice xmlns:v="urn:schemas-microsoft-com:vml" Requires="v">
                <p:oleObj spid="_x0000_s7192" name="Chart" r:id="rId4" imgW="5886450" imgH="2695575" progId="Excel.Chart.8">
                  <p:embed/>
                </p:oleObj>
              </mc:Choice>
              <mc:Fallback>
                <p:oleObj name="Chart" r:id="rId4" imgW="5886450" imgH="2695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83820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9525" name="Rectangle 5"/>
          <p:cNvSpPr>
            <a:spLocks noChangeArrowheads="1"/>
          </p:cNvSpPr>
          <p:nvPr/>
        </p:nvSpPr>
        <p:spPr bwMode="auto">
          <a:xfrm>
            <a:off x="2057400" y="990600"/>
            <a:ext cx="4495800" cy="1752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899526" name="Rectangle 6"/>
          <p:cNvSpPr>
            <a:spLocks noChangeArrowheads="1"/>
          </p:cNvSpPr>
          <p:nvPr/>
        </p:nvSpPr>
        <p:spPr bwMode="auto">
          <a:xfrm>
            <a:off x="6553200" y="381000"/>
            <a:ext cx="2438400" cy="2743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899527" name="Rectangle 7"/>
          <p:cNvSpPr>
            <a:spLocks noChangeArrowheads="1"/>
          </p:cNvSpPr>
          <p:nvPr/>
        </p:nvSpPr>
        <p:spPr bwMode="auto">
          <a:xfrm>
            <a:off x="5257800" y="1517650"/>
            <a:ext cx="1143000" cy="6921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899528" name="Text Box 8"/>
          <p:cNvSpPr txBox="1">
            <a:spLocks noChangeArrowheads="1"/>
          </p:cNvSpPr>
          <p:nvPr/>
        </p:nvSpPr>
        <p:spPr bwMode="auto">
          <a:xfrm>
            <a:off x="4000500" y="6073364"/>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2400" dirty="0">
                <a:solidFill>
                  <a:srgbClr val="000000"/>
                </a:solidFill>
              </a:rPr>
              <a:t>Smyth, </a:t>
            </a:r>
            <a:r>
              <a:rPr lang="en-US" sz="2400" dirty="0" smtClean="0">
                <a:solidFill>
                  <a:srgbClr val="000000"/>
                </a:solidFill>
              </a:rPr>
              <a:t>2013</a:t>
            </a:r>
            <a:endParaRPr lang="en-US" sz="2400" dirty="0">
              <a:solidFill>
                <a:srgbClr val="000000"/>
              </a:solidFill>
            </a:endParaRPr>
          </a:p>
        </p:txBody>
      </p:sp>
      <p:sp>
        <p:nvSpPr>
          <p:cNvPr id="1899544" name="Text Box 24"/>
          <p:cNvSpPr txBox="1">
            <a:spLocks noChangeArrowheads="1"/>
          </p:cNvSpPr>
          <p:nvPr/>
        </p:nvSpPr>
        <p:spPr bwMode="auto">
          <a:xfrm>
            <a:off x="2286000" y="228600"/>
            <a:ext cx="617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a:solidFill>
                  <a:srgbClr val="000000"/>
                </a:solidFill>
              </a:rPr>
              <a:t>Academic Identity Matters</a:t>
            </a:r>
          </a:p>
        </p:txBody>
      </p:sp>
      <p:sp>
        <p:nvSpPr>
          <p:cNvPr id="1899545" name="Text Box 25"/>
          <p:cNvSpPr txBox="1">
            <a:spLocks noChangeArrowheads="1"/>
          </p:cNvSpPr>
          <p:nvPr/>
        </p:nvSpPr>
        <p:spPr bwMode="auto">
          <a:xfrm rot="-5400000">
            <a:off x="-1279525" y="1736725"/>
            <a:ext cx="3962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dirty="0">
                <a:solidFill>
                  <a:srgbClr val="000000"/>
                </a:solidFill>
              </a:rPr>
              <a:t>Implicit Science=Male</a:t>
            </a:r>
          </a:p>
          <a:p>
            <a:pPr algn="ctr" fontAlgn="base">
              <a:spcBef>
                <a:spcPct val="0"/>
              </a:spcBef>
              <a:spcAft>
                <a:spcPct val="0"/>
              </a:spcAft>
            </a:pPr>
            <a:r>
              <a:rPr lang="en-US" sz="2800" dirty="0" smtClean="0">
                <a:solidFill>
                  <a:srgbClr val="000000"/>
                </a:solidFill>
              </a:rPr>
              <a:t>(</a:t>
            </a:r>
            <a:r>
              <a:rPr lang="en-US" sz="2800" i="1" dirty="0" smtClean="0">
                <a:solidFill>
                  <a:srgbClr val="000000"/>
                </a:solidFill>
              </a:rPr>
              <a:t>SD</a:t>
            </a:r>
            <a:r>
              <a:rPr lang="en-US" sz="2800" dirty="0" smtClean="0">
                <a:solidFill>
                  <a:srgbClr val="000000"/>
                </a:solidFill>
              </a:rPr>
              <a:t>s from zero)</a:t>
            </a:r>
            <a:endParaRPr lang="en-US" sz="2800" dirty="0">
              <a:solidFill>
                <a:srgbClr val="000000"/>
              </a:solidFill>
            </a:endParaRPr>
          </a:p>
        </p:txBody>
      </p:sp>
      <p:grpSp>
        <p:nvGrpSpPr>
          <p:cNvPr id="23" name="Group 36"/>
          <p:cNvGrpSpPr>
            <a:grpSpLocks/>
          </p:cNvGrpSpPr>
          <p:nvPr/>
        </p:nvGrpSpPr>
        <p:grpSpPr bwMode="auto">
          <a:xfrm>
            <a:off x="-685800" y="2819400"/>
            <a:ext cx="9829800" cy="2133600"/>
            <a:chOff x="-432" y="1776"/>
            <a:chExt cx="6192" cy="1344"/>
          </a:xfrm>
        </p:grpSpPr>
        <p:grpSp>
          <p:nvGrpSpPr>
            <p:cNvPr id="24" name="Group 37"/>
            <p:cNvGrpSpPr>
              <a:grpSpLocks/>
            </p:cNvGrpSpPr>
            <p:nvPr/>
          </p:nvGrpSpPr>
          <p:grpSpPr bwMode="auto">
            <a:xfrm>
              <a:off x="1104" y="1776"/>
              <a:ext cx="4608" cy="490"/>
              <a:chOff x="1152" y="1728"/>
              <a:chExt cx="4608" cy="490"/>
            </a:xfrm>
          </p:grpSpPr>
          <p:sp>
            <p:nvSpPr>
              <p:cNvPr id="39" name="Text Box 38"/>
              <p:cNvSpPr txBox="1">
                <a:spLocks noChangeArrowheads="1"/>
              </p:cNvSpPr>
              <p:nvPr/>
            </p:nvSpPr>
            <p:spPr bwMode="auto">
              <a:xfrm>
                <a:off x="1152" y="1968"/>
                <a:ext cx="46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a:solidFill>
                      <a:srgbClr val="000000"/>
                    </a:solidFill>
                  </a:rPr>
                  <a:t> .63   .68   .19    .69   .26   .48    .02  .15  -.37   -.30  -.81  -.78 </a:t>
                </a:r>
              </a:p>
            </p:txBody>
          </p:sp>
          <p:sp>
            <p:nvSpPr>
              <p:cNvPr id="40" name="Text Box 39"/>
              <p:cNvSpPr txBox="1">
                <a:spLocks noChangeArrowheads="1"/>
              </p:cNvSpPr>
              <p:nvPr/>
            </p:nvSpPr>
            <p:spPr bwMode="auto">
              <a:xfrm>
                <a:off x="2160" y="1728"/>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000000"/>
                    </a:solidFill>
                  </a:rPr>
                  <a:t>Female-Male Cohen’s </a:t>
                </a:r>
                <a:r>
                  <a:rPr lang="en-US" sz="2400" i="1">
                    <a:solidFill>
                      <a:srgbClr val="000000"/>
                    </a:solidFill>
                  </a:rPr>
                  <a:t>d</a:t>
                </a:r>
                <a:endParaRPr lang="en-US" sz="2400">
                  <a:solidFill>
                    <a:srgbClr val="000000"/>
                  </a:solidFill>
                </a:endParaRPr>
              </a:p>
            </p:txBody>
          </p:sp>
        </p:grpSp>
        <p:sp>
          <p:nvSpPr>
            <p:cNvPr id="25" name="Rectangle 40"/>
            <p:cNvSpPr>
              <a:spLocks noChangeArrowheads="1"/>
            </p:cNvSpPr>
            <p:nvPr/>
          </p:nvSpPr>
          <p:spPr bwMode="auto">
            <a:xfrm>
              <a:off x="1200" y="1824"/>
              <a:ext cx="3552" cy="38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6" name="Rectangle 41"/>
            <p:cNvSpPr>
              <a:spLocks noChangeArrowheads="1"/>
            </p:cNvSpPr>
            <p:nvPr/>
          </p:nvSpPr>
          <p:spPr bwMode="auto">
            <a:xfrm>
              <a:off x="4608" y="1968"/>
              <a:ext cx="912" cy="24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7" name="Text Box 42"/>
            <p:cNvSpPr txBox="1">
              <a:spLocks noChangeArrowheads="1"/>
            </p:cNvSpPr>
            <p:nvPr/>
          </p:nvSpPr>
          <p:spPr bwMode="auto">
            <a:xfrm rot="-24155660">
              <a:off x="3600" y="2688"/>
              <a:ext cx="1673"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Biology-Life Sci</a:t>
              </a:r>
            </a:p>
          </p:txBody>
        </p:sp>
        <p:sp>
          <p:nvSpPr>
            <p:cNvPr id="28" name="Text Box 43"/>
            <p:cNvSpPr txBox="1">
              <a:spLocks noChangeArrowheads="1"/>
            </p:cNvSpPr>
            <p:nvPr/>
          </p:nvSpPr>
          <p:spPr bwMode="auto">
            <a:xfrm rot="-24071155">
              <a:off x="3521" y="2832"/>
              <a:ext cx="22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Engin-Math-Phy Sci</a:t>
              </a:r>
            </a:p>
          </p:txBody>
        </p:sp>
        <p:sp>
          <p:nvSpPr>
            <p:cNvPr id="29" name="Text Box 44"/>
            <p:cNvSpPr txBox="1">
              <a:spLocks noChangeArrowheads="1"/>
            </p:cNvSpPr>
            <p:nvPr/>
          </p:nvSpPr>
          <p:spPr bwMode="auto">
            <a:xfrm rot="-45781454">
              <a:off x="3216" y="2544"/>
              <a:ext cx="1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Health Sci</a:t>
              </a:r>
            </a:p>
          </p:txBody>
        </p:sp>
        <p:sp>
          <p:nvSpPr>
            <p:cNvPr id="30" name="Text Box 45"/>
            <p:cNvSpPr txBox="1">
              <a:spLocks noChangeArrowheads="1"/>
            </p:cNvSpPr>
            <p:nvPr/>
          </p:nvSpPr>
          <p:spPr bwMode="auto">
            <a:xfrm rot="-24195857">
              <a:off x="3072" y="2736"/>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Computer-Info Sci</a:t>
              </a:r>
            </a:p>
          </p:txBody>
        </p:sp>
        <p:sp>
          <p:nvSpPr>
            <p:cNvPr id="31" name="Text Box 46"/>
            <p:cNvSpPr txBox="1">
              <a:spLocks noChangeArrowheads="1"/>
            </p:cNvSpPr>
            <p:nvPr/>
          </p:nvSpPr>
          <p:spPr bwMode="auto">
            <a:xfrm rot="-24071155">
              <a:off x="259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Psychology</a:t>
              </a:r>
            </a:p>
          </p:txBody>
        </p:sp>
        <p:sp>
          <p:nvSpPr>
            <p:cNvPr id="32" name="Text Box 47"/>
            <p:cNvSpPr txBox="1">
              <a:spLocks noChangeArrowheads="1"/>
            </p:cNvSpPr>
            <p:nvPr/>
          </p:nvSpPr>
          <p:spPr bwMode="auto">
            <a:xfrm rot="-24071155">
              <a:off x="1392" y="2736"/>
              <a:ext cx="1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Social Sci-History</a:t>
              </a:r>
            </a:p>
          </p:txBody>
        </p:sp>
        <p:sp>
          <p:nvSpPr>
            <p:cNvPr id="33" name="Text Box 48"/>
            <p:cNvSpPr txBox="1">
              <a:spLocks noChangeArrowheads="1"/>
            </p:cNvSpPr>
            <p:nvPr/>
          </p:nvSpPr>
          <p:spPr bwMode="auto">
            <a:xfrm rot="-24071155">
              <a:off x="148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Education</a:t>
              </a:r>
            </a:p>
          </p:txBody>
        </p:sp>
        <p:sp>
          <p:nvSpPr>
            <p:cNvPr id="34" name="Text Box 49"/>
            <p:cNvSpPr txBox="1">
              <a:spLocks noChangeArrowheads="1"/>
            </p:cNvSpPr>
            <p:nvPr/>
          </p:nvSpPr>
          <p:spPr bwMode="auto">
            <a:xfrm rot="-24071155">
              <a:off x="115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Communication</a:t>
              </a:r>
            </a:p>
          </p:txBody>
        </p:sp>
        <p:sp>
          <p:nvSpPr>
            <p:cNvPr id="35" name="Text Box 50"/>
            <p:cNvSpPr txBox="1">
              <a:spLocks noChangeArrowheads="1"/>
            </p:cNvSpPr>
            <p:nvPr/>
          </p:nvSpPr>
          <p:spPr bwMode="auto">
            <a:xfrm rot="-24071155">
              <a:off x="96" y="2832"/>
              <a:ext cx="23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Law-Legal Studies</a:t>
              </a:r>
            </a:p>
          </p:txBody>
        </p:sp>
        <p:sp>
          <p:nvSpPr>
            <p:cNvPr id="36" name="Text Box 51"/>
            <p:cNvSpPr txBox="1">
              <a:spLocks noChangeArrowheads="1"/>
            </p:cNvSpPr>
            <p:nvPr/>
          </p:nvSpPr>
          <p:spPr bwMode="auto">
            <a:xfrm rot="-24071155">
              <a:off x="384"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Humanities</a:t>
              </a:r>
            </a:p>
          </p:txBody>
        </p:sp>
        <p:sp>
          <p:nvSpPr>
            <p:cNvPr id="37" name="Text Box 52"/>
            <p:cNvSpPr txBox="1">
              <a:spLocks noChangeArrowheads="1"/>
            </p:cNvSpPr>
            <p:nvPr/>
          </p:nvSpPr>
          <p:spPr bwMode="auto">
            <a:xfrm rot="-24071155">
              <a:off x="-432" y="2736"/>
              <a:ext cx="2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Visual/Perform Arts</a:t>
              </a:r>
            </a:p>
          </p:txBody>
        </p:sp>
        <p:sp>
          <p:nvSpPr>
            <p:cNvPr id="38" name="Text Box 53"/>
            <p:cNvSpPr txBox="1">
              <a:spLocks noChangeArrowheads="1"/>
            </p:cNvSpPr>
            <p:nvPr/>
          </p:nvSpPr>
          <p:spPr bwMode="auto">
            <a:xfrm rot="-24071155">
              <a:off x="220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Business</a:t>
              </a:r>
            </a:p>
          </p:txBody>
        </p:sp>
      </p:grpSp>
      <p:sp>
        <p:nvSpPr>
          <p:cNvPr id="41" name="Text Box 4"/>
          <p:cNvSpPr txBox="1">
            <a:spLocks noChangeArrowheads="1"/>
          </p:cNvSpPr>
          <p:nvPr/>
        </p:nvSpPr>
        <p:spPr bwMode="auto">
          <a:xfrm>
            <a:off x="1809750" y="5441846"/>
            <a:ext cx="6896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200" dirty="0">
                <a:solidFill>
                  <a:srgbClr val="000000"/>
                </a:solidFill>
              </a:rPr>
              <a:t>Major </a:t>
            </a:r>
            <a:r>
              <a:rPr lang="en-US" sz="3200" dirty="0" smtClean="0">
                <a:solidFill>
                  <a:srgbClr val="000000"/>
                </a:solidFill>
              </a:rPr>
              <a:t>Field</a:t>
            </a:r>
            <a:endParaRPr lang="en-US" sz="3200" dirty="0">
              <a:solidFill>
                <a:srgbClr val="000000"/>
              </a:solidFill>
            </a:endParaRPr>
          </a:p>
        </p:txBody>
      </p:sp>
      <p:sp>
        <p:nvSpPr>
          <p:cNvPr id="42" name="Text Box 4"/>
          <p:cNvSpPr txBox="1">
            <a:spLocks noChangeArrowheads="1"/>
          </p:cNvSpPr>
          <p:nvPr/>
        </p:nvSpPr>
        <p:spPr bwMode="auto">
          <a:xfrm>
            <a:off x="1905000" y="2605881"/>
            <a:ext cx="6896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200" dirty="0" err="1" smtClean="0">
                <a:solidFill>
                  <a:srgbClr val="000000"/>
                </a:solidFill>
              </a:rPr>
              <a:t>Scienceness</a:t>
            </a:r>
            <a:r>
              <a:rPr lang="en-US" sz="3200" dirty="0" smtClean="0">
                <a:solidFill>
                  <a:srgbClr val="000000"/>
                </a:solidFill>
              </a:rPr>
              <a:t> </a:t>
            </a:r>
            <a:r>
              <a:rPr lang="en-US" sz="3200" dirty="0" smtClean="0">
                <a:solidFill>
                  <a:srgbClr val="000000"/>
                </a:solidFill>
                <a:sym typeface="Wingdings" pitchFamily="2" charset="2"/>
              </a:rPr>
              <a:t></a:t>
            </a:r>
            <a:endParaRPr lang="en-US" sz="3200" dirty="0">
              <a:solidFill>
                <a:srgbClr val="000000"/>
              </a:solidFill>
            </a:endParaRPr>
          </a:p>
        </p:txBody>
      </p:sp>
    </p:spTree>
    <p:extLst>
      <p:ext uri="{BB962C8B-B14F-4D97-AF65-F5344CB8AC3E}">
        <p14:creationId xmlns:p14="http://schemas.microsoft.com/office/powerpoint/2010/main" val="2113059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5943600" cy="688975"/>
          </a:xfrm>
        </p:spPr>
        <p:txBody>
          <a:bodyPr>
            <a:normAutofit fontScale="90000"/>
          </a:bodyPr>
          <a:lstStyle/>
          <a:p>
            <a:pPr marL="0" indent="0">
              <a:lnSpc>
                <a:spcPct val="80000"/>
              </a:lnSpc>
            </a:pPr>
            <a:r>
              <a:rPr lang="en-US" sz="2200" dirty="0"/>
              <a:t>Fred </a:t>
            </a:r>
            <a:r>
              <a:rPr lang="en-US" sz="2200" dirty="0" smtClean="0"/>
              <a:t>Smyth</a:t>
            </a:r>
            <a:br>
              <a:rPr lang="en-US" sz="2200" dirty="0" smtClean="0"/>
            </a:br>
            <a:r>
              <a:rPr lang="en-US" sz="2200" dirty="0"/>
              <a:t>Department of Psychology   </a:t>
            </a:r>
            <a:br>
              <a:rPr lang="en-US" sz="2200" dirty="0"/>
            </a:br>
            <a:r>
              <a:rPr lang="en-US" sz="2200" dirty="0"/>
              <a:t>University of Virginia</a:t>
            </a:r>
            <a:r>
              <a:rPr lang="en-US" dirty="0"/>
              <a:t/>
            </a:r>
            <a:br>
              <a:rPr lang="en-US" dirty="0"/>
            </a:br>
            <a:endParaRPr lang="en-US" dirty="0"/>
          </a:p>
        </p:txBody>
      </p:sp>
      <p:sp>
        <p:nvSpPr>
          <p:cNvPr id="3" name="Subtitle 2"/>
          <p:cNvSpPr txBox="1">
            <a:spLocks/>
          </p:cNvSpPr>
          <p:nvPr/>
        </p:nvSpPr>
        <p:spPr>
          <a:xfrm>
            <a:off x="914400" y="4053886"/>
            <a:ext cx="5029200" cy="381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endParaRPr lang="en-US" sz="2400" dirty="0"/>
          </a:p>
        </p:txBody>
      </p:sp>
      <p:sp>
        <p:nvSpPr>
          <p:cNvPr id="4" name="Subtitle 2"/>
          <p:cNvSpPr txBox="1">
            <a:spLocks/>
          </p:cNvSpPr>
          <p:nvPr/>
        </p:nvSpPr>
        <p:spPr>
          <a:xfrm>
            <a:off x="685800" y="4114800"/>
            <a:ext cx="6400800" cy="381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782327"/>
                </a:solidFill>
              </a:rPr>
              <a:t>Implicit Gender Bias in STEM</a:t>
            </a:r>
          </a:p>
        </p:txBody>
      </p:sp>
      <p:graphicFrame>
        <p:nvGraphicFramePr>
          <p:cNvPr id="5" name="Object 4"/>
          <p:cNvGraphicFramePr>
            <a:graphicFrameLocks noChangeAspect="1"/>
          </p:cNvGraphicFramePr>
          <p:nvPr>
            <p:extLst>
              <p:ext uri="{D42A27DB-BD31-4B8C-83A1-F6EECF244321}">
                <p14:modId xmlns:p14="http://schemas.microsoft.com/office/powerpoint/2010/main" val="929262998"/>
              </p:ext>
            </p:extLst>
          </p:nvPr>
        </p:nvGraphicFramePr>
        <p:xfrm>
          <a:off x="685800" y="5943600"/>
          <a:ext cx="714286" cy="716571"/>
        </p:xfrm>
        <a:graphic>
          <a:graphicData uri="http://schemas.openxmlformats.org/presentationml/2006/ole">
            <mc:AlternateContent xmlns:mc="http://schemas.openxmlformats.org/markup-compatibility/2006">
              <mc:Choice xmlns:v="urn:schemas-microsoft-com:vml" Requires="v">
                <p:oleObj spid="_x0000_s5146" name="Photo Editor Photo" r:id="rId4" imgW="5952381" imgH="5971429" progId="MSPhotoEd.3">
                  <p:embed/>
                </p:oleObj>
              </mc:Choice>
              <mc:Fallback>
                <p:oleObj name="Photo Editor Photo" r:id="rId4" imgW="5952381" imgH="5971429"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943600"/>
                        <a:ext cx="714286" cy="716571"/>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24079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1570" name="Object 2"/>
          <p:cNvGraphicFramePr>
            <a:graphicFrameLocks noChangeAspect="1"/>
          </p:cNvGraphicFramePr>
          <p:nvPr/>
        </p:nvGraphicFramePr>
        <p:xfrm>
          <a:off x="533400" y="152400"/>
          <a:ext cx="8382000" cy="3838575"/>
        </p:xfrm>
        <a:graphic>
          <a:graphicData uri="http://schemas.openxmlformats.org/presentationml/2006/ole">
            <mc:AlternateContent xmlns:mc="http://schemas.openxmlformats.org/markup-compatibility/2006">
              <mc:Choice xmlns:v="urn:schemas-microsoft-com:vml" Requires="v">
                <p:oleObj spid="_x0000_s8216" name="Chart" r:id="rId4" imgW="5886450" imgH="2695575" progId="Excel.Chart.8">
                  <p:embed/>
                </p:oleObj>
              </mc:Choice>
              <mc:Fallback>
                <p:oleObj name="Chart" r:id="rId4" imgW="5886450" imgH="2695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83820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1573" name="Rectangle 5"/>
          <p:cNvSpPr>
            <a:spLocks noChangeArrowheads="1"/>
          </p:cNvSpPr>
          <p:nvPr/>
        </p:nvSpPr>
        <p:spPr bwMode="auto">
          <a:xfrm>
            <a:off x="1905000" y="1752600"/>
            <a:ext cx="4370388" cy="838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1574" name="Rectangle 6"/>
          <p:cNvSpPr>
            <a:spLocks noChangeArrowheads="1"/>
          </p:cNvSpPr>
          <p:nvPr/>
        </p:nvSpPr>
        <p:spPr bwMode="auto">
          <a:xfrm>
            <a:off x="6400800" y="838200"/>
            <a:ext cx="2209800" cy="838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1575" name="Rectangle 7"/>
          <p:cNvSpPr>
            <a:spLocks noChangeArrowheads="1"/>
          </p:cNvSpPr>
          <p:nvPr/>
        </p:nvSpPr>
        <p:spPr bwMode="auto">
          <a:xfrm>
            <a:off x="5105400" y="1905000"/>
            <a:ext cx="11303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1577" name="Text Box 9"/>
          <p:cNvSpPr txBox="1">
            <a:spLocks noChangeArrowheads="1"/>
          </p:cNvSpPr>
          <p:nvPr/>
        </p:nvSpPr>
        <p:spPr bwMode="auto">
          <a:xfrm>
            <a:off x="1981200" y="457200"/>
            <a:ext cx="3689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800" dirty="0">
                <a:solidFill>
                  <a:srgbClr val="000000"/>
                </a:solidFill>
              </a:rPr>
              <a:t>Women (</a:t>
            </a:r>
            <a:r>
              <a:rPr lang="en-US" sz="2800" i="1" dirty="0" smtClean="0">
                <a:solidFill>
                  <a:srgbClr val="000000"/>
                </a:solidFill>
              </a:rPr>
              <a:t>N</a:t>
            </a:r>
            <a:r>
              <a:rPr lang="en-US" sz="2800" dirty="0" smtClean="0">
                <a:solidFill>
                  <a:srgbClr val="000000"/>
                </a:solidFill>
              </a:rPr>
              <a:t>=124,479)</a:t>
            </a:r>
            <a:endParaRPr lang="en-US" sz="2800" dirty="0">
              <a:solidFill>
                <a:srgbClr val="000000"/>
              </a:solidFill>
            </a:endParaRPr>
          </a:p>
        </p:txBody>
      </p:sp>
      <p:grpSp>
        <p:nvGrpSpPr>
          <p:cNvPr id="1901604" name="Group 36"/>
          <p:cNvGrpSpPr>
            <a:grpSpLocks/>
          </p:cNvGrpSpPr>
          <p:nvPr/>
        </p:nvGrpSpPr>
        <p:grpSpPr bwMode="auto">
          <a:xfrm>
            <a:off x="-685800" y="2819400"/>
            <a:ext cx="9829800" cy="2133600"/>
            <a:chOff x="-432" y="1776"/>
            <a:chExt cx="6192" cy="1344"/>
          </a:xfrm>
        </p:grpSpPr>
        <p:grpSp>
          <p:nvGrpSpPr>
            <p:cNvPr id="1901605" name="Group 37"/>
            <p:cNvGrpSpPr>
              <a:grpSpLocks/>
            </p:cNvGrpSpPr>
            <p:nvPr/>
          </p:nvGrpSpPr>
          <p:grpSpPr bwMode="auto">
            <a:xfrm>
              <a:off x="1104" y="1776"/>
              <a:ext cx="4608" cy="490"/>
              <a:chOff x="1152" y="1728"/>
              <a:chExt cx="4608" cy="490"/>
            </a:xfrm>
          </p:grpSpPr>
          <p:sp>
            <p:nvSpPr>
              <p:cNvPr id="1901606" name="Text Box 38"/>
              <p:cNvSpPr txBox="1">
                <a:spLocks noChangeArrowheads="1"/>
              </p:cNvSpPr>
              <p:nvPr/>
            </p:nvSpPr>
            <p:spPr bwMode="auto">
              <a:xfrm>
                <a:off x="1152" y="1968"/>
                <a:ext cx="46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a:solidFill>
                      <a:srgbClr val="000000"/>
                    </a:solidFill>
                  </a:rPr>
                  <a:t> .63   .68   .19    .69   .26   .48    .02  .15  -.37   -.30  -.81  -.78 </a:t>
                </a:r>
              </a:p>
            </p:txBody>
          </p:sp>
          <p:sp>
            <p:nvSpPr>
              <p:cNvPr id="1901607" name="Text Box 39"/>
              <p:cNvSpPr txBox="1">
                <a:spLocks noChangeArrowheads="1"/>
              </p:cNvSpPr>
              <p:nvPr/>
            </p:nvSpPr>
            <p:spPr bwMode="auto">
              <a:xfrm>
                <a:off x="2160" y="1728"/>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000000"/>
                    </a:solidFill>
                  </a:rPr>
                  <a:t>Female-Male Cohen’s </a:t>
                </a:r>
                <a:r>
                  <a:rPr lang="en-US" sz="2400" i="1">
                    <a:solidFill>
                      <a:srgbClr val="000000"/>
                    </a:solidFill>
                  </a:rPr>
                  <a:t>d</a:t>
                </a:r>
                <a:endParaRPr lang="en-US" sz="2400">
                  <a:solidFill>
                    <a:srgbClr val="000000"/>
                  </a:solidFill>
                </a:endParaRPr>
              </a:p>
            </p:txBody>
          </p:sp>
        </p:grpSp>
        <p:sp>
          <p:nvSpPr>
            <p:cNvPr id="1901608" name="Rectangle 40"/>
            <p:cNvSpPr>
              <a:spLocks noChangeArrowheads="1"/>
            </p:cNvSpPr>
            <p:nvPr/>
          </p:nvSpPr>
          <p:spPr bwMode="auto">
            <a:xfrm>
              <a:off x="1200" y="1824"/>
              <a:ext cx="3552" cy="38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1609" name="Rectangle 41"/>
            <p:cNvSpPr>
              <a:spLocks noChangeArrowheads="1"/>
            </p:cNvSpPr>
            <p:nvPr/>
          </p:nvSpPr>
          <p:spPr bwMode="auto">
            <a:xfrm>
              <a:off x="4608" y="1968"/>
              <a:ext cx="912" cy="24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1610" name="Text Box 42"/>
            <p:cNvSpPr txBox="1">
              <a:spLocks noChangeArrowheads="1"/>
            </p:cNvSpPr>
            <p:nvPr/>
          </p:nvSpPr>
          <p:spPr bwMode="auto">
            <a:xfrm rot="-24155660">
              <a:off x="3600" y="2688"/>
              <a:ext cx="1673"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Biology-Life Sci</a:t>
              </a:r>
            </a:p>
          </p:txBody>
        </p:sp>
        <p:sp>
          <p:nvSpPr>
            <p:cNvPr id="1901611" name="Text Box 43"/>
            <p:cNvSpPr txBox="1">
              <a:spLocks noChangeArrowheads="1"/>
            </p:cNvSpPr>
            <p:nvPr/>
          </p:nvSpPr>
          <p:spPr bwMode="auto">
            <a:xfrm rot="-24071155">
              <a:off x="3521" y="2832"/>
              <a:ext cx="22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Engin-Math-Phy Sci</a:t>
              </a:r>
            </a:p>
          </p:txBody>
        </p:sp>
        <p:sp>
          <p:nvSpPr>
            <p:cNvPr id="1901612" name="Text Box 44"/>
            <p:cNvSpPr txBox="1">
              <a:spLocks noChangeArrowheads="1"/>
            </p:cNvSpPr>
            <p:nvPr/>
          </p:nvSpPr>
          <p:spPr bwMode="auto">
            <a:xfrm rot="-45781454">
              <a:off x="3216" y="2544"/>
              <a:ext cx="1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Health Sci</a:t>
              </a:r>
            </a:p>
          </p:txBody>
        </p:sp>
        <p:sp>
          <p:nvSpPr>
            <p:cNvPr id="1901613" name="Text Box 45"/>
            <p:cNvSpPr txBox="1">
              <a:spLocks noChangeArrowheads="1"/>
            </p:cNvSpPr>
            <p:nvPr/>
          </p:nvSpPr>
          <p:spPr bwMode="auto">
            <a:xfrm rot="-24195857">
              <a:off x="3072" y="2736"/>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Computer-Info Sci</a:t>
              </a:r>
            </a:p>
          </p:txBody>
        </p:sp>
        <p:sp>
          <p:nvSpPr>
            <p:cNvPr id="1901614" name="Text Box 46"/>
            <p:cNvSpPr txBox="1">
              <a:spLocks noChangeArrowheads="1"/>
            </p:cNvSpPr>
            <p:nvPr/>
          </p:nvSpPr>
          <p:spPr bwMode="auto">
            <a:xfrm rot="-24071155">
              <a:off x="259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Psychology</a:t>
              </a:r>
            </a:p>
          </p:txBody>
        </p:sp>
        <p:sp>
          <p:nvSpPr>
            <p:cNvPr id="1901615" name="Text Box 47"/>
            <p:cNvSpPr txBox="1">
              <a:spLocks noChangeArrowheads="1"/>
            </p:cNvSpPr>
            <p:nvPr/>
          </p:nvSpPr>
          <p:spPr bwMode="auto">
            <a:xfrm rot="-24071155">
              <a:off x="1392" y="2736"/>
              <a:ext cx="1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Social Sci-History</a:t>
              </a:r>
            </a:p>
          </p:txBody>
        </p:sp>
        <p:sp>
          <p:nvSpPr>
            <p:cNvPr id="1901616" name="Text Box 48"/>
            <p:cNvSpPr txBox="1">
              <a:spLocks noChangeArrowheads="1"/>
            </p:cNvSpPr>
            <p:nvPr/>
          </p:nvSpPr>
          <p:spPr bwMode="auto">
            <a:xfrm rot="-24071155">
              <a:off x="148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Education</a:t>
              </a:r>
            </a:p>
          </p:txBody>
        </p:sp>
        <p:sp>
          <p:nvSpPr>
            <p:cNvPr id="1901617" name="Text Box 49"/>
            <p:cNvSpPr txBox="1">
              <a:spLocks noChangeArrowheads="1"/>
            </p:cNvSpPr>
            <p:nvPr/>
          </p:nvSpPr>
          <p:spPr bwMode="auto">
            <a:xfrm rot="-24071155">
              <a:off x="115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Communication</a:t>
              </a:r>
            </a:p>
          </p:txBody>
        </p:sp>
        <p:sp>
          <p:nvSpPr>
            <p:cNvPr id="1901618" name="Text Box 50"/>
            <p:cNvSpPr txBox="1">
              <a:spLocks noChangeArrowheads="1"/>
            </p:cNvSpPr>
            <p:nvPr/>
          </p:nvSpPr>
          <p:spPr bwMode="auto">
            <a:xfrm rot="-24071155">
              <a:off x="96" y="2832"/>
              <a:ext cx="23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Law-Legal Studies</a:t>
              </a:r>
            </a:p>
          </p:txBody>
        </p:sp>
        <p:sp>
          <p:nvSpPr>
            <p:cNvPr id="1901619" name="Text Box 51"/>
            <p:cNvSpPr txBox="1">
              <a:spLocks noChangeArrowheads="1"/>
            </p:cNvSpPr>
            <p:nvPr/>
          </p:nvSpPr>
          <p:spPr bwMode="auto">
            <a:xfrm rot="-24071155">
              <a:off x="384"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Humanities</a:t>
              </a:r>
            </a:p>
          </p:txBody>
        </p:sp>
        <p:sp>
          <p:nvSpPr>
            <p:cNvPr id="1901620" name="Text Box 52"/>
            <p:cNvSpPr txBox="1">
              <a:spLocks noChangeArrowheads="1"/>
            </p:cNvSpPr>
            <p:nvPr/>
          </p:nvSpPr>
          <p:spPr bwMode="auto">
            <a:xfrm rot="-24071155">
              <a:off x="-432" y="2736"/>
              <a:ext cx="2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Visual/Perform Arts</a:t>
              </a:r>
            </a:p>
          </p:txBody>
        </p:sp>
        <p:sp>
          <p:nvSpPr>
            <p:cNvPr id="1901621" name="Text Box 53"/>
            <p:cNvSpPr txBox="1">
              <a:spLocks noChangeArrowheads="1"/>
            </p:cNvSpPr>
            <p:nvPr/>
          </p:nvSpPr>
          <p:spPr bwMode="auto">
            <a:xfrm rot="-24071155">
              <a:off x="220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Business</a:t>
              </a:r>
            </a:p>
          </p:txBody>
        </p:sp>
      </p:grpSp>
      <p:sp>
        <p:nvSpPr>
          <p:cNvPr id="1901622" name="Rectangle 54"/>
          <p:cNvSpPr>
            <a:spLocks noChangeArrowheads="1"/>
          </p:cNvSpPr>
          <p:nvPr/>
        </p:nvSpPr>
        <p:spPr bwMode="auto">
          <a:xfrm>
            <a:off x="5105400" y="1600200"/>
            <a:ext cx="887413" cy="914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1623" name="Rectangle 55"/>
          <p:cNvSpPr>
            <a:spLocks noChangeArrowheads="1"/>
          </p:cNvSpPr>
          <p:nvPr/>
        </p:nvSpPr>
        <p:spPr bwMode="auto">
          <a:xfrm rot="-2461396">
            <a:off x="6324600" y="1295400"/>
            <a:ext cx="685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32" name="Text Box 4"/>
          <p:cNvSpPr txBox="1">
            <a:spLocks noChangeArrowheads="1"/>
          </p:cNvSpPr>
          <p:nvPr/>
        </p:nvSpPr>
        <p:spPr bwMode="auto">
          <a:xfrm>
            <a:off x="1809750" y="5441846"/>
            <a:ext cx="6896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200" dirty="0">
                <a:solidFill>
                  <a:srgbClr val="000000"/>
                </a:solidFill>
              </a:rPr>
              <a:t>Major </a:t>
            </a:r>
            <a:r>
              <a:rPr lang="en-US" sz="3200" dirty="0" smtClean="0">
                <a:solidFill>
                  <a:srgbClr val="000000"/>
                </a:solidFill>
              </a:rPr>
              <a:t>Field</a:t>
            </a:r>
            <a:endParaRPr lang="en-US" sz="3200" dirty="0">
              <a:solidFill>
                <a:srgbClr val="000000"/>
              </a:solidFill>
            </a:endParaRPr>
          </a:p>
        </p:txBody>
      </p:sp>
      <p:sp>
        <p:nvSpPr>
          <p:cNvPr id="34" name="Text Box 25"/>
          <p:cNvSpPr txBox="1">
            <a:spLocks noChangeArrowheads="1"/>
          </p:cNvSpPr>
          <p:nvPr/>
        </p:nvSpPr>
        <p:spPr bwMode="auto">
          <a:xfrm rot="16200000">
            <a:off x="-1279525" y="1736725"/>
            <a:ext cx="3962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dirty="0">
                <a:solidFill>
                  <a:srgbClr val="000000"/>
                </a:solidFill>
              </a:rPr>
              <a:t>Implicit Science=Male</a:t>
            </a:r>
          </a:p>
          <a:p>
            <a:pPr algn="ctr" fontAlgn="base">
              <a:spcBef>
                <a:spcPct val="0"/>
              </a:spcBef>
              <a:spcAft>
                <a:spcPct val="0"/>
              </a:spcAft>
            </a:pPr>
            <a:r>
              <a:rPr lang="en-US" sz="2800" dirty="0" smtClean="0">
                <a:solidFill>
                  <a:srgbClr val="000000"/>
                </a:solidFill>
              </a:rPr>
              <a:t>(</a:t>
            </a:r>
            <a:r>
              <a:rPr lang="en-US" sz="2800" i="1" dirty="0" smtClean="0">
                <a:solidFill>
                  <a:srgbClr val="000000"/>
                </a:solidFill>
              </a:rPr>
              <a:t>SD</a:t>
            </a:r>
            <a:r>
              <a:rPr lang="en-US" sz="2800" dirty="0" smtClean="0">
                <a:solidFill>
                  <a:srgbClr val="000000"/>
                </a:solidFill>
              </a:rPr>
              <a:t>s from zero)</a:t>
            </a:r>
            <a:endParaRPr lang="en-US" sz="2800" dirty="0">
              <a:solidFill>
                <a:srgbClr val="000000"/>
              </a:solidFill>
            </a:endParaRPr>
          </a:p>
        </p:txBody>
      </p:sp>
      <p:sp>
        <p:nvSpPr>
          <p:cNvPr id="30" name="Text Box 8"/>
          <p:cNvSpPr txBox="1">
            <a:spLocks noChangeArrowheads="1"/>
          </p:cNvSpPr>
          <p:nvPr/>
        </p:nvSpPr>
        <p:spPr bwMode="auto">
          <a:xfrm>
            <a:off x="4000500" y="6073364"/>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2400" dirty="0">
                <a:solidFill>
                  <a:srgbClr val="000000"/>
                </a:solidFill>
              </a:rPr>
              <a:t>Smyth, </a:t>
            </a:r>
            <a:r>
              <a:rPr lang="en-US" sz="2400" dirty="0" smtClean="0">
                <a:solidFill>
                  <a:srgbClr val="000000"/>
                </a:solidFill>
              </a:rPr>
              <a:t>2013</a:t>
            </a:r>
            <a:endParaRPr lang="en-US" sz="2400" dirty="0">
              <a:solidFill>
                <a:srgbClr val="000000"/>
              </a:solidFill>
            </a:endParaRPr>
          </a:p>
        </p:txBody>
      </p:sp>
    </p:spTree>
    <p:extLst>
      <p:ext uri="{BB962C8B-B14F-4D97-AF65-F5344CB8AC3E}">
        <p14:creationId xmlns:p14="http://schemas.microsoft.com/office/powerpoint/2010/main" val="1367433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3618" name="Object 2"/>
          <p:cNvGraphicFramePr>
            <a:graphicFrameLocks noChangeAspect="1"/>
          </p:cNvGraphicFramePr>
          <p:nvPr/>
        </p:nvGraphicFramePr>
        <p:xfrm>
          <a:off x="533400" y="152400"/>
          <a:ext cx="8382000" cy="3838575"/>
        </p:xfrm>
        <a:graphic>
          <a:graphicData uri="http://schemas.openxmlformats.org/presentationml/2006/ole">
            <mc:AlternateContent xmlns:mc="http://schemas.openxmlformats.org/markup-compatibility/2006">
              <mc:Choice xmlns:v="urn:schemas-microsoft-com:vml" Requires="v">
                <p:oleObj spid="_x0000_s9240" name="Chart" r:id="rId4" imgW="5886450" imgH="2695575" progId="Excel.Chart.8">
                  <p:embed/>
                </p:oleObj>
              </mc:Choice>
              <mc:Fallback>
                <p:oleObj name="Chart" r:id="rId4" imgW="5886450" imgH="2695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83820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3625" name="Text Box 9"/>
          <p:cNvSpPr txBox="1">
            <a:spLocks noChangeArrowheads="1"/>
          </p:cNvSpPr>
          <p:nvPr/>
        </p:nvSpPr>
        <p:spPr bwMode="auto">
          <a:xfrm>
            <a:off x="1981200" y="24384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dirty="0">
                <a:solidFill>
                  <a:srgbClr val="000000"/>
                </a:solidFill>
                <a:latin typeface="Arial Unicode MS" pitchFamily="34" charset="-128"/>
              </a:rPr>
              <a:t>Men (</a:t>
            </a:r>
            <a:r>
              <a:rPr lang="en-US" sz="2800" i="1" dirty="0" smtClean="0">
                <a:solidFill>
                  <a:srgbClr val="000000"/>
                </a:solidFill>
                <a:latin typeface="Arial Unicode MS" pitchFamily="34" charset="-128"/>
              </a:rPr>
              <a:t>N</a:t>
            </a:r>
            <a:r>
              <a:rPr lang="en-US" sz="2800" dirty="0" smtClean="0">
                <a:solidFill>
                  <a:srgbClr val="000000"/>
                </a:solidFill>
                <a:latin typeface="Arial Unicode MS" pitchFamily="34" charset="-128"/>
              </a:rPr>
              <a:t>=52,456)</a:t>
            </a:r>
            <a:endParaRPr lang="en-US" sz="2800" dirty="0">
              <a:solidFill>
                <a:srgbClr val="000000"/>
              </a:solidFill>
              <a:latin typeface="Arial Unicode MS" pitchFamily="34" charset="-128"/>
            </a:endParaRPr>
          </a:p>
        </p:txBody>
      </p:sp>
      <p:grpSp>
        <p:nvGrpSpPr>
          <p:cNvPr id="1903655" name="Group 39"/>
          <p:cNvGrpSpPr>
            <a:grpSpLocks/>
          </p:cNvGrpSpPr>
          <p:nvPr/>
        </p:nvGrpSpPr>
        <p:grpSpPr bwMode="auto">
          <a:xfrm>
            <a:off x="-685800" y="2819400"/>
            <a:ext cx="9829800" cy="2133600"/>
            <a:chOff x="-432" y="1776"/>
            <a:chExt cx="6192" cy="1344"/>
          </a:xfrm>
        </p:grpSpPr>
        <p:grpSp>
          <p:nvGrpSpPr>
            <p:cNvPr id="1903620" name="Group 4"/>
            <p:cNvGrpSpPr>
              <a:grpSpLocks/>
            </p:cNvGrpSpPr>
            <p:nvPr/>
          </p:nvGrpSpPr>
          <p:grpSpPr bwMode="auto">
            <a:xfrm>
              <a:off x="1104" y="1776"/>
              <a:ext cx="4608" cy="490"/>
              <a:chOff x="1152" y="1728"/>
              <a:chExt cx="4608" cy="490"/>
            </a:xfrm>
          </p:grpSpPr>
          <p:sp>
            <p:nvSpPr>
              <p:cNvPr id="1903621" name="Text Box 5"/>
              <p:cNvSpPr txBox="1">
                <a:spLocks noChangeArrowheads="1"/>
              </p:cNvSpPr>
              <p:nvPr/>
            </p:nvSpPr>
            <p:spPr bwMode="auto">
              <a:xfrm>
                <a:off x="1152" y="1968"/>
                <a:ext cx="46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a:solidFill>
                      <a:srgbClr val="000000"/>
                    </a:solidFill>
                  </a:rPr>
                  <a:t> .63   .68   .19    .69   .26   .48    .02  .15  -.37   -.30  -.81  -.78 </a:t>
                </a:r>
              </a:p>
            </p:txBody>
          </p:sp>
          <p:sp>
            <p:nvSpPr>
              <p:cNvPr id="1903622" name="Text Box 6"/>
              <p:cNvSpPr txBox="1">
                <a:spLocks noChangeArrowheads="1"/>
              </p:cNvSpPr>
              <p:nvPr/>
            </p:nvSpPr>
            <p:spPr bwMode="auto">
              <a:xfrm>
                <a:off x="2160" y="1728"/>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000000"/>
                    </a:solidFill>
                  </a:rPr>
                  <a:t>Female-Male Cohen’s </a:t>
                </a:r>
                <a:r>
                  <a:rPr lang="en-US" sz="2400" i="1">
                    <a:solidFill>
                      <a:srgbClr val="000000"/>
                    </a:solidFill>
                  </a:rPr>
                  <a:t>d</a:t>
                </a:r>
                <a:endParaRPr lang="en-US" sz="2400">
                  <a:solidFill>
                    <a:srgbClr val="000000"/>
                  </a:solidFill>
                </a:endParaRPr>
              </a:p>
            </p:txBody>
          </p:sp>
        </p:grpSp>
        <p:sp>
          <p:nvSpPr>
            <p:cNvPr id="1903640" name="Rectangle 24"/>
            <p:cNvSpPr>
              <a:spLocks noChangeArrowheads="1"/>
            </p:cNvSpPr>
            <p:nvPr/>
          </p:nvSpPr>
          <p:spPr bwMode="auto">
            <a:xfrm>
              <a:off x="1200" y="1824"/>
              <a:ext cx="3552" cy="38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3641" name="Rectangle 25"/>
            <p:cNvSpPr>
              <a:spLocks noChangeArrowheads="1"/>
            </p:cNvSpPr>
            <p:nvPr/>
          </p:nvSpPr>
          <p:spPr bwMode="auto">
            <a:xfrm>
              <a:off x="4608" y="1968"/>
              <a:ext cx="912" cy="24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3643" name="Text Box 27"/>
            <p:cNvSpPr txBox="1">
              <a:spLocks noChangeArrowheads="1"/>
            </p:cNvSpPr>
            <p:nvPr/>
          </p:nvSpPr>
          <p:spPr bwMode="auto">
            <a:xfrm rot="-24155660">
              <a:off x="3600" y="2688"/>
              <a:ext cx="1673"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Biology-Life Sci</a:t>
              </a:r>
            </a:p>
          </p:txBody>
        </p:sp>
        <p:sp>
          <p:nvSpPr>
            <p:cNvPr id="1903644" name="Text Box 28"/>
            <p:cNvSpPr txBox="1">
              <a:spLocks noChangeArrowheads="1"/>
            </p:cNvSpPr>
            <p:nvPr/>
          </p:nvSpPr>
          <p:spPr bwMode="auto">
            <a:xfrm rot="-24071155">
              <a:off x="3521" y="2832"/>
              <a:ext cx="22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Engin-Math-Phy Sci</a:t>
              </a:r>
            </a:p>
          </p:txBody>
        </p:sp>
        <p:sp>
          <p:nvSpPr>
            <p:cNvPr id="1903645" name="Text Box 29"/>
            <p:cNvSpPr txBox="1">
              <a:spLocks noChangeArrowheads="1"/>
            </p:cNvSpPr>
            <p:nvPr/>
          </p:nvSpPr>
          <p:spPr bwMode="auto">
            <a:xfrm rot="-45781454">
              <a:off x="3216" y="2544"/>
              <a:ext cx="1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Health Sci</a:t>
              </a:r>
            </a:p>
          </p:txBody>
        </p:sp>
        <p:sp>
          <p:nvSpPr>
            <p:cNvPr id="1903646" name="Text Box 30"/>
            <p:cNvSpPr txBox="1">
              <a:spLocks noChangeArrowheads="1"/>
            </p:cNvSpPr>
            <p:nvPr/>
          </p:nvSpPr>
          <p:spPr bwMode="auto">
            <a:xfrm rot="-24195857">
              <a:off x="3072" y="2736"/>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Computer-Info Sci</a:t>
              </a:r>
            </a:p>
          </p:txBody>
        </p:sp>
        <p:sp>
          <p:nvSpPr>
            <p:cNvPr id="1903647" name="Text Box 31"/>
            <p:cNvSpPr txBox="1">
              <a:spLocks noChangeArrowheads="1"/>
            </p:cNvSpPr>
            <p:nvPr/>
          </p:nvSpPr>
          <p:spPr bwMode="auto">
            <a:xfrm rot="-24071155">
              <a:off x="259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Psychology</a:t>
              </a:r>
            </a:p>
          </p:txBody>
        </p:sp>
        <p:sp>
          <p:nvSpPr>
            <p:cNvPr id="1903648" name="Text Box 32"/>
            <p:cNvSpPr txBox="1">
              <a:spLocks noChangeArrowheads="1"/>
            </p:cNvSpPr>
            <p:nvPr/>
          </p:nvSpPr>
          <p:spPr bwMode="auto">
            <a:xfrm rot="-24071155">
              <a:off x="1392" y="2736"/>
              <a:ext cx="1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Social Sci-History</a:t>
              </a:r>
            </a:p>
          </p:txBody>
        </p:sp>
        <p:sp>
          <p:nvSpPr>
            <p:cNvPr id="1903649" name="Text Box 33"/>
            <p:cNvSpPr txBox="1">
              <a:spLocks noChangeArrowheads="1"/>
            </p:cNvSpPr>
            <p:nvPr/>
          </p:nvSpPr>
          <p:spPr bwMode="auto">
            <a:xfrm rot="-24071155">
              <a:off x="148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Education</a:t>
              </a:r>
            </a:p>
          </p:txBody>
        </p:sp>
        <p:sp>
          <p:nvSpPr>
            <p:cNvPr id="1903650" name="Text Box 34"/>
            <p:cNvSpPr txBox="1">
              <a:spLocks noChangeArrowheads="1"/>
            </p:cNvSpPr>
            <p:nvPr/>
          </p:nvSpPr>
          <p:spPr bwMode="auto">
            <a:xfrm rot="-24071155">
              <a:off x="115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Communication</a:t>
              </a:r>
            </a:p>
          </p:txBody>
        </p:sp>
        <p:sp>
          <p:nvSpPr>
            <p:cNvPr id="1903651" name="Text Box 35"/>
            <p:cNvSpPr txBox="1">
              <a:spLocks noChangeArrowheads="1"/>
            </p:cNvSpPr>
            <p:nvPr/>
          </p:nvSpPr>
          <p:spPr bwMode="auto">
            <a:xfrm rot="-24071155">
              <a:off x="96" y="2832"/>
              <a:ext cx="23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Law-Legal Studies</a:t>
              </a:r>
            </a:p>
          </p:txBody>
        </p:sp>
        <p:sp>
          <p:nvSpPr>
            <p:cNvPr id="1903652" name="Text Box 36"/>
            <p:cNvSpPr txBox="1">
              <a:spLocks noChangeArrowheads="1"/>
            </p:cNvSpPr>
            <p:nvPr/>
          </p:nvSpPr>
          <p:spPr bwMode="auto">
            <a:xfrm rot="-24071155">
              <a:off x="384"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Humanities</a:t>
              </a:r>
            </a:p>
          </p:txBody>
        </p:sp>
        <p:sp>
          <p:nvSpPr>
            <p:cNvPr id="1903653" name="Text Box 37"/>
            <p:cNvSpPr txBox="1">
              <a:spLocks noChangeArrowheads="1"/>
            </p:cNvSpPr>
            <p:nvPr/>
          </p:nvSpPr>
          <p:spPr bwMode="auto">
            <a:xfrm rot="-24071155">
              <a:off x="-432" y="2736"/>
              <a:ext cx="2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Visual/Perform Arts</a:t>
              </a:r>
            </a:p>
          </p:txBody>
        </p:sp>
        <p:sp>
          <p:nvSpPr>
            <p:cNvPr id="1903654" name="Text Box 38"/>
            <p:cNvSpPr txBox="1">
              <a:spLocks noChangeArrowheads="1"/>
            </p:cNvSpPr>
            <p:nvPr/>
          </p:nvSpPr>
          <p:spPr bwMode="auto">
            <a:xfrm rot="-24071155">
              <a:off x="220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Business</a:t>
              </a:r>
            </a:p>
          </p:txBody>
        </p:sp>
      </p:grpSp>
      <p:sp>
        <p:nvSpPr>
          <p:cNvPr id="1903657" name="Text Box 41"/>
          <p:cNvSpPr txBox="1">
            <a:spLocks noChangeArrowheads="1"/>
          </p:cNvSpPr>
          <p:nvPr/>
        </p:nvSpPr>
        <p:spPr bwMode="auto">
          <a:xfrm>
            <a:off x="1981199" y="457200"/>
            <a:ext cx="37445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800" dirty="0">
                <a:solidFill>
                  <a:srgbClr val="000000"/>
                </a:solidFill>
              </a:rPr>
              <a:t>Women (</a:t>
            </a:r>
            <a:r>
              <a:rPr lang="en-US" sz="2800" i="1" dirty="0" smtClean="0">
                <a:solidFill>
                  <a:srgbClr val="000000"/>
                </a:solidFill>
              </a:rPr>
              <a:t>N</a:t>
            </a:r>
            <a:r>
              <a:rPr lang="en-US" sz="2800" dirty="0" smtClean="0">
                <a:solidFill>
                  <a:srgbClr val="000000"/>
                </a:solidFill>
              </a:rPr>
              <a:t>=124,479)</a:t>
            </a:r>
            <a:endParaRPr lang="en-US" sz="2800" dirty="0">
              <a:solidFill>
                <a:srgbClr val="000000"/>
              </a:solidFill>
            </a:endParaRPr>
          </a:p>
        </p:txBody>
      </p:sp>
      <p:sp>
        <p:nvSpPr>
          <p:cNvPr id="30" name="Text Box 4"/>
          <p:cNvSpPr txBox="1">
            <a:spLocks noChangeArrowheads="1"/>
          </p:cNvSpPr>
          <p:nvPr/>
        </p:nvSpPr>
        <p:spPr bwMode="auto">
          <a:xfrm>
            <a:off x="1809750" y="5441846"/>
            <a:ext cx="6896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200" dirty="0">
                <a:solidFill>
                  <a:srgbClr val="000000"/>
                </a:solidFill>
              </a:rPr>
              <a:t>Major </a:t>
            </a:r>
            <a:r>
              <a:rPr lang="en-US" sz="3200" dirty="0" smtClean="0">
                <a:solidFill>
                  <a:srgbClr val="000000"/>
                </a:solidFill>
              </a:rPr>
              <a:t>Field</a:t>
            </a:r>
            <a:endParaRPr lang="en-US" sz="3200" dirty="0">
              <a:solidFill>
                <a:srgbClr val="000000"/>
              </a:solidFill>
            </a:endParaRPr>
          </a:p>
        </p:txBody>
      </p:sp>
      <p:sp>
        <p:nvSpPr>
          <p:cNvPr id="32" name="Text Box 25"/>
          <p:cNvSpPr txBox="1">
            <a:spLocks noChangeArrowheads="1"/>
          </p:cNvSpPr>
          <p:nvPr/>
        </p:nvSpPr>
        <p:spPr bwMode="auto">
          <a:xfrm rot="16200000">
            <a:off x="-1279525" y="1736725"/>
            <a:ext cx="3962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dirty="0">
                <a:solidFill>
                  <a:srgbClr val="000000"/>
                </a:solidFill>
              </a:rPr>
              <a:t>Implicit Science=Male</a:t>
            </a:r>
          </a:p>
          <a:p>
            <a:pPr algn="ctr" fontAlgn="base">
              <a:spcBef>
                <a:spcPct val="0"/>
              </a:spcBef>
              <a:spcAft>
                <a:spcPct val="0"/>
              </a:spcAft>
            </a:pPr>
            <a:r>
              <a:rPr lang="en-US" sz="2800" dirty="0" smtClean="0">
                <a:solidFill>
                  <a:srgbClr val="000000"/>
                </a:solidFill>
              </a:rPr>
              <a:t>(</a:t>
            </a:r>
            <a:r>
              <a:rPr lang="en-US" sz="2800" i="1" dirty="0" smtClean="0">
                <a:solidFill>
                  <a:srgbClr val="000000"/>
                </a:solidFill>
              </a:rPr>
              <a:t>SD</a:t>
            </a:r>
            <a:r>
              <a:rPr lang="en-US" sz="2800" dirty="0" smtClean="0">
                <a:solidFill>
                  <a:srgbClr val="000000"/>
                </a:solidFill>
              </a:rPr>
              <a:t>s from zero)</a:t>
            </a:r>
            <a:endParaRPr lang="en-US" sz="2800" dirty="0">
              <a:solidFill>
                <a:srgbClr val="000000"/>
              </a:solidFill>
            </a:endParaRPr>
          </a:p>
        </p:txBody>
      </p:sp>
      <p:sp>
        <p:nvSpPr>
          <p:cNvPr id="26" name="Text Box 8"/>
          <p:cNvSpPr txBox="1">
            <a:spLocks noChangeArrowheads="1"/>
          </p:cNvSpPr>
          <p:nvPr/>
        </p:nvSpPr>
        <p:spPr bwMode="auto">
          <a:xfrm>
            <a:off x="4000500" y="6073364"/>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2400" dirty="0">
                <a:solidFill>
                  <a:srgbClr val="000000"/>
                </a:solidFill>
              </a:rPr>
              <a:t>Smyth, </a:t>
            </a:r>
            <a:r>
              <a:rPr lang="en-US" sz="2400" dirty="0" smtClean="0">
                <a:solidFill>
                  <a:srgbClr val="000000"/>
                </a:solidFill>
              </a:rPr>
              <a:t>2013</a:t>
            </a:r>
            <a:endParaRPr lang="en-US" sz="2400" dirty="0">
              <a:solidFill>
                <a:srgbClr val="000000"/>
              </a:solidFill>
            </a:endParaRPr>
          </a:p>
        </p:txBody>
      </p:sp>
    </p:spTree>
    <p:extLst>
      <p:ext uri="{BB962C8B-B14F-4D97-AF65-F5344CB8AC3E}">
        <p14:creationId xmlns:p14="http://schemas.microsoft.com/office/powerpoint/2010/main" val="2865726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3618" name="Object 2"/>
          <p:cNvGraphicFramePr>
            <a:graphicFrameLocks noChangeAspect="1"/>
          </p:cNvGraphicFramePr>
          <p:nvPr/>
        </p:nvGraphicFramePr>
        <p:xfrm>
          <a:off x="533400" y="152400"/>
          <a:ext cx="8382000" cy="3838575"/>
        </p:xfrm>
        <a:graphic>
          <a:graphicData uri="http://schemas.openxmlformats.org/presentationml/2006/ole">
            <mc:AlternateContent xmlns:mc="http://schemas.openxmlformats.org/markup-compatibility/2006">
              <mc:Choice xmlns:v="urn:schemas-microsoft-com:vml" Requires="v">
                <p:oleObj spid="_x0000_s10264" name="Chart" r:id="rId4" imgW="5886450" imgH="2695575" progId="Excel.Chart.8">
                  <p:embed/>
                </p:oleObj>
              </mc:Choice>
              <mc:Fallback>
                <p:oleObj name="Chart" r:id="rId4" imgW="5886450" imgH="2695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83820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3625" name="Text Box 9"/>
          <p:cNvSpPr txBox="1">
            <a:spLocks noChangeArrowheads="1"/>
          </p:cNvSpPr>
          <p:nvPr/>
        </p:nvSpPr>
        <p:spPr bwMode="auto">
          <a:xfrm>
            <a:off x="1981200" y="24384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dirty="0">
                <a:solidFill>
                  <a:srgbClr val="000000"/>
                </a:solidFill>
                <a:latin typeface="Arial Unicode MS" pitchFamily="34" charset="-128"/>
              </a:rPr>
              <a:t>Men (</a:t>
            </a:r>
            <a:r>
              <a:rPr lang="en-US" sz="2800" i="1" dirty="0" smtClean="0">
                <a:solidFill>
                  <a:srgbClr val="000000"/>
                </a:solidFill>
                <a:latin typeface="Arial Unicode MS" pitchFamily="34" charset="-128"/>
              </a:rPr>
              <a:t>N</a:t>
            </a:r>
            <a:r>
              <a:rPr lang="en-US" sz="2800" dirty="0" smtClean="0">
                <a:solidFill>
                  <a:srgbClr val="000000"/>
                </a:solidFill>
                <a:latin typeface="Arial Unicode MS" pitchFamily="34" charset="-128"/>
              </a:rPr>
              <a:t>=52,456)</a:t>
            </a:r>
            <a:endParaRPr lang="en-US" sz="2800" dirty="0">
              <a:solidFill>
                <a:srgbClr val="000000"/>
              </a:solidFill>
              <a:latin typeface="Arial Unicode MS" pitchFamily="34" charset="-128"/>
            </a:endParaRPr>
          </a:p>
        </p:txBody>
      </p:sp>
      <p:grpSp>
        <p:nvGrpSpPr>
          <p:cNvPr id="1903655" name="Group 39"/>
          <p:cNvGrpSpPr>
            <a:grpSpLocks/>
          </p:cNvGrpSpPr>
          <p:nvPr/>
        </p:nvGrpSpPr>
        <p:grpSpPr bwMode="auto">
          <a:xfrm>
            <a:off x="-685800" y="2819400"/>
            <a:ext cx="9829800" cy="2133600"/>
            <a:chOff x="-432" y="1776"/>
            <a:chExt cx="6192" cy="1344"/>
          </a:xfrm>
        </p:grpSpPr>
        <p:grpSp>
          <p:nvGrpSpPr>
            <p:cNvPr id="1903620" name="Group 4"/>
            <p:cNvGrpSpPr>
              <a:grpSpLocks/>
            </p:cNvGrpSpPr>
            <p:nvPr/>
          </p:nvGrpSpPr>
          <p:grpSpPr bwMode="auto">
            <a:xfrm>
              <a:off x="1104" y="1776"/>
              <a:ext cx="4608" cy="490"/>
              <a:chOff x="1152" y="1728"/>
              <a:chExt cx="4608" cy="490"/>
            </a:xfrm>
          </p:grpSpPr>
          <p:sp>
            <p:nvSpPr>
              <p:cNvPr id="1903621" name="Text Box 5"/>
              <p:cNvSpPr txBox="1">
                <a:spLocks noChangeArrowheads="1"/>
              </p:cNvSpPr>
              <p:nvPr/>
            </p:nvSpPr>
            <p:spPr bwMode="auto">
              <a:xfrm>
                <a:off x="1152" y="1968"/>
                <a:ext cx="46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a:solidFill>
                      <a:srgbClr val="000000"/>
                    </a:solidFill>
                  </a:rPr>
                  <a:t> .63   .68   .19    .69   .26   .48    .02  .15  -.37   -.30  -.81  -.78 </a:t>
                </a:r>
              </a:p>
            </p:txBody>
          </p:sp>
          <p:sp>
            <p:nvSpPr>
              <p:cNvPr id="1903622" name="Text Box 6"/>
              <p:cNvSpPr txBox="1">
                <a:spLocks noChangeArrowheads="1"/>
              </p:cNvSpPr>
              <p:nvPr/>
            </p:nvSpPr>
            <p:spPr bwMode="auto">
              <a:xfrm>
                <a:off x="2160" y="1728"/>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000000"/>
                    </a:solidFill>
                  </a:rPr>
                  <a:t>Female-Male Cohen’s </a:t>
                </a:r>
                <a:r>
                  <a:rPr lang="en-US" sz="2400" i="1">
                    <a:solidFill>
                      <a:srgbClr val="000000"/>
                    </a:solidFill>
                  </a:rPr>
                  <a:t>d</a:t>
                </a:r>
                <a:endParaRPr lang="en-US" sz="2400">
                  <a:solidFill>
                    <a:srgbClr val="000000"/>
                  </a:solidFill>
                </a:endParaRPr>
              </a:p>
            </p:txBody>
          </p:sp>
        </p:grpSp>
        <p:sp>
          <p:nvSpPr>
            <p:cNvPr id="1903640" name="Rectangle 24"/>
            <p:cNvSpPr>
              <a:spLocks noChangeArrowheads="1"/>
            </p:cNvSpPr>
            <p:nvPr/>
          </p:nvSpPr>
          <p:spPr bwMode="auto">
            <a:xfrm>
              <a:off x="1200" y="1824"/>
              <a:ext cx="3552" cy="38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3641" name="Rectangle 25"/>
            <p:cNvSpPr>
              <a:spLocks noChangeArrowheads="1"/>
            </p:cNvSpPr>
            <p:nvPr/>
          </p:nvSpPr>
          <p:spPr bwMode="auto">
            <a:xfrm>
              <a:off x="4608" y="1968"/>
              <a:ext cx="912" cy="24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03643" name="Text Box 27"/>
            <p:cNvSpPr txBox="1">
              <a:spLocks noChangeArrowheads="1"/>
            </p:cNvSpPr>
            <p:nvPr/>
          </p:nvSpPr>
          <p:spPr bwMode="auto">
            <a:xfrm rot="-24155660">
              <a:off x="3600" y="2688"/>
              <a:ext cx="1673"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Biology-Life Sci</a:t>
              </a:r>
            </a:p>
          </p:txBody>
        </p:sp>
        <p:sp>
          <p:nvSpPr>
            <p:cNvPr id="1903644" name="Text Box 28"/>
            <p:cNvSpPr txBox="1">
              <a:spLocks noChangeArrowheads="1"/>
            </p:cNvSpPr>
            <p:nvPr/>
          </p:nvSpPr>
          <p:spPr bwMode="auto">
            <a:xfrm rot="-24071155">
              <a:off x="3521" y="2832"/>
              <a:ext cx="22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dirty="0" err="1">
                  <a:solidFill>
                    <a:srgbClr val="000000"/>
                  </a:solidFill>
                </a:rPr>
                <a:t>Engin</a:t>
              </a:r>
              <a:r>
                <a:rPr lang="en-US" sz="2400" dirty="0">
                  <a:solidFill>
                    <a:srgbClr val="000000"/>
                  </a:solidFill>
                </a:rPr>
                <a:t>-Math-</a:t>
              </a:r>
              <a:r>
                <a:rPr lang="en-US" sz="2400" dirty="0" err="1">
                  <a:solidFill>
                    <a:srgbClr val="000000"/>
                  </a:solidFill>
                </a:rPr>
                <a:t>Phy</a:t>
              </a:r>
              <a:r>
                <a:rPr lang="en-US" sz="2400" dirty="0">
                  <a:solidFill>
                    <a:srgbClr val="000000"/>
                  </a:solidFill>
                </a:rPr>
                <a:t> </a:t>
              </a:r>
              <a:r>
                <a:rPr lang="en-US" sz="2400" dirty="0" err="1">
                  <a:solidFill>
                    <a:srgbClr val="000000"/>
                  </a:solidFill>
                </a:rPr>
                <a:t>Sci</a:t>
              </a:r>
              <a:endParaRPr lang="en-US" sz="2400" dirty="0">
                <a:solidFill>
                  <a:srgbClr val="000000"/>
                </a:solidFill>
              </a:endParaRPr>
            </a:p>
          </p:txBody>
        </p:sp>
        <p:sp>
          <p:nvSpPr>
            <p:cNvPr id="1903645" name="Text Box 29"/>
            <p:cNvSpPr txBox="1">
              <a:spLocks noChangeArrowheads="1"/>
            </p:cNvSpPr>
            <p:nvPr/>
          </p:nvSpPr>
          <p:spPr bwMode="auto">
            <a:xfrm rot="-45781454">
              <a:off x="3216" y="2544"/>
              <a:ext cx="1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Health Sci</a:t>
              </a:r>
            </a:p>
          </p:txBody>
        </p:sp>
        <p:sp>
          <p:nvSpPr>
            <p:cNvPr id="1903646" name="Text Box 30"/>
            <p:cNvSpPr txBox="1">
              <a:spLocks noChangeArrowheads="1"/>
            </p:cNvSpPr>
            <p:nvPr/>
          </p:nvSpPr>
          <p:spPr bwMode="auto">
            <a:xfrm rot="-24195857">
              <a:off x="3072" y="2736"/>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Computer-Info Sci</a:t>
              </a:r>
            </a:p>
          </p:txBody>
        </p:sp>
        <p:sp>
          <p:nvSpPr>
            <p:cNvPr id="1903647" name="Text Box 31"/>
            <p:cNvSpPr txBox="1">
              <a:spLocks noChangeArrowheads="1"/>
            </p:cNvSpPr>
            <p:nvPr/>
          </p:nvSpPr>
          <p:spPr bwMode="auto">
            <a:xfrm rot="-24071155">
              <a:off x="259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Psychology</a:t>
              </a:r>
            </a:p>
          </p:txBody>
        </p:sp>
        <p:sp>
          <p:nvSpPr>
            <p:cNvPr id="1903648" name="Text Box 32"/>
            <p:cNvSpPr txBox="1">
              <a:spLocks noChangeArrowheads="1"/>
            </p:cNvSpPr>
            <p:nvPr/>
          </p:nvSpPr>
          <p:spPr bwMode="auto">
            <a:xfrm rot="-24071155">
              <a:off x="1392" y="2736"/>
              <a:ext cx="1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Social Sci-History</a:t>
              </a:r>
            </a:p>
          </p:txBody>
        </p:sp>
        <p:sp>
          <p:nvSpPr>
            <p:cNvPr id="1903649" name="Text Box 33"/>
            <p:cNvSpPr txBox="1">
              <a:spLocks noChangeArrowheads="1"/>
            </p:cNvSpPr>
            <p:nvPr/>
          </p:nvSpPr>
          <p:spPr bwMode="auto">
            <a:xfrm rot="-24071155">
              <a:off x="148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Education</a:t>
              </a:r>
            </a:p>
          </p:txBody>
        </p:sp>
        <p:sp>
          <p:nvSpPr>
            <p:cNvPr id="1903650" name="Text Box 34"/>
            <p:cNvSpPr txBox="1">
              <a:spLocks noChangeArrowheads="1"/>
            </p:cNvSpPr>
            <p:nvPr/>
          </p:nvSpPr>
          <p:spPr bwMode="auto">
            <a:xfrm rot="-24071155">
              <a:off x="1152"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Communication</a:t>
              </a:r>
            </a:p>
          </p:txBody>
        </p:sp>
        <p:sp>
          <p:nvSpPr>
            <p:cNvPr id="1903651" name="Text Box 35"/>
            <p:cNvSpPr txBox="1">
              <a:spLocks noChangeArrowheads="1"/>
            </p:cNvSpPr>
            <p:nvPr/>
          </p:nvSpPr>
          <p:spPr bwMode="auto">
            <a:xfrm rot="-24071155">
              <a:off x="96" y="2832"/>
              <a:ext cx="23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Law-Legal Studies</a:t>
              </a:r>
            </a:p>
          </p:txBody>
        </p:sp>
        <p:sp>
          <p:nvSpPr>
            <p:cNvPr id="1903652" name="Text Box 36"/>
            <p:cNvSpPr txBox="1">
              <a:spLocks noChangeArrowheads="1"/>
            </p:cNvSpPr>
            <p:nvPr/>
          </p:nvSpPr>
          <p:spPr bwMode="auto">
            <a:xfrm rot="-24071155">
              <a:off x="384"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Humanities</a:t>
              </a:r>
            </a:p>
          </p:txBody>
        </p:sp>
        <p:sp>
          <p:nvSpPr>
            <p:cNvPr id="1903653" name="Text Box 37"/>
            <p:cNvSpPr txBox="1">
              <a:spLocks noChangeArrowheads="1"/>
            </p:cNvSpPr>
            <p:nvPr/>
          </p:nvSpPr>
          <p:spPr bwMode="auto">
            <a:xfrm rot="-24071155">
              <a:off x="-432" y="2736"/>
              <a:ext cx="2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Visual/Perform Arts</a:t>
              </a:r>
            </a:p>
          </p:txBody>
        </p:sp>
        <p:sp>
          <p:nvSpPr>
            <p:cNvPr id="1903654" name="Text Box 38"/>
            <p:cNvSpPr txBox="1">
              <a:spLocks noChangeArrowheads="1"/>
            </p:cNvSpPr>
            <p:nvPr/>
          </p:nvSpPr>
          <p:spPr bwMode="auto">
            <a:xfrm rot="-24071155">
              <a:off x="2208" y="259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rPr>
                <a:t>Business</a:t>
              </a:r>
            </a:p>
          </p:txBody>
        </p:sp>
      </p:grpSp>
      <p:sp>
        <p:nvSpPr>
          <p:cNvPr id="1903657" name="Text Box 41"/>
          <p:cNvSpPr txBox="1">
            <a:spLocks noChangeArrowheads="1"/>
          </p:cNvSpPr>
          <p:nvPr/>
        </p:nvSpPr>
        <p:spPr bwMode="auto">
          <a:xfrm>
            <a:off x="1981199" y="457200"/>
            <a:ext cx="37445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800" dirty="0">
                <a:solidFill>
                  <a:srgbClr val="000000"/>
                </a:solidFill>
              </a:rPr>
              <a:t>Women (</a:t>
            </a:r>
            <a:r>
              <a:rPr lang="en-US" sz="2800" i="1" dirty="0" smtClean="0">
                <a:solidFill>
                  <a:srgbClr val="000000"/>
                </a:solidFill>
              </a:rPr>
              <a:t>N</a:t>
            </a:r>
            <a:r>
              <a:rPr lang="en-US" sz="2800" dirty="0" smtClean="0">
                <a:solidFill>
                  <a:srgbClr val="000000"/>
                </a:solidFill>
              </a:rPr>
              <a:t>=124,479)</a:t>
            </a:r>
            <a:endParaRPr lang="en-US" sz="2800" dirty="0">
              <a:solidFill>
                <a:srgbClr val="000000"/>
              </a:solidFill>
            </a:endParaRPr>
          </a:p>
        </p:txBody>
      </p:sp>
      <p:sp>
        <p:nvSpPr>
          <p:cNvPr id="30" name="Text Box 4"/>
          <p:cNvSpPr txBox="1">
            <a:spLocks noChangeArrowheads="1"/>
          </p:cNvSpPr>
          <p:nvPr/>
        </p:nvSpPr>
        <p:spPr bwMode="auto">
          <a:xfrm>
            <a:off x="1809750" y="5441846"/>
            <a:ext cx="6896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200" dirty="0">
                <a:solidFill>
                  <a:srgbClr val="000000"/>
                </a:solidFill>
              </a:rPr>
              <a:t>Major </a:t>
            </a:r>
            <a:r>
              <a:rPr lang="en-US" sz="3200" dirty="0" smtClean="0">
                <a:solidFill>
                  <a:srgbClr val="000000"/>
                </a:solidFill>
              </a:rPr>
              <a:t>Field</a:t>
            </a:r>
            <a:endParaRPr lang="en-US" sz="3200" dirty="0">
              <a:solidFill>
                <a:srgbClr val="000000"/>
              </a:solidFill>
            </a:endParaRPr>
          </a:p>
        </p:txBody>
      </p:sp>
      <p:sp>
        <p:nvSpPr>
          <p:cNvPr id="32" name="Text Box 25"/>
          <p:cNvSpPr txBox="1">
            <a:spLocks noChangeArrowheads="1"/>
          </p:cNvSpPr>
          <p:nvPr/>
        </p:nvSpPr>
        <p:spPr bwMode="auto">
          <a:xfrm rot="16200000">
            <a:off x="-1279525" y="1736725"/>
            <a:ext cx="3962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dirty="0">
                <a:solidFill>
                  <a:srgbClr val="000000"/>
                </a:solidFill>
              </a:rPr>
              <a:t>Implicit Science=Male</a:t>
            </a:r>
          </a:p>
          <a:p>
            <a:pPr algn="ctr" fontAlgn="base">
              <a:spcBef>
                <a:spcPct val="0"/>
              </a:spcBef>
              <a:spcAft>
                <a:spcPct val="0"/>
              </a:spcAft>
            </a:pPr>
            <a:r>
              <a:rPr lang="en-US" sz="2800" dirty="0" smtClean="0">
                <a:solidFill>
                  <a:srgbClr val="000000"/>
                </a:solidFill>
              </a:rPr>
              <a:t>(</a:t>
            </a:r>
            <a:r>
              <a:rPr lang="en-US" sz="2800" i="1" dirty="0" smtClean="0">
                <a:solidFill>
                  <a:srgbClr val="000000"/>
                </a:solidFill>
              </a:rPr>
              <a:t>SD</a:t>
            </a:r>
            <a:r>
              <a:rPr lang="en-US" sz="2800" dirty="0" smtClean="0">
                <a:solidFill>
                  <a:srgbClr val="000000"/>
                </a:solidFill>
              </a:rPr>
              <a:t>s from zero)</a:t>
            </a:r>
            <a:endParaRPr lang="en-US" sz="2800" dirty="0">
              <a:solidFill>
                <a:srgbClr val="000000"/>
              </a:solidFill>
            </a:endParaRPr>
          </a:p>
        </p:txBody>
      </p:sp>
      <p:cxnSp>
        <p:nvCxnSpPr>
          <p:cNvPr id="3" name="Straight Connector 2"/>
          <p:cNvCxnSpPr/>
          <p:nvPr/>
        </p:nvCxnSpPr>
        <p:spPr bwMode="auto">
          <a:xfrm>
            <a:off x="8705850" y="2895600"/>
            <a:ext cx="361950" cy="0"/>
          </a:xfrm>
          <a:prstGeom prst="line">
            <a:avLst/>
          </a:prstGeom>
          <a:solidFill>
            <a:schemeClr val="accent1"/>
          </a:solidFill>
          <a:ln w="57150" cap="flat" cmpd="sng" algn="ctr">
            <a:solidFill>
              <a:srgbClr val="CC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8686646" y="1255986"/>
            <a:ext cx="381154" cy="0"/>
          </a:xfrm>
          <a:prstGeom prst="line">
            <a:avLst/>
          </a:prstGeom>
          <a:solidFill>
            <a:schemeClr val="accent1"/>
          </a:solidFill>
          <a:ln w="28575" cap="flat" cmpd="sng" algn="ctr">
            <a:solidFill>
              <a:srgbClr val="CC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 Box 28"/>
          <p:cNvSpPr txBox="1">
            <a:spLocks noChangeArrowheads="1"/>
          </p:cNvSpPr>
          <p:nvPr/>
        </p:nvSpPr>
        <p:spPr bwMode="auto">
          <a:xfrm rot="19128845">
            <a:off x="6046115" y="4585777"/>
            <a:ext cx="355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dirty="0" err="1" smtClean="0">
                <a:solidFill>
                  <a:srgbClr val="FF0000"/>
                </a:solidFill>
              </a:rPr>
              <a:t>UVa</a:t>
            </a:r>
            <a:r>
              <a:rPr lang="en-US" sz="2400" dirty="0" smtClean="0">
                <a:solidFill>
                  <a:srgbClr val="FF0000"/>
                </a:solidFill>
              </a:rPr>
              <a:t> 1</a:t>
            </a:r>
            <a:r>
              <a:rPr lang="en-US" sz="2400" baseline="30000" dirty="0" smtClean="0">
                <a:solidFill>
                  <a:srgbClr val="FF0000"/>
                </a:solidFill>
              </a:rPr>
              <a:t>st</a:t>
            </a:r>
            <a:r>
              <a:rPr lang="en-US" sz="2400" dirty="0" smtClean="0">
                <a:solidFill>
                  <a:srgbClr val="FF0000"/>
                </a:solidFill>
              </a:rPr>
              <a:t> Semester </a:t>
            </a:r>
            <a:r>
              <a:rPr lang="en-US" sz="2400" dirty="0" err="1" smtClean="0">
                <a:solidFill>
                  <a:srgbClr val="FF0000"/>
                </a:solidFill>
              </a:rPr>
              <a:t>Engin</a:t>
            </a:r>
            <a:endParaRPr lang="en-US" sz="2400" dirty="0">
              <a:solidFill>
                <a:srgbClr val="FF0000"/>
              </a:solidFill>
            </a:endParaRPr>
          </a:p>
        </p:txBody>
      </p:sp>
      <p:sp>
        <p:nvSpPr>
          <p:cNvPr id="29" name="Text Box 8"/>
          <p:cNvSpPr txBox="1">
            <a:spLocks noChangeArrowheads="1"/>
          </p:cNvSpPr>
          <p:nvPr/>
        </p:nvSpPr>
        <p:spPr bwMode="auto">
          <a:xfrm>
            <a:off x="4000500" y="6073364"/>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2400" dirty="0">
                <a:solidFill>
                  <a:srgbClr val="000000"/>
                </a:solidFill>
              </a:rPr>
              <a:t>Smyth, </a:t>
            </a:r>
            <a:r>
              <a:rPr lang="en-US" sz="2400" dirty="0" smtClean="0">
                <a:solidFill>
                  <a:srgbClr val="000000"/>
                </a:solidFill>
              </a:rPr>
              <a:t>2013</a:t>
            </a:r>
            <a:endParaRPr lang="en-US" sz="2400" dirty="0">
              <a:solidFill>
                <a:srgbClr val="000000"/>
              </a:solidFill>
            </a:endParaRPr>
          </a:p>
        </p:txBody>
      </p:sp>
    </p:spTree>
    <p:extLst>
      <p:ext uri="{BB962C8B-B14F-4D97-AF65-F5344CB8AC3E}">
        <p14:creationId xmlns:p14="http://schemas.microsoft.com/office/powerpoint/2010/main" val="25783546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1" name="Text Box 3"/>
          <p:cNvSpPr txBox="1">
            <a:spLocks noChangeArrowheads="1"/>
          </p:cNvSpPr>
          <p:nvPr/>
        </p:nvSpPr>
        <p:spPr bwMode="auto">
          <a:xfrm>
            <a:off x="1263650" y="5149850"/>
            <a:ext cx="6665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lgn="l">
              <a:defRPr sz="2400">
                <a:solidFill>
                  <a:schemeClr val="tx1"/>
                </a:solidFill>
                <a:latin typeface="Times New Roman" pitchFamily="18" charset="0"/>
              </a:defRPr>
            </a:lvl1pPr>
            <a:lvl2pPr marL="37931725" indent="-37474525" algn="l">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fontAlgn="base" hangingPunct="0">
              <a:spcBef>
                <a:spcPct val="30000"/>
              </a:spcBef>
              <a:spcAft>
                <a:spcPct val="0"/>
              </a:spcAft>
            </a:pPr>
            <a:endParaRPr lang="en-US" sz="1400">
              <a:solidFill>
                <a:srgbClr val="000000"/>
              </a:solidFill>
              <a:latin typeface="Arial" pitchFamily="34" charset="0"/>
              <a:ea typeface="MS PGothic" pitchFamily="34" charset="-128"/>
            </a:endParaRPr>
          </a:p>
        </p:txBody>
      </p:sp>
      <p:sp>
        <p:nvSpPr>
          <p:cNvPr id="1998851" name="Rectangle 4"/>
          <p:cNvSpPr>
            <a:spLocks noChangeArrowheads="1"/>
          </p:cNvSpPr>
          <p:nvPr/>
        </p:nvSpPr>
        <p:spPr bwMode="auto">
          <a:xfrm>
            <a:off x="0" y="1828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400">
                <a:solidFill>
                  <a:srgbClr val="000000"/>
                </a:solidFill>
                <a:ea typeface="MS PGothic" pitchFamily="34" charset="-128"/>
              </a:rPr>
              <a:t>Environment Matters</a:t>
            </a:r>
          </a:p>
        </p:txBody>
      </p:sp>
    </p:spTree>
    <p:extLst>
      <p:ext uri="{BB962C8B-B14F-4D97-AF65-F5344CB8AC3E}">
        <p14:creationId xmlns:p14="http://schemas.microsoft.com/office/powerpoint/2010/main" val="153452129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610" name="Rectangle 2"/>
          <p:cNvSpPr>
            <a:spLocks noChangeArrowheads="1"/>
          </p:cNvSpPr>
          <p:nvPr/>
        </p:nvSpPr>
        <p:spPr bwMode="auto">
          <a:xfrm>
            <a:off x="-1219200" y="0"/>
            <a:ext cx="1828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88611" name="Rectangle 3"/>
          <p:cNvSpPr>
            <a:spLocks noChangeArrowheads="1"/>
          </p:cNvSpPr>
          <p:nvPr/>
        </p:nvSpPr>
        <p:spPr bwMode="auto">
          <a:xfrm>
            <a:off x="533400" y="6858000"/>
            <a:ext cx="10591800" cy="876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88612" name="Rectangle 4"/>
          <p:cNvSpPr>
            <a:spLocks noChangeArrowheads="1"/>
          </p:cNvSpPr>
          <p:nvPr/>
        </p:nvSpPr>
        <p:spPr bwMode="auto">
          <a:xfrm>
            <a:off x="7772400" y="0"/>
            <a:ext cx="3352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88613" name="Rectangle 5"/>
          <p:cNvSpPr>
            <a:spLocks noGrp="1" noChangeArrowheads="1"/>
          </p:cNvSpPr>
          <p:nvPr>
            <p:ph type="title"/>
          </p:nvPr>
        </p:nvSpPr>
        <p:spPr>
          <a:xfrm>
            <a:off x="0" y="228600"/>
            <a:ext cx="8686800" cy="1143000"/>
          </a:xfrm>
          <a:solidFill>
            <a:schemeClr val="bg1"/>
          </a:solidFill>
          <a:ln/>
        </p:spPr>
        <p:txBody>
          <a:bodyPr/>
          <a:lstStyle/>
          <a:p>
            <a:r>
              <a:rPr lang="en-US" sz="4000"/>
              <a:t>International Variation</a:t>
            </a:r>
          </a:p>
        </p:txBody>
      </p:sp>
      <p:sp>
        <p:nvSpPr>
          <p:cNvPr id="1988614" name="Rectangle 6"/>
          <p:cNvSpPr>
            <a:spLocks noChangeArrowheads="1"/>
          </p:cNvSpPr>
          <p:nvPr/>
        </p:nvSpPr>
        <p:spPr bwMode="auto">
          <a:xfrm>
            <a:off x="4149120" y="4660548"/>
            <a:ext cx="4716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dirty="0" err="1">
                <a:solidFill>
                  <a:srgbClr val="000000"/>
                </a:solidFill>
              </a:rPr>
              <a:t>Nosek</a:t>
            </a:r>
            <a:r>
              <a:rPr lang="en-US" sz="2400" dirty="0">
                <a:solidFill>
                  <a:srgbClr val="000000"/>
                </a:solidFill>
              </a:rPr>
              <a:t>, </a:t>
            </a:r>
            <a:r>
              <a:rPr lang="en-US" sz="2400" dirty="0" smtClean="0">
                <a:solidFill>
                  <a:srgbClr val="000000"/>
                </a:solidFill>
              </a:rPr>
              <a:t>Smyth </a:t>
            </a:r>
            <a:r>
              <a:rPr lang="en-US" sz="2400" dirty="0">
                <a:solidFill>
                  <a:srgbClr val="000000"/>
                </a:solidFill>
              </a:rPr>
              <a:t>et al., </a:t>
            </a:r>
            <a:r>
              <a:rPr lang="en-US" sz="2400" dirty="0" smtClean="0">
                <a:solidFill>
                  <a:srgbClr val="000000"/>
                </a:solidFill>
              </a:rPr>
              <a:t>2009, </a:t>
            </a:r>
            <a:r>
              <a:rPr lang="en-US" sz="2400" i="1" dirty="0" smtClean="0">
                <a:solidFill>
                  <a:srgbClr val="000000"/>
                </a:solidFill>
              </a:rPr>
              <a:t>PNAS</a:t>
            </a:r>
            <a:endParaRPr lang="en-US" sz="3200" dirty="0">
              <a:solidFill>
                <a:srgbClr val="000000"/>
              </a:solidFill>
              <a:latin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36" y="1295400"/>
            <a:ext cx="10990642" cy="3200400"/>
          </a:xfrm>
          <a:prstGeom prst="rect">
            <a:avLst/>
          </a:prstGeom>
        </p:spPr>
      </p:pic>
      <p:sp>
        <p:nvSpPr>
          <p:cNvPr id="11" name="Rectangle 2"/>
          <p:cNvSpPr>
            <a:spLocks noChangeArrowheads="1"/>
          </p:cNvSpPr>
          <p:nvPr/>
        </p:nvSpPr>
        <p:spPr bwMode="auto">
          <a:xfrm rot="5400000">
            <a:off x="4533900" y="-2476500"/>
            <a:ext cx="533400" cy="807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Tree>
    <p:extLst>
      <p:ext uri="{BB962C8B-B14F-4D97-AF65-F5344CB8AC3E}">
        <p14:creationId xmlns:p14="http://schemas.microsoft.com/office/powerpoint/2010/main" val="15075112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69" name="Rectangle 13"/>
          <p:cNvSpPr>
            <a:spLocks noGrp="1" noChangeArrowheads="1"/>
          </p:cNvSpPr>
          <p:nvPr>
            <p:ph type="title"/>
          </p:nvPr>
        </p:nvSpPr>
        <p:spPr>
          <a:xfrm>
            <a:off x="0" y="0"/>
            <a:ext cx="8686800" cy="1143000"/>
          </a:xfrm>
          <a:solidFill>
            <a:schemeClr val="bg1"/>
          </a:solidFill>
          <a:ln/>
        </p:spPr>
        <p:txBody>
          <a:bodyPr/>
          <a:lstStyle/>
          <a:p>
            <a:r>
              <a:rPr lang="en-US" sz="4000"/>
              <a:t>8th-grade TIMSS Gender Gap</a:t>
            </a:r>
          </a:p>
        </p:txBody>
      </p:sp>
      <p:sp>
        <p:nvSpPr>
          <p:cNvPr id="5" name="Rectangle 6"/>
          <p:cNvSpPr>
            <a:spLocks noChangeArrowheads="1"/>
          </p:cNvSpPr>
          <p:nvPr/>
        </p:nvSpPr>
        <p:spPr bwMode="auto">
          <a:xfrm>
            <a:off x="4149120" y="4660548"/>
            <a:ext cx="4716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dirty="0" err="1">
                <a:solidFill>
                  <a:srgbClr val="000000"/>
                </a:solidFill>
              </a:rPr>
              <a:t>Nosek</a:t>
            </a:r>
            <a:r>
              <a:rPr lang="en-US" sz="2400" dirty="0">
                <a:solidFill>
                  <a:srgbClr val="000000"/>
                </a:solidFill>
              </a:rPr>
              <a:t>, </a:t>
            </a:r>
            <a:r>
              <a:rPr lang="en-US" sz="2400" dirty="0" smtClean="0">
                <a:solidFill>
                  <a:srgbClr val="000000"/>
                </a:solidFill>
              </a:rPr>
              <a:t>Smyth </a:t>
            </a:r>
            <a:r>
              <a:rPr lang="en-US" sz="2400" dirty="0">
                <a:solidFill>
                  <a:srgbClr val="000000"/>
                </a:solidFill>
              </a:rPr>
              <a:t>et al., </a:t>
            </a:r>
            <a:r>
              <a:rPr lang="en-US" sz="2400" dirty="0" smtClean="0">
                <a:solidFill>
                  <a:srgbClr val="000000"/>
                </a:solidFill>
              </a:rPr>
              <a:t>2009, </a:t>
            </a:r>
            <a:r>
              <a:rPr lang="en-US" sz="2400" i="1" dirty="0" smtClean="0">
                <a:solidFill>
                  <a:srgbClr val="000000"/>
                </a:solidFill>
              </a:rPr>
              <a:t>PNAS</a:t>
            </a:r>
            <a:endParaRPr lang="en-US" sz="3200" dirty="0">
              <a:solidFill>
                <a:srgbClr val="000000"/>
              </a:solidFill>
              <a:latin typeface="Times New Roman" pitchFamily="18" charset="0"/>
            </a:endParaRPr>
          </a:p>
        </p:txBody>
      </p:sp>
    </p:spTree>
    <p:extLst>
      <p:ext uri="{BB962C8B-B14F-4D97-AF65-F5344CB8AC3E}">
        <p14:creationId xmlns:p14="http://schemas.microsoft.com/office/powerpoint/2010/main" val="35369209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2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2755" name="Rectangle 3"/>
          <p:cNvSpPr>
            <a:spLocks noChangeArrowheads="1"/>
          </p:cNvSpPr>
          <p:nvPr/>
        </p:nvSpPr>
        <p:spPr bwMode="auto">
          <a:xfrm>
            <a:off x="-1219200" y="0"/>
            <a:ext cx="1828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2756" name="Rectangle 4"/>
          <p:cNvSpPr>
            <a:spLocks noChangeArrowheads="1"/>
          </p:cNvSpPr>
          <p:nvPr/>
        </p:nvSpPr>
        <p:spPr bwMode="auto">
          <a:xfrm>
            <a:off x="533400" y="6858000"/>
            <a:ext cx="10591800" cy="876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2757" name="Rectangle 5"/>
          <p:cNvSpPr>
            <a:spLocks noChangeArrowheads="1"/>
          </p:cNvSpPr>
          <p:nvPr/>
        </p:nvSpPr>
        <p:spPr bwMode="auto">
          <a:xfrm>
            <a:off x="7772400" y="0"/>
            <a:ext cx="3352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2758" name="Rectangle 6"/>
          <p:cNvSpPr>
            <a:spLocks noChangeArrowheads="1"/>
          </p:cNvSpPr>
          <p:nvPr/>
        </p:nvSpPr>
        <p:spPr bwMode="auto">
          <a:xfrm>
            <a:off x="1752600" y="1447800"/>
            <a:ext cx="5638800" cy="411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2759" name="Rectangle 7"/>
          <p:cNvSpPr>
            <a:spLocks noChangeArrowheads="1"/>
          </p:cNvSpPr>
          <p:nvPr/>
        </p:nvSpPr>
        <p:spPr bwMode="auto">
          <a:xfrm>
            <a:off x="381000" y="0"/>
            <a:ext cx="7772400" cy="1143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2760" name="Rectangle 8"/>
          <p:cNvSpPr>
            <a:spLocks noGrp="1" noChangeArrowheads="1"/>
          </p:cNvSpPr>
          <p:nvPr>
            <p:ph type="title"/>
          </p:nvPr>
        </p:nvSpPr>
        <p:spPr>
          <a:xfrm>
            <a:off x="0" y="0"/>
            <a:ext cx="8686800" cy="1143000"/>
          </a:xfrm>
          <a:solidFill>
            <a:schemeClr val="bg1"/>
          </a:solidFill>
          <a:ln/>
        </p:spPr>
        <p:txBody>
          <a:bodyPr/>
          <a:lstStyle/>
          <a:p>
            <a:r>
              <a:rPr lang="en-US" sz="4000"/>
              <a:t>8th-grade TIMSS Gender Gap</a:t>
            </a:r>
          </a:p>
        </p:txBody>
      </p:sp>
      <p:sp>
        <p:nvSpPr>
          <p:cNvPr id="2122761" name="Rectangle 9"/>
          <p:cNvSpPr>
            <a:spLocks noChangeArrowheads="1"/>
          </p:cNvSpPr>
          <p:nvPr/>
        </p:nvSpPr>
        <p:spPr bwMode="auto">
          <a:xfrm>
            <a:off x="1981200" y="6096000"/>
            <a:ext cx="4648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400">
                <a:solidFill>
                  <a:srgbClr val="000000"/>
                </a:solidFill>
              </a:rPr>
              <a:t>Science = Male IAT </a:t>
            </a:r>
            <a:r>
              <a:rPr lang="en-US" sz="2400" i="1">
                <a:solidFill>
                  <a:srgbClr val="000000"/>
                </a:solidFill>
              </a:rPr>
              <a:t>D</a:t>
            </a:r>
            <a:endParaRPr lang="en-US" sz="3200">
              <a:solidFill>
                <a:srgbClr val="000000"/>
              </a:solidFill>
              <a:latin typeface="Times New Roman" pitchFamily="18" charset="0"/>
            </a:endParaRPr>
          </a:p>
        </p:txBody>
      </p:sp>
      <p:grpSp>
        <p:nvGrpSpPr>
          <p:cNvPr id="2122762" name="Group 10"/>
          <p:cNvGrpSpPr>
            <a:grpSpLocks/>
          </p:cNvGrpSpPr>
          <p:nvPr/>
        </p:nvGrpSpPr>
        <p:grpSpPr bwMode="auto">
          <a:xfrm>
            <a:off x="533400" y="1371600"/>
            <a:ext cx="992188" cy="4573588"/>
            <a:chOff x="336" y="864"/>
            <a:chExt cx="625" cy="2881"/>
          </a:xfrm>
        </p:grpSpPr>
        <p:sp>
          <p:nvSpPr>
            <p:cNvPr id="2122763" name="Rectangle 11"/>
            <p:cNvSpPr>
              <a:spLocks noChangeArrowheads="1"/>
            </p:cNvSpPr>
            <p:nvPr/>
          </p:nvSpPr>
          <p:spPr bwMode="auto">
            <a:xfrm>
              <a:off x="480" y="864"/>
              <a:ext cx="481" cy="28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fontAlgn="base">
                <a:spcBef>
                  <a:spcPct val="0"/>
                </a:spcBef>
                <a:spcAft>
                  <a:spcPct val="0"/>
                </a:spcAft>
              </a:pPr>
              <a:r>
                <a:rPr lang="en-US" sz="2400">
                  <a:solidFill>
                    <a:srgbClr val="000000"/>
                  </a:solidFill>
                </a:rPr>
                <a:t>30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20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10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-10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-20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-30</a:t>
              </a:r>
            </a:p>
          </p:txBody>
        </p:sp>
        <p:sp>
          <p:nvSpPr>
            <p:cNvPr id="2122764" name="Rectangle 12"/>
            <p:cNvSpPr>
              <a:spLocks noChangeArrowheads="1"/>
            </p:cNvSpPr>
            <p:nvPr/>
          </p:nvSpPr>
          <p:spPr bwMode="auto">
            <a:xfrm rot="-5400000">
              <a:off x="-961" y="2161"/>
              <a:ext cx="288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a:solidFill>
                    <a:srgbClr val="000000"/>
                  </a:solidFill>
                </a:rPr>
                <a:t>Male Advantage</a:t>
              </a:r>
              <a:r>
                <a:rPr lang="en-US" sz="2400" b="1">
                  <a:solidFill>
                    <a:srgbClr val="000000"/>
                  </a:solidFill>
                </a:rPr>
                <a:t> </a:t>
              </a:r>
              <a:r>
                <a:rPr lang="en-US" sz="2400">
                  <a:solidFill>
                    <a:srgbClr val="000000"/>
                  </a:solidFill>
                </a:rPr>
                <a:t>TIMSS Science</a:t>
              </a:r>
            </a:p>
          </p:txBody>
        </p:sp>
      </p:grpSp>
      <p:grpSp>
        <p:nvGrpSpPr>
          <p:cNvPr id="2122765" name="Group 13"/>
          <p:cNvGrpSpPr>
            <a:grpSpLocks/>
          </p:cNvGrpSpPr>
          <p:nvPr/>
        </p:nvGrpSpPr>
        <p:grpSpPr bwMode="auto">
          <a:xfrm>
            <a:off x="1219200" y="5791200"/>
            <a:ext cx="6781800" cy="838200"/>
            <a:chOff x="768" y="3648"/>
            <a:chExt cx="4272" cy="528"/>
          </a:xfrm>
        </p:grpSpPr>
        <p:sp>
          <p:nvSpPr>
            <p:cNvPr id="2122766" name="Rectangle 14"/>
            <p:cNvSpPr>
              <a:spLocks noChangeArrowheads="1"/>
            </p:cNvSpPr>
            <p:nvPr/>
          </p:nvSpPr>
          <p:spPr bwMode="auto">
            <a:xfrm>
              <a:off x="1248" y="3888"/>
              <a:ext cx="29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400">
                  <a:solidFill>
                    <a:srgbClr val="000000"/>
                  </a:solidFill>
                </a:rPr>
                <a:t>Science = Male IAT</a:t>
              </a:r>
              <a:endParaRPr lang="en-US" sz="3200">
                <a:solidFill>
                  <a:srgbClr val="000000"/>
                </a:solidFill>
                <a:latin typeface="Times New Roman" pitchFamily="18" charset="0"/>
              </a:endParaRPr>
            </a:p>
          </p:txBody>
        </p:sp>
        <p:sp>
          <p:nvSpPr>
            <p:cNvPr id="2122767" name="Rectangle 15"/>
            <p:cNvSpPr>
              <a:spLocks noChangeArrowheads="1"/>
            </p:cNvSpPr>
            <p:nvPr/>
          </p:nvSpPr>
          <p:spPr bwMode="auto">
            <a:xfrm>
              <a:off x="768" y="3648"/>
              <a:ext cx="427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400">
                  <a:solidFill>
                    <a:srgbClr val="000000"/>
                  </a:solidFill>
                </a:rPr>
                <a:t>0.15   0.25    0.35   0.45    0.55    0.65    0.75</a:t>
              </a:r>
              <a:endParaRPr lang="en-US" sz="3200">
                <a:solidFill>
                  <a:srgbClr val="000000"/>
                </a:solidFill>
                <a:latin typeface="Times New Roman" pitchFamily="18" charset="0"/>
              </a:endParaRPr>
            </a:p>
          </p:txBody>
        </p:sp>
      </p:grpSp>
      <p:sp>
        <p:nvSpPr>
          <p:cNvPr id="2122769" name="Rectangle 17"/>
          <p:cNvSpPr>
            <a:spLocks noChangeArrowheads="1"/>
          </p:cNvSpPr>
          <p:nvPr/>
        </p:nvSpPr>
        <p:spPr bwMode="auto">
          <a:xfrm>
            <a:off x="1143000" y="5791200"/>
            <a:ext cx="6705600" cy="838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19" name="Rectangle 6"/>
          <p:cNvSpPr>
            <a:spLocks noChangeArrowheads="1"/>
          </p:cNvSpPr>
          <p:nvPr/>
        </p:nvSpPr>
        <p:spPr bwMode="auto">
          <a:xfrm>
            <a:off x="4149120" y="4660548"/>
            <a:ext cx="4716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dirty="0" err="1">
                <a:solidFill>
                  <a:srgbClr val="000000"/>
                </a:solidFill>
              </a:rPr>
              <a:t>Nosek</a:t>
            </a:r>
            <a:r>
              <a:rPr lang="en-US" sz="2400" dirty="0">
                <a:solidFill>
                  <a:srgbClr val="000000"/>
                </a:solidFill>
              </a:rPr>
              <a:t>, </a:t>
            </a:r>
            <a:r>
              <a:rPr lang="en-US" sz="2400" dirty="0" smtClean="0">
                <a:solidFill>
                  <a:srgbClr val="000000"/>
                </a:solidFill>
              </a:rPr>
              <a:t>Smyth </a:t>
            </a:r>
            <a:r>
              <a:rPr lang="en-US" sz="2400" dirty="0">
                <a:solidFill>
                  <a:srgbClr val="000000"/>
                </a:solidFill>
              </a:rPr>
              <a:t>et al., </a:t>
            </a:r>
            <a:r>
              <a:rPr lang="en-US" sz="2400" dirty="0" smtClean="0">
                <a:solidFill>
                  <a:srgbClr val="000000"/>
                </a:solidFill>
              </a:rPr>
              <a:t>2009, </a:t>
            </a:r>
            <a:r>
              <a:rPr lang="en-US" sz="2400" i="1" dirty="0" smtClean="0">
                <a:solidFill>
                  <a:srgbClr val="000000"/>
                </a:solidFill>
              </a:rPr>
              <a:t>PNAS</a:t>
            </a:r>
            <a:endParaRPr lang="en-US" sz="3200" dirty="0">
              <a:solidFill>
                <a:srgbClr val="000000"/>
              </a:solidFill>
              <a:latin typeface="Times New Roman" pitchFamily="18" charset="0"/>
            </a:endParaRPr>
          </a:p>
        </p:txBody>
      </p:sp>
    </p:spTree>
    <p:extLst>
      <p:ext uri="{BB962C8B-B14F-4D97-AF65-F5344CB8AC3E}">
        <p14:creationId xmlns:p14="http://schemas.microsoft.com/office/powerpoint/2010/main" val="12579313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4803" name="Rectangle 3"/>
          <p:cNvSpPr>
            <a:spLocks noChangeArrowheads="1"/>
          </p:cNvSpPr>
          <p:nvPr/>
        </p:nvSpPr>
        <p:spPr bwMode="auto">
          <a:xfrm>
            <a:off x="-1219200" y="0"/>
            <a:ext cx="1828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4804" name="Rectangle 4"/>
          <p:cNvSpPr>
            <a:spLocks noChangeArrowheads="1"/>
          </p:cNvSpPr>
          <p:nvPr/>
        </p:nvSpPr>
        <p:spPr bwMode="auto">
          <a:xfrm>
            <a:off x="533400" y="6858000"/>
            <a:ext cx="10591800" cy="876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4805" name="Rectangle 5"/>
          <p:cNvSpPr>
            <a:spLocks noChangeArrowheads="1"/>
          </p:cNvSpPr>
          <p:nvPr/>
        </p:nvSpPr>
        <p:spPr bwMode="auto">
          <a:xfrm>
            <a:off x="7772400" y="0"/>
            <a:ext cx="3352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4806" name="Rectangle 6"/>
          <p:cNvSpPr>
            <a:spLocks noChangeArrowheads="1"/>
          </p:cNvSpPr>
          <p:nvPr/>
        </p:nvSpPr>
        <p:spPr bwMode="auto">
          <a:xfrm>
            <a:off x="1752600" y="1447800"/>
            <a:ext cx="5638800" cy="411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4807" name="Rectangle 7"/>
          <p:cNvSpPr>
            <a:spLocks noChangeArrowheads="1"/>
          </p:cNvSpPr>
          <p:nvPr/>
        </p:nvSpPr>
        <p:spPr bwMode="auto">
          <a:xfrm>
            <a:off x="381000" y="0"/>
            <a:ext cx="7772400" cy="1143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4808" name="Rectangle 8"/>
          <p:cNvSpPr>
            <a:spLocks noGrp="1" noChangeArrowheads="1"/>
          </p:cNvSpPr>
          <p:nvPr>
            <p:ph type="title"/>
          </p:nvPr>
        </p:nvSpPr>
        <p:spPr>
          <a:xfrm>
            <a:off x="0" y="0"/>
            <a:ext cx="8686800" cy="1143000"/>
          </a:xfrm>
          <a:solidFill>
            <a:schemeClr val="bg1"/>
          </a:solidFill>
          <a:ln/>
        </p:spPr>
        <p:txBody>
          <a:bodyPr/>
          <a:lstStyle/>
          <a:p>
            <a:r>
              <a:rPr lang="en-US" sz="4000"/>
              <a:t>8th-grade TIMSS Gender Gap</a:t>
            </a:r>
          </a:p>
        </p:txBody>
      </p:sp>
      <p:sp>
        <p:nvSpPr>
          <p:cNvPr id="2124809" name="Rectangle 9"/>
          <p:cNvSpPr>
            <a:spLocks noChangeArrowheads="1"/>
          </p:cNvSpPr>
          <p:nvPr/>
        </p:nvSpPr>
        <p:spPr bwMode="auto">
          <a:xfrm>
            <a:off x="1981200" y="6096000"/>
            <a:ext cx="4648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400">
                <a:solidFill>
                  <a:srgbClr val="000000"/>
                </a:solidFill>
              </a:rPr>
              <a:t>Science = Male IAT </a:t>
            </a:r>
            <a:r>
              <a:rPr lang="en-US" sz="2400" i="1">
                <a:solidFill>
                  <a:srgbClr val="000000"/>
                </a:solidFill>
              </a:rPr>
              <a:t>D</a:t>
            </a:r>
            <a:endParaRPr lang="en-US" sz="3200">
              <a:solidFill>
                <a:srgbClr val="000000"/>
              </a:solidFill>
              <a:latin typeface="Times New Roman" pitchFamily="18" charset="0"/>
            </a:endParaRPr>
          </a:p>
        </p:txBody>
      </p:sp>
      <p:grpSp>
        <p:nvGrpSpPr>
          <p:cNvPr id="2124810" name="Group 10"/>
          <p:cNvGrpSpPr>
            <a:grpSpLocks/>
          </p:cNvGrpSpPr>
          <p:nvPr/>
        </p:nvGrpSpPr>
        <p:grpSpPr bwMode="auto">
          <a:xfrm>
            <a:off x="533400" y="1371600"/>
            <a:ext cx="992188" cy="4573588"/>
            <a:chOff x="336" y="864"/>
            <a:chExt cx="625" cy="2881"/>
          </a:xfrm>
        </p:grpSpPr>
        <p:sp>
          <p:nvSpPr>
            <p:cNvPr id="2124811" name="Rectangle 11"/>
            <p:cNvSpPr>
              <a:spLocks noChangeArrowheads="1"/>
            </p:cNvSpPr>
            <p:nvPr/>
          </p:nvSpPr>
          <p:spPr bwMode="auto">
            <a:xfrm>
              <a:off x="480" y="864"/>
              <a:ext cx="481" cy="28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fontAlgn="base">
                <a:spcBef>
                  <a:spcPct val="0"/>
                </a:spcBef>
                <a:spcAft>
                  <a:spcPct val="0"/>
                </a:spcAft>
              </a:pPr>
              <a:r>
                <a:rPr lang="en-US" sz="2400">
                  <a:solidFill>
                    <a:srgbClr val="000000"/>
                  </a:solidFill>
                </a:rPr>
                <a:t>30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20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10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-10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-20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-30</a:t>
              </a:r>
            </a:p>
          </p:txBody>
        </p:sp>
        <p:sp>
          <p:nvSpPr>
            <p:cNvPr id="2124812" name="Rectangle 12"/>
            <p:cNvSpPr>
              <a:spLocks noChangeArrowheads="1"/>
            </p:cNvSpPr>
            <p:nvPr/>
          </p:nvSpPr>
          <p:spPr bwMode="auto">
            <a:xfrm rot="-5400000">
              <a:off x="-961" y="2161"/>
              <a:ext cx="288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a:solidFill>
                    <a:srgbClr val="000000"/>
                  </a:solidFill>
                </a:rPr>
                <a:t>Male Advantage</a:t>
              </a:r>
              <a:r>
                <a:rPr lang="en-US" sz="2400" b="1">
                  <a:solidFill>
                    <a:srgbClr val="000000"/>
                  </a:solidFill>
                </a:rPr>
                <a:t> </a:t>
              </a:r>
              <a:r>
                <a:rPr lang="en-US" sz="2400">
                  <a:solidFill>
                    <a:srgbClr val="000000"/>
                  </a:solidFill>
                </a:rPr>
                <a:t>TIMSS Science</a:t>
              </a:r>
            </a:p>
          </p:txBody>
        </p:sp>
      </p:grpSp>
      <p:grpSp>
        <p:nvGrpSpPr>
          <p:cNvPr id="2124813" name="Group 13"/>
          <p:cNvGrpSpPr>
            <a:grpSpLocks/>
          </p:cNvGrpSpPr>
          <p:nvPr/>
        </p:nvGrpSpPr>
        <p:grpSpPr bwMode="auto">
          <a:xfrm>
            <a:off x="1219200" y="5791200"/>
            <a:ext cx="6781800" cy="838200"/>
            <a:chOff x="768" y="3648"/>
            <a:chExt cx="4272" cy="528"/>
          </a:xfrm>
        </p:grpSpPr>
        <p:sp>
          <p:nvSpPr>
            <p:cNvPr id="2124814" name="Rectangle 14"/>
            <p:cNvSpPr>
              <a:spLocks noChangeArrowheads="1"/>
            </p:cNvSpPr>
            <p:nvPr/>
          </p:nvSpPr>
          <p:spPr bwMode="auto">
            <a:xfrm>
              <a:off x="1248" y="3888"/>
              <a:ext cx="29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400">
                  <a:solidFill>
                    <a:srgbClr val="000000"/>
                  </a:solidFill>
                </a:rPr>
                <a:t>Science = Male IAT</a:t>
              </a:r>
              <a:endParaRPr lang="en-US" sz="3200">
                <a:solidFill>
                  <a:srgbClr val="000000"/>
                </a:solidFill>
                <a:latin typeface="Times New Roman" pitchFamily="18" charset="0"/>
              </a:endParaRPr>
            </a:p>
          </p:txBody>
        </p:sp>
        <p:sp>
          <p:nvSpPr>
            <p:cNvPr id="2124815" name="Rectangle 15"/>
            <p:cNvSpPr>
              <a:spLocks noChangeArrowheads="1"/>
            </p:cNvSpPr>
            <p:nvPr/>
          </p:nvSpPr>
          <p:spPr bwMode="auto">
            <a:xfrm>
              <a:off x="768" y="3648"/>
              <a:ext cx="427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400">
                  <a:solidFill>
                    <a:srgbClr val="000000"/>
                  </a:solidFill>
                </a:rPr>
                <a:t>0.15   0.25    0.35   0.45    0.55    0.65    0.75</a:t>
              </a:r>
              <a:endParaRPr lang="en-US" sz="3200">
                <a:solidFill>
                  <a:srgbClr val="000000"/>
                </a:solidFill>
                <a:latin typeface="Times New Roman" pitchFamily="18" charset="0"/>
              </a:endParaRPr>
            </a:p>
          </p:txBody>
        </p:sp>
      </p:grpSp>
      <p:sp>
        <p:nvSpPr>
          <p:cNvPr id="18" name="Rectangle 6"/>
          <p:cNvSpPr>
            <a:spLocks noChangeArrowheads="1"/>
          </p:cNvSpPr>
          <p:nvPr/>
        </p:nvSpPr>
        <p:spPr bwMode="auto">
          <a:xfrm>
            <a:off x="4149120" y="4660548"/>
            <a:ext cx="4716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dirty="0" err="1">
                <a:solidFill>
                  <a:srgbClr val="000000"/>
                </a:solidFill>
              </a:rPr>
              <a:t>Nosek</a:t>
            </a:r>
            <a:r>
              <a:rPr lang="en-US" sz="2400" dirty="0">
                <a:solidFill>
                  <a:srgbClr val="000000"/>
                </a:solidFill>
              </a:rPr>
              <a:t>, </a:t>
            </a:r>
            <a:r>
              <a:rPr lang="en-US" sz="2400" dirty="0" smtClean="0">
                <a:solidFill>
                  <a:srgbClr val="000000"/>
                </a:solidFill>
              </a:rPr>
              <a:t>Smyth </a:t>
            </a:r>
            <a:r>
              <a:rPr lang="en-US" sz="2400" dirty="0">
                <a:solidFill>
                  <a:srgbClr val="000000"/>
                </a:solidFill>
              </a:rPr>
              <a:t>et al., </a:t>
            </a:r>
            <a:r>
              <a:rPr lang="en-US" sz="2400" dirty="0" smtClean="0">
                <a:solidFill>
                  <a:srgbClr val="000000"/>
                </a:solidFill>
              </a:rPr>
              <a:t>2009, </a:t>
            </a:r>
            <a:r>
              <a:rPr lang="en-US" sz="2400" i="1" dirty="0" smtClean="0">
                <a:solidFill>
                  <a:srgbClr val="000000"/>
                </a:solidFill>
              </a:rPr>
              <a:t>PNAS</a:t>
            </a:r>
            <a:endParaRPr lang="en-US" sz="3200" dirty="0">
              <a:solidFill>
                <a:srgbClr val="000000"/>
              </a:solidFill>
              <a:latin typeface="Times New Roman" pitchFamily="18" charset="0"/>
            </a:endParaRPr>
          </a:p>
        </p:txBody>
      </p:sp>
    </p:spTree>
    <p:extLst>
      <p:ext uri="{BB962C8B-B14F-4D97-AF65-F5344CB8AC3E}">
        <p14:creationId xmlns:p14="http://schemas.microsoft.com/office/powerpoint/2010/main" val="5766962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6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6851" name="Rectangle 3"/>
          <p:cNvSpPr>
            <a:spLocks noChangeArrowheads="1"/>
          </p:cNvSpPr>
          <p:nvPr/>
        </p:nvSpPr>
        <p:spPr bwMode="auto">
          <a:xfrm>
            <a:off x="-1219200" y="0"/>
            <a:ext cx="1828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6852" name="Rectangle 4"/>
          <p:cNvSpPr>
            <a:spLocks noChangeArrowheads="1"/>
          </p:cNvSpPr>
          <p:nvPr/>
        </p:nvSpPr>
        <p:spPr bwMode="auto">
          <a:xfrm>
            <a:off x="533400" y="6858000"/>
            <a:ext cx="10591800" cy="876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6853" name="Rectangle 5"/>
          <p:cNvSpPr>
            <a:spLocks noChangeArrowheads="1"/>
          </p:cNvSpPr>
          <p:nvPr/>
        </p:nvSpPr>
        <p:spPr bwMode="auto">
          <a:xfrm>
            <a:off x="7772400" y="0"/>
            <a:ext cx="3352800" cy="769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sp>
        <p:nvSpPr>
          <p:cNvPr id="2126854" name="Rectangle 6"/>
          <p:cNvSpPr>
            <a:spLocks noChangeArrowheads="1"/>
          </p:cNvSpPr>
          <p:nvPr/>
        </p:nvSpPr>
        <p:spPr bwMode="auto">
          <a:xfrm>
            <a:off x="381000" y="0"/>
            <a:ext cx="7772400" cy="1143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endParaRPr>
          </a:p>
        </p:txBody>
      </p:sp>
      <p:grpSp>
        <p:nvGrpSpPr>
          <p:cNvPr id="2126855" name="Group 7"/>
          <p:cNvGrpSpPr>
            <a:grpSpLocks/>
          </p:cNvGrpSpPr>
          <p:nvPr/>
        </p:nvGrpSpPr>
        <p:grpSpPr bwMode="auto">
          <a:xfrm>
            <a:off x="1219200" y="5791200"/>
            <a:ext cx="6781800" cy="838200"/>
            <a:chOff x="768" y="3648"/>
            <a:chExt cx="4272" cy="528"/>
          </a:xfrm>
        </p:grpSpPr>
        <p:sp>
          <p:nvSpPr>
            <p:cNvPr id="2126856" name="Rectangle 8"/>
            <p:cNvSpPr>
              <a:spLocks noChangeArrowheads="1"/>
            </p:cNvSpPr>
            <p:nvPr/>
          </p:nvSpPr>
          <p:spPr bwMode="auto">
            <a:xfrm>
              <a:off x="1248" y="3888"/>
              <a:ext cx="29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400">
                  <a:solidFill>
                    <a:srgbClr val="000000"/>
                  </a:solidFill>
                </a:rPr>
                <a:t>Science = Male IAT</a:t>
              </a:r>
              <a:endParaRPr lang="en-US" sz="3200">
                <a:solidFill>
                  <a:srgbClr val="000000"/>
                </a:solidFill>
                <a:latin typeface="Times New Roman" pitchFamily="18" charset="0"/>
              </a:endParaRPr>
            </a:p>
          </p:txBody>
        </p:sp>
        <p:sp>
          <p:nvSpPr>
            <p:cNvPr id="2126857" name="Rectangle 9"/>
            <p:cNvSpPr>
              <a:spLocks noChangeArrowheads="1"/>
            </p:cNvSpPr>
            <p:nvPr/>
          </p:nvSpPr>
          <p:spPr bwMode="auto">
            <a:xfrm>
              <a:off x="768" y="3648"/>
              <a:ext cx="427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400">
                  <a:solidFill>
                    <a:srgbClr val="000000"/>
                  </a:solidFill>
                </a:rPr>
                <a:t>0.15   0.25    0.35   0.45    0.55    0.65    0.75</a:t>
              </a:r>
              <a:endParaRPr lang="en-US" sz="3200">
                <a:solidFill>
                  <a:srgbClr val="000000"/>
                </a:solidFill>
                <a:latin typeface="Times New Roman" pitchFamily="18" charset="0"/>
              </a:endParaRPr>
            </a:p>
          </p:txBody>
        </p:sp>
      </p:grpSp>
      <p:grpSp>
        <p:nvGrpSpPr>
          <p:cNvPr id="2126858" name="Group 10"/>
          <p:cNvGrpSpPr>
            <a:grpSpLocks/>
          </p:cNvGrpSpPr>
          <p:nvPr/>
        </p:nvGrpSpPr>
        <p:grpSpPr bwMode="auto">
          <a:xfrm>
            <a:off x="533400" y="1371600"/>
            <a:ext cx="992188" cy="4573588"/>
            <a:chOff x="336" y="864"/>
            <a:chExt cx="625" cy="2881"/>
          </a:xfrm>
        </p:grpSpPr>
        <p:sp>
          <p:nvSpPr>
            <p:cNvPr id="2126859" name="Rectangle 11"/>
            <p:cNvSpPr>
              <a:spLocks noChangeArrowheads="1"/>
            </p:cNvSpPr>
            <p:nvPr/>
          </p:nvSpPr>
          <p:spPr bwMode="auto">
            <a:xfrm>
              <a:off x="480" y="864"/>
              <a:ext cx="481" cy="28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fontAlgn="base">
                <a:spcBef>
                  <a:spcPct val="0"/>
                </a:spcBef>
                <a:spcAft>
                  <a:spcPct val="0"/>
                </a:spcAft>
              </a:pPr>
              <a:r>
                <a:rPr lang="en-US" sz="2400">
                  <a:solidFill>
                    <a:srgbClr val="000000"/>
                  </a:solidFill>
                </a:rPr>
                <a:t>30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20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10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-10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-20</a:t>
              </a:r>
            </a:p>
            <a:p>
              <a:pPr algn="r" fontAlgn="base">
                <a:spcBef>
                  <a:spcPct val="0"/>
                </a:spcBef>
                <a:spcAft>
                  <a:spcPct val="0"/>
                </a:spcAft>
              </a:pPr>
              <a:endParaRPr lang="en-US" sz="2000">
                <a:solidFill>
                  <a:srgbClr val="000000"/>
                </a:solidFill>
              </a:endParaRPr>
            </a:p>
            <a:p>
              <a:pPr algn="r" fontAlgn="base">
                <a:spcBef>
                  <a:spcPct val="0"/>
                </a:spcBef>
                <a:spcAft>
                  <a:spcPct val="0"/>
                </a:spcAft>
              </a:pPr>
              <a:r>
                <a:rPr lang="en-US" sz="2400">
                  <a:solidFill>
                    <a:srgbClr val="000000"/>
                  </a:solidFill>
                </a:rPr>
                <a:t>-30</a:t>
              </a:r>
            </a:p>
          </p:txBody>
        </p:sp>
        <p:sp>
          <p:nvSpPr>
            <p:cNvPr id="2126860" name="Rectangle 12"/>
            <p:cNvSpPr>
              <a:spLocks noChangeArrowheads="1"/>
            </p:cNvSpPr>
            <p:nvPr/>
          </p:nvSpPr>
          <p:spPr bwMode="auto">
            <a:xfrm rot="-5400000">
              <a:off x="-961" y="2161"/>
              <a:ext cx="288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a:solidFill>
                    <a:srgbClr val="000000"/>
                  </a:solidFill>
                </a:rPr>
                <a:t>Male Advantage</a:t>
              </a:r>
              <a:r>
                <a:rPr lang="en-US" sz="2400" b="1">
                  <a:solidFill>
                    <a:srgbClr val="000000"/>
                  </a:solidFill>
                </a:rPr>
                <a:t> </a:t>
              </a:r>
              <a:r>
                <a:rPr lang="en-US" sz="2400">
                  <a:solidFill>
                    <a:srgbClr val="000000"/>
                  </a:solidFill>
                </a:rPr>
                <a:t>TIMSS Science</a:t>
              </a:r>
            </a:p>
          </p:txBody>
        </p:sp>
      </p:grpSp>
      <p:sp>
        <p:nvSpPr>
          <p:cNvPr id="2126864" name="Rectangle 16"/>
          <p:cNvSpPr>
            <a:spLocks noGrp="1" noChangeArrowheads="1"/>
          </p:cNvSpPr>
          <p:nvPr>
            <p:ph type="title"/>
          </p:nvPr>
        </p:nvSpPr>
        <p:spPr>
          <a:xfrm>
            <a:off x="0" y="0"/>
            <a:ext cx="9144000" cy="1143000"/>
          </a:xfrm>
        </p:spPr>
        <p:txBody>
          <a:bodyPr/>
          <a:lstStyle/>
          <a:p>
            <a:r>
              <a:rPr lang="en-US" sz="3200"/>
              <a:t>Greater 8th-grade Boys’ Advantage correlated with greater country-level implicit bias, </a:t>
            </a:r>
            <a:r>
              <a:rPr lang="en-US" sz="3200" i="1"/>
              <a:t>r</a:t>
            </a:r>
            <a:r>
              <a:rPr lang="en-US" sz="3200"/>
              <a:t> = .60</a:t>
            </a:r>
          </a:p>
        </p:txBody>
      </p:sp>
      <p:sp>
        <p:nvSpPr>
          <p:cNvPr id="16" name="Rectangle 6"/>
          <p:cNvSpPr>
            <a:spLocks noChangeArrowheads="1"/>
          </p:cNvSpPr>
          <p:nvPr/>
        </p:nvSpPr>
        <p:spPr bwMode="auto">
          <a:xfrm>
            <a:off x="4149120" y="4660548"/>
            <a:ext cx="4716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400" dirty="0" err="1">
                <a:solidFill>
                  <a:srgbClr val="000000"/>
                </a:solidFill>
              </a:rPr>
              <a:t>Nosek</a:t>
            </a:r>
            <a:r>
              <a:rPr lang="en-US" sz="2400" dirty="0">
                <a:solidFill>
                  <a:srgbClr val="000000"/>
                </a:solidFill>
              </a:rPr>
              <a:t>, </a:t>
            </a:r>
            <a:r>
              <a:rPr lang="en-US" sz="2400" dirty="0" smtClean="0">
                <a:solidFill>
                  <a:srgbClr val="000000"/>
                </a:solidFill>
              </a:rPr>
              <a:t>Smyth </a:t>
            </a:r>
            <a:r>
              <a:rPr lang="en-US" sz="2400" dirty="0">
                <a:solidFill>
                  <a:srgbClr val="000000"/>
                </a:solidFill>
              </a:rPr>
              <a:t>et al., </a:t>
            </a:r>
            <a:r>
              <a:rPr lang="en-US" sz="2400" dirty="0" smtClean="0">
                <a:solidFill>
                  <a:srgbClr val="000000"/>
                </a:solidFill>
              </a:rPr>
              <a:t>2009, </a:t>
            </a:r>
            <a:r>
              <a:rPr lang="en-US" sz="2400" i="1" dirty="0" smtClean="0">
                <a:solidFill>
                  <a:srgbClr val="000000"/>
                </a:solidFill>
              </a:rPr>
              <a:t>PNAS</a:t>
            </a:r>
            <a:endParaRPr lang="en-US" sz="3200" dirty="0">
              <a:solidFill>
                <a:srgbClr val="000000"/>
              </a:solidFill>
              <a:latin typeface="Times New Roman" pitchFamily="18" charset="0"/>
            </a:endParaRPr>
          </a:p>
        </p:txBody>
      </p:sp>
    </p:spTree>
    <p:extLst>
      <p:ext uri="{BB962C8B-B14F-4D97-AF65-F5344CB8AC3E}">
        <p14:creationId xmlns:p14="http://schemas.microsoft.com/office/powerpoint/2010/main" val="6894081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82" y="0"/>
            <a:ext cx="8229600" cy="1143000"/>
          </a:xfrm>
        </p:spPr>
        <p:txBody>
          <a:bodyPr>
            <a:normAutofit fontScale="90000"/>
          </a:bodyPr>
          <a:lstStyle/>
          <a:p>
            <a:pPr marL="114300" indent="0"/>
            <a:r>
              <a:rPr lang="en-US" dirty="0">
                <a:solidFill>
                  <a:schemeClr val="tx1"/>
                </a:solidFill>
              </a:rPr>
              <a:t>Math-is-male </a:t>
            </a:r>
            <a:r>
              <a:rPr lang="en-US" dirty="0" smtClean="0">
                <a:solidFill>
                  <a:schemeClr val="tx1"/>
                </a:solidFill>
              </a:rPr>
              <a:t>stereotype in</a:t>
            </a:r>
            <a:br>
              <a:rPr lang="en-US" dirty="0" smtClean="0">
                <a:solidFill>
                  <a:schemeClr val="tx1"/>
                </a:solidFill>
              </a:rPr>
            </a:br>
            <a:r>
              <a:rPr lang="en-US" dirty="0" smtClean="0">
                <a:solidFill>
                  <a:schemeClr val="tx1"/>
                </a:solidFill>
              </a:rPr>
              <a:t>Differential Equations Courses</a:t>
            </a:r>
            <a:endParaRPr lang="en-US" dirty="0">
              <a:solidFill>
                <a:schemeClr val="tx1"/>
              </a:solidFill>
            </a:endParaRPr>
          </a:p>
        </p:txBody>
      </p:sp>
      <p:sp>
        <p:nvSpPr>
          <p:cNvPr id="9" name="Rectangle 8"/>
          <p:cNvSpPr/>
          <p:nvPr/>
        </p:nvSpPr>
        <p:spPr>
          <a:xfrm>
            <a:off x="-3412" y="6267313"/>
            <a:ext cx="6400800" cy="461665"/>
          </a:xfrm>
          <a:prstGeom prst="rect">
            <a:avLst/>
          </a:prstGeom>
        </p:spPr>
        <p:txBody>
          <a:bodyPr wrap="square">
            <a:spAutoFit/>
          </a:bodyPr>
          <a:lstStyle/>
          <a:p>
            <a:pPr marL="114300" algn="ctr" fontAlgn="base">
              <a:spcBef>
                <a:spcPct val="0"/>
              </a:spcBef>
              <a:spcAft>
                <a:spcPct val="0"/>
              </a:spcAft>
            </a:pPr>
            <a:r>
              <a:rPr lang="en-US" sz="2400" b="1" dirty="0">
                <a:solidFill>
                  <a:srgbClr val="000000"/>
                </a:solidFill>
              </a:rPr>
              <a:t>Martin, von </a:t>
            </a:r>
            <a:r>
              <a:rPr lang="en-US" sz="2400" b="1" dirty="0" err="1">
                <a:solidFill>
                  <a:srgbClr val="000000"/>
                </a:solidFill>
              </a:rPr>
              <a:t>Oertzen</a:t>
            </a:r>
            <a:r>
              <a:rPr lang="en-US" sz="2400" b="1" dirty="0">
                <a:solidFill>
                  <a:srgbClr val="000000"/>
                </a:solidFill>
              </a:rPr>
              <a:t>, Smyth et al. (2013)</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611" y="1281752"/>
            <a:ext cx="90012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389" y="1281752"/>
            <a:ext cx="9001221" cy="3657600"/>
          </a:xfrm>
          <a:prstGeom prst="rect">
            <a:avLst/>
          </a:prstGeom>
          <a:solidFill>
            <a:schemeClr val="bg1"/>
          </a:solidFill>
          <a:ln w="9525">
            <a:noFill/>
            <a:miter lim="800000"/>
            <a:headEnd/>
            <a:tailEnd/>
          </a:ln>
          <a:effectLst/>
          <a:extLst/>
        </p:spPr>
      </p:pic>
      <p:sp>
        <p:nvSpPr>
          <p:cNvPr id="10" name="Rectangle 9"/>
          <p:cNvSpPr/>
          <p:nvPr/>
        </p:nvSpPr>
        <p:spPr>
          <a:xfrm>
            <a:off x="121692" y="1143000"/>
            <a:ext cx="4378918" cy="523220"/>
          </a:xfrm>
          <a:prstGeom prst="rect">
            <a:avLst/>
          </a:prstGeom>
          <a:solidFill>
            <a:schemeClr val="bg1"/>
          </a:solidFill>
        </p:spPr>
        <p:txBody>
          <a:bodyPr wrap="square">
            <a:spAutoFit/>
          </a:bodyPr>
          <a:lstStyle/>
          <a:p>
            <a:pPr marL="114300" algn="ctr" fontAlgn="base">
              <a:spcBef>
                <a:spcPct val="0"/>
              </a:spcBef>
              <a:spcAft>
                <a:spcPct val="0"/>
              </a:spcAft>
            </a:pPr>
            <a:r>
              <a:rPr lang="en-US" sz="2800" b="1" dirty="0" smtClean="0">
                <a:solidFill>
                  <a:srgbClr val="000000"/>
                </a:solidFill>
              </a:rPr>
              <a:t>Male Students</a:t>
            </a:r>
            <a:endParaRPr lang="en-US" sz="2800" b="1" dirty="0">
              <a:solidFill>
                <a:srgbClr val="000000"/>
              </a:solidFill>
            </a:endParaRPr>
          </a:p>
        </p:txBody>
      </p:sp>
      <p:sp>
        <p:nvSpPr>
          <p:cNvPr id="12" name="Rectangle 11"/>
          <p:cNvSpPr/>
          <p:nvPr/>
        </p:nvSpPr>
        <p:spPr>
          <a:xfrm>
            <a:off x="4500610" y="1143000"/>
            <a:ext cx="4643390" cy="523220"/>
          </a:xfrm>
          <a:prstGeom prst="rect">
            <a:avLst/>
          </a:prstGeom>
          <a:solidFill>
            <a:schemeClr val="bg1"/>
          </a:solidFill>
          <a:ln>
            <a:noFill/>
          </a:ln>
        </p:spPr>
        <p:txBody>
          <a:bodyPr wrap="square">
            <a:spAutoFit/>
          </a:bodyPr>
          <a:lstStyle/>
          <a:p>
            <a:pPr marL="114300" algn="ctr" fontAlgn="base">
              <a:spcBef>
                <a:spcPct val="0"/>
              </a:spcBef>
              <a:spcAft>
                <a:spcPct val="0"/>
              </a:spcAft>
            </a:pPr>
            <a:r>
              <a:rPr lang="en-US" sz="2800" b="1" dirty="0" smtClean="0">
                <a:solidFill>
                  <a:srgbClr val="000000"/>
                </a:solidFill>
              </a:rPr>
              <a:t>  Female Students</a:t>
            </a:r>
            <a:endParaRPr lang="en-US" sz="2800" b="1" dirty="0">
              <a:solidFill>
                <a:srgbClr val="000000"/>
              </a:solidFill>
            </a:endParaRPr>
          </a:p>
        </p:txBody>
      </p:sp>
      <p:sp>
        <p:nvSpPr>
          <p:cNvPr id="3" name="Rectangle 2"/>
          <p:cNvSpPr/>
          <p:nvPr/>
        </p:nvSpPr>
        <p:spPr bwMode="auto">
          <a:xfrm>
            <a:off x="121692" y="1143000"/>
            <a:ext cx="9022307" cy="4114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b="1" smtClean="0">
              <a:solidFill>
                <a:srgbClr val="000000"/>
              </a:solidFill>
            </a:endParaRPr>
          </a:p>
        </p:txBody>
      </p:sp>
    </p:spTree>
    <p:extLst>
      <p:ext uri="{BB962C8B-B14F-4D97-AF65-F5344CB8AC3E}">
        <p14:creationId xmlns:p14="http://schemas.microsoft.com/office/powerpoint/2010/main" val="16165237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412875"/>
          </a:xfrm>
        </p:spPr>
        <p:txBody>
          <a:bodyPr>
            <a:normAutofit/>
          </a:bodyPr>
          <a:lstStyle/>
          <a:p>
            <a:pPr algn="ctr"/>
            <a:r>
              <a:rPr lang="en-US" sz="3200" u="sng" dirty="0" smtClean="0">
                <a:solidFill>
                  <a:schemeClr val="tx1"/>
                </a:solidFill>
              </a:rPr>
              <a:t>Reading Test</a:t>
            </a:r>
          </a:p>
        </p:txBody>
      </p:sp>
    </p:spTree>
    <p:extLst>
      <p:ext uri="{BB962C8B-B14F-4D97-AF65-F5344CB8AC3E}">
        <p14:creationId xmlns:p14="http://schemas.microsoft.com/office/powerpoint/2010/main" val="23089686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82" y="0"/>
            <a:ext cx="8229600" cy="1143000"/>
          </a:xfrm>
        </p:spPr>
        <p:txBody>
          <a:bodyPr>
            <a:normAutofit fontScale="90000"/>
          </a:bodyPr>
          <a:lstStyle/>
          <a:p>
            <a:pPr marL="114300" indent="0"/>
            <a:r>
              <a:rPr lang="en-US" dirty="0">
                <a:solidFill>
                  <a:schemeClr val="tx1"/>
                </a:solidFill>
              </a:rPr>
              <a:t>Math-is-male </a:t>
            </a:r>
            <a:r>
              <a:rPr lang="en-US" dirty="0" smtClean="0">
                <a:solidFill>
                  <a:schemeClr val="tx1"/>
                </a:solidFill>
              </a:rPr>
              <a:t>stereotype in</a:t>
            </a:r>
            <a:br>
              <a:rPr lang="en-US" dirty="0" smtClean="0">
                <a:solidFill>
                  <a:schemeClr val="tx1"/>
                </a:solidFill>
              </a:rPr>
            </a:br>
            <a:r>
              <a:rPr lang="en-US" dirty="0" smtClean="0">
                <a:solidFill>
                  <a:schemeClr val="tx1"/>
                </a:solidFill>
              </a:rPr>
              <a:t>Differential Equations Courses</a:t>
            </a:r>
            <a:endParaRPr lang="en-US" dirty="0">
              <a:solidFill>
                <a:schemeClr val="tx1"/>
              </a:solidFill>
            </a:endParaRPr>
          </a:p>
        </p:txBody>
      </p:sp>
      <p:sp>
        <p:nvSpPr>
          <p:cNvPr id="9" name="Rectangle 8"/>
          <p:cNvSpPr/>
          <p:nvPr/>
        </p:nvSpPr>
        <p:spPr>
          <a:xfrm>
            <a:off x="-3412" y="6267313"/>
            <a:ext cx="6400800" cy="461665"/>
          </a:xfrm>
          <a:prstGeom prst="rect">
            <a:avLst/>
          </a:prstGeom>
        </p:spPr>
        <p:txBody>
          <a:bodyPr wrap="square">
            <a:spAutoFit/>
          </a:bodyPr>
          <a:lstStyle/>
          <a:p>
            <a:pPr marL="114300" algn="ctr" fontAlgn="base">
              <a:spcBef>
                <a:spcPct val="0"/>
              </a:spcBef>
              <a:spcAft>
                <a:spcPct val="0"/>
              </a:spcAft>
            </a:pPr>
            <a:r>
              <a:rPr lang="en-US" sz="2400" b="1" dirty="0">
                <a:solidFill>
                  <a:srgbClr val="000000"/>
                </a:solidFill>
              </a:rPr>
              <a:t>Martin, von </a:t>
            </a:r>
            <a:r>
              <a:rPr lang="en-US" sz="2400" b="1" dirty="0" err="1">
                <a:solidFill>
                  <a:srgbClr val="000000"/>
                </a:solidFill>
              </a:rPr>
              <a:t>Oertzen</a:t>
            </a:r>
            <a:r>
              <a:rPr lang="en-US" sz="2400" b="1" dirty="0">
                <a:solidFill>
                  <a:srgbClr val="000000"/>
                </a:solidFill>
              </a:rPr>
              <a:t>, Smyth et al. (2013)</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611" y="1841248"/>
            <a:ext cx="90012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389" y="1841248"/>
            <a:ext cx="9001221" cy="3657600"/>
          </a:xfrm>
          <a:prstGeom prst="rect">
            <a:avLst/>
          </a:prstGeom>
          <a:solidFill>
            <a:schemeClr val="bg1"/>
          </a:solidFill>
          <a:ln w="9525">
            <a:noFill/>
            <a:miter lim="800000"/>
            <a:headEnd/>
            <a:tailEnd/>
          </a:ln>
          <a:effectLst/>
          <a:extLst/>
        </p:spPr>
      </p:pic>
      <p:sp>
        <p:nvSpPr>
          <p:cNvPr id="10" name="Rectangle 9"/>
          <p:cNvSpPr/>
          <p:nvPr/>
        </p:nvSpPr>
        <p:spPr>
          <a:xfrm>
            <a:off x="95416" y="1617213"/>
            <a:ext cx="4378918" cy="523220"/>
          </a:xfrm>
          <a:prstGeom prst="rect">
            <a:avLst/>
          </a:prstGeom>
          <a:solidFill>
            <a:schemeClr val="bg1"/>
          </a:solidFill>
        </p:spPr>
        <p:txBody>
          <a:bodyPr wrap="square">
            <a:spAutoFit/>
          </a:bodyPr>
          <a:lstStyle/>
          <a:p>
            <a:pPr marL="114300" algn="ctr" fontAlgn="base">
              <a:spcBef>
                <a:spcPct val="0"/>
              </a:spcBef>
              <a:spcAft>
                <a:spcPct val="0"/>
              </a:spcAft>
            </a:pPr>
            <a:r>
              <a:rPr lang="en-US" sz="2800" b="1" dirty="0" smtClean="0">
                <a:solidFill>
                  <a:srgbClr val="000000"/>
                </a:solidFill>
              </a:rPr>
              <a:t>Male Students</a:t>
            </a:r>
            <a:endParaRPr lang="en-US" sz="2800" b="1" dirty="0">
              <a:solidFill>
                <a:srgbClr val="000000"/>
              </a:solidFill>
            </a:endParaRPr>
          </a:p>
        </p:txBody>
      </p:sp>
      <p:sp>
        <p:nvSpPr>
          <p:cNvPr id="12" name="Rectangle 11"/>
          <p:cNvSpPr/>
          <p:nvPr/>
        </p:nvSpPr>
        <p:spPr>
          <a:xfrm>
            <a:off x="4500610" y="1702496"/>
            <a:ext cx="4643390" cy="523220"/>
          </a:xfrm>
          <a:prstGeom prst="rect">
            <a:avLst/>
          </a:prstGeom>
          <a:solidFill>
            <a:schemeClr val="bg1"/>
          </a:solidFill>
          <a:ln>
            <a:noFill/>
          </a:ln>
        </p:spPr>
        <p:txBody>
          <a:bodyPr wrap="square">
            <a:spAutoFit/>
          </a:bodyPr>
          <a:lstStyle/>
          <a:p>
            <a:pPr marL="114300" algn="ctr" fontAlgn="base">
              <a:spcBef>
                <a:spcPct val="0"/>
              </a:spcBef>
              <a:spcAft>
                <a:spcPct val="0"/>
              </a:spcAft>
            </a:pPr>
            <a:r>
              <a:rPr lang="en-US" sz="2800" b="1" dirty="0" smtClean="0">
                <a:solidFill>
                  <a:srgbClr val="000000"/>
                </a:solidFill>
              </a:rPr>
              <a:t>  Female Students</a:t>
            </a:r>
            <a:endParaRPr lang="en-US" sz="2800" b="1" dirty="0">
              <a:solidFill>
                <a:srgbClr val="000000"/>
              </a:solidFill>
            </a:endParaRPr>
          </a:p>
        </p:txBody>
      </p:sp>
      <p:sp>
        <p:nvSpPr>
          <p:cNvPr id="3" name="Rectangle 2"/>
          <p:cNvSpPr/>
          <p:nvPr/>
        </p:nvSpPr>
        <p:spPr bwMode="auto">
          <a:xfrm>
            <a:off x="4500610" y="1702496"/>
            <a:ext cx="4643389" cy="4114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b="1" smtClean="0">
              <a:solidFill>
                <a:srgbClr val="000000"/>
              </a:solidFill>
            </a:endParaRPr>
          </a:p>
        </p:txBody>
      </p:sp>
    </p:spTree>
    <p:extLst>
      <p:ext uri="{BB962C8B-B14F-4D97-AF65-F5344CB8AC3E}">
        <p14:creationId xmlns:p14="http://schemas.microsoft.com/office/powerpoint/2010/main" val="262793405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82" y="0"/>
            <a:ext cx="8229600" cy="1143000"/>
          </a:xfrm>
        </p:spPr>
        <p:txBody>
          <a:bodyPr>
            <a:normAutofit fontScale="90000"/>
          </a:bodyPr>
          <a:lstStyle/>
          <a:p>
            <a:pPr marL="114300" indent="0"/>
            <a:r>
              <a:rPr lang="en-US" dirty="0">
                <a:solidFill>
                  <a:schemeClr val="tx1"/>
                </a:solidFill>
              </a:rPr>
              <a:t>Math-is-male </a:t>
            </a:r>
            <a:r>
              <a:rPr lang="en-US" dirty="0" smtClean="0">
                <a:solidFill>
                  <a:schemeClr val="tx1"/>
                </a:solidFill>
              </a:rPr>
              <a:t>stereotype in</a:t>
            </a:r>
            <a:br>
              <a:rPr lang="en-US" dirty="0" smtClean="0">
                <a:solidFill>
                  <a:schemeClr val="tx1"/>
                </a:solidFill>
              </a:rPr>
            </a:br>
            <a:r>
              <a:rPr lang="en-US" dirty="0" smtClean="0">
                <a:solidFill>
                  <a:schemeClr val="tx1"/>
                </a:solidFill>
              </a:rPr>
              <a:t>Differential Equations Courses</a:t>
            </a:r>
            <a:endParaRPr lang="en-US" dirty="0">
              <a:solidFill>
                <a:schemeClr val="tx1"/>
              </a:solidFill>
            </a:endParaRPr>
          </a:p>
        </p:txBody>
      </p:sp>
      <p:sp>
        <p:nvSpPr>
          <p:cNvPr id="9" name="Rectangle 8"/>
          <p:cNvSpPr/>
          <p:nvPr/>
        </p:nvSpPr>
        <p:spPr>
          <a:xfrm>
            <a:off x="-3412" y="6267313"/>
            <a:ext cx="6400800" cy="461665"/>
          </a:xfrm>
          <a:prstGeom prst="rect">
            <a:avLst/>
          </a:prstGeom>
        </p:spPr>
        <p:txBody>
          <a:bodyPr wrap="square">
            <a:spAutoFit/>
          </a:bodyPr>
          <a:lstStyle/>
          <a:p>
            <a:pPr marL="114300" algn="ctr" fontAlgn="base">
              <a:spcBef>
                <a:spcPct val="0"/>
              </a:spcBef>
              <a:spcAft>
                <a:spcPct val="0"/>
              </a:spcAft>
            </a:pPr>
            <a:r>
              <a:rPr lang="en-US" sz="2400" b="1" dirty="0">
                <a:solidFill>
                  <a:srgbClr val="000000"/>
                </a:solidFill>
              </a:rPr>
              <a:t>Martin, von </a:t>
            </a:r>
            <a:r>
              <a:rPr lang="en-US" sz="2400" b="1" dirty="0" err="1">
                <a:solidFill>
                  <a:srgbClr val="000000"/>
                </a:solidFill>
              </a:rPr>
              <a:t>Oertzen</a:t>
            </a:r>
            <a:r>
              <a:rPr lang="en-US" sz="2400" b="1" dirty="0">
                <a:solidFill>
                  <a:srgbClr val="000000"/>
                </a:solidFill>
              </a:rPr>
              <a:t>, Smyth et al. (2013)</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611" y="1841248"/>
            <a:ext cx="90012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389" y="1841248"/>
            <a:ext cx="9001221" cy="3657600"/>
          </a:xfrm>
          <a:prstGeom prst="rect">
            <a:avLst/>
          </a:prstGeom>
          <a:solidFill>
            <a:schemeClr val="bg1"/>
          </a:solidFill>
          <a:ln w="9525">
            <a:noFill/>
            <a:miter lim="800000"/>
            <a:headEnd/>
            <a:tailEnd/>
          </a:ln>
          <a:effectLst/>
          <a:extLst/>
        </p:spPr>
      </p:pic>
      <p:sp>
        <p:nvSpPr>
          <p:cNvPr id="10" name="Rectangle 9"/>
          <p:cNvSpPr/>
          <p:nvPr/>
        </p:nvSpPr>
        <p:spPr>
          <a:xfrm>
            <a:off x="95416" y="1617213"/>
            <a:ext cx="4378918" cy="523220"/>
          </a:xfrm>
          <a:prstGeom prst="rect">
            <a:avLst/>
          </a:prstGeom>
          <a:solidFill>
            <a:schemeClr val="bg1"/>
          </a:solidFill>
        </p:spPr>
        <p:txBody>
          <a:bodyPr wrap="square">
            <a:spAutoFit/>
          </a:bodyPr>
          <a:lstStyle/>
          <a:p>
            <a:pPr marL="114300" algn="ctr" fontAlgn="base">
              <a:spcBef>
                <a:spcPct val="0"/>
              </a:spcBef>
              <a:spcAft>
                <a:spcPct val="0"/>
              </a:spcAft>
            </a:pPr>
            <a:r>
              <a:rPr lang="en-US" sz="2800" b="1" dirty="0" smtClean="0">
                <a:solidFill>
                  <a:srgbClr val="000000"/>
                </a:solidFill>
              </a:rPr>
              <a:t>Male Students</a:t>
            </a:r>
            <a:endParaRPr lang="en-US" sz="2800" b="1" dirty="0">
              <a:solidFill>
                <a:srgbClr val="000000"/>
              </a:solidFill>
            </a:endParaRPr>
          </a:p>
        </p:txBody>
      </p:sp>
      <p:sp>
        <p:nvSpPr>
          <p:cNvPr id="12" name="Rectangle 11"/>
          <p:cNvSpPr/>
          <p:nvPr/>
        </p:nvSpPr>
        <p:spPr>
          <a:xfrm>
            <a:off x="4500610" y="1632799"/>
            <a:ext cx="4643390" cy="523220"/>
          </a:xfrm>
          <a:prstGeom prst="rect">
            <a:avLst/>
          </a:prstGeom>
          <a:solidFill>
            <a:schemeClr val="bg1"/>
          </a:solidFill>
          <a:ln>
            <a:noFill/>
          </a:ln>
        </p:spPr>
        <p:txBody>
          <a:bodyPr wrap="square">
            <a:spAutoFit/>
          </a:bodyPr>
          <a:lstStyle/>
          <a:p>
            <a:pPr marL="114300" algn="ctr" fontAlgn="base">
              <a:spcBef>
                <a:spcPct val="0"/>
              </a:spcBef>
              <a:spcAft>
                <a:spcPct val="0"/>
              </a:spcAft>
            </a:pPr>
            <a:r>
              <a:rPr lang="en-US" sz="2800" b="1" dirty="0" smtClean="0">
                <a:solidFill>
                  <a:srgbClr val="000000"/>
                </a:solidFill>
              </a:rPr>
              <a:t>  Female Students</a:t>
            </a:r>
            <a:endParaRPr lang="en-US" sz="2800" b="1" dirty="0">
              <a:solidFill>
                <a:srgbClr val="000000"/>
              </a:solidFill>
            </a:endParaRPr>
          </a:p>
        </p:txBody>
      </p:sp>
    </p:spTree>
    <p:extLst>
      <p:ext uri="{BB962C8B-B14F-4D97-AF65-F5344CB8AC3E}">
        <p14:creationId xmlns:p14="http://schemas.microsoft.com/office/powerpoint/2010/main" val="372832294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28600"/>
            <a:ext cx="3154838" cy="769441"/>
          </a:xfrm>
          <a:prstGeom prst="rect">
            <a:avLst/>
          </a:prstGeom>
        </p:spPr>
        <p:txBody>
          <a:bodyPr wrap="none">
            <a:spAutoFit/>
          </a:bodyPr>
          <a:lstStyle/>
          <a:p>
            <a:pPr>
              <a:spcBef>
                <a:spcPct val="0"/>
              </a:spcBef>
            </a:pPr>
            <a:r>
              <a:rPr lang="en-US" sz="4400" b="1" dirty="0">
                <a:solidFill>
                  <a:srgbClr val="104B7D"/>
                </a:solidFill>
                <a:latin typeface="+mj-lt"/>
                <a:ea typeface="+mj-ea"/>
                <a:cs typeface="+mj-cs"/>
              </a:rPr>
              <a:t>Take Home</a:t>
            </a:r>
          </a:p>
        </p:txBody>
      </p:sp>
      <p:sp>
        <p:nvSpPr>
          <p:cNvPr id="2" name="Content Placeholder 1"/>
          <p:cNvSpPr>
            <a:spLocks noGrp="1"/>
          </p:cNvSpPr>
          <p:nvPr>
            <p:ph idx="1"/>
          </p:nvPr>
        </p:nvSpPr>
        <p:spPr>
          <a:xfrm>
            <a:off x="461668" y="1828800"/>
            <a:ext cx="6396331" cy="1600200"/>
          </a:xfrm>
        </p:spPr>
        <p:txBody>
          <a:bodyPr>
            <a:normAutofit/>
          </a:bodyPr>
          <a:lstStyle/>
          <a:p>
            <a:pPr marL="514350" indent="-514350">
              <a:buFont typeface="+mj-lt"/>
              <a:buAutoNum type="arabicPeriod"/>
            </a:pPr>
            <a:r>
              <a:rPr lang="en-US" dirty="0"/>
              <a:t>Implicit gender bias affects STEM outcomes</a:t>
            </a:r>
          </a:p>
          <a:p>
            <a:pPr marL="514350" indent="-514350">
              <a:buFont typeface="+mj-lt"/>
              <a:buAutoNum type="arabicPeriod"/>
            </a:pPr>
            <a:r>
              <a:rPr lang="en-US" dirty="0"/>
              <a:t>Humility</a:t>
            </a:r>
          </a:p>
          <a:p>
            <a:pPr marL="0" indent="0">
              <a:buNone/>
            </a:pPr>
            <a:r>
              <a:rPr lang="en-US" dirty="0"/>
              <a:t/>
            </a:r>
            <a:br>
              <a:rPr lang="en-US" dirty="0"/>
            </a:br>
            <a:r>
              <a:rPr lang="en-US" dirty="0"/>
              <a:t> </a:t>
            </a:r>
          </a:p>
          <a:p>
            <a:pPr marL="609600" indent="-609600"/>
            <a:endParaRPr lang="en-US" dirty="0"/>
          </a:p>
          <a:p>
            <a:endParaRPr lang="en-US" dirty="0"/>
          </a:p>
        </p:txBody>
      </p:sp>
      <p:sp>
        <p:nvSpPr>
          <p:cNvPr id="6" name="Rectangle 2"/>
          <p:cNvSpPr txBox="1">
            <a:spLocks noChangeArrowheads="1"/>
          </p:cNvSpPr>
          <p:nvPr/>
        </p:nvSpPr>
        <p:spPr bwMode="auto">
          <a:xfrm>
            <a:off x="-1371600" y="3060079"/>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endParaRPr lang="en-US" b="1" dirty="0"/>
          </a:p>
        </p:txBody>
      </p:sp>
      <p:sp>
        <p:nvSpPr>
          <p:cNvPr id="7" name="Rectangle 3"/>
          <p:cNvSpPr txBox="1">
            <a:spLocks noChangeArrowheads="1"/>
          </p:cNvSpPr>
          <p:nvPr/>
        </p:nvSpPr>
        <p:spPr bwMode="auto">
          <a:xfrm>
            <a:off x="244366" y="4092466"/>
            <a:ext cx="8915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b="0" dirty="0"/>
          </a:p>
        </p:txBody>
      </p:sp>
    </p:spTree>
    <p:extLst>
      <p:ext uri="{BB962C8B-B14F-4D97-AF65-F5344CB8AC3E}">
        <p14:creationId xmlns:p14="http://schemas.microsoft.com/office/powerpoint/2010/main" val="19840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28600"/>
            <a:ext cx="3154838" cy="769441"/>
          </a:xfrm>
          <a:prstGeom prst="rect">
            <a:avLst/>
          </a:prstGeom>
        </p:spPr>
        <p:txBody>
          <a:bodyPr wrap="none">
            <a:spAutoFit/>
          </a:bodyPr>
          <a:lstStyle/>
          <a:p>
            <a:pPr>
              <a:spcBef>
                <a:spcPct val="0"/>
              </a:spcBef>
            </a:pPr>
            <a:r>
              <a:rPr lang="en-US" sz="4400" b="1" dirty="0">
                <a:solidFill>
                  <a:srgbClr val="104B7D"/>
                </a:solidFill>
                <a:latin typeface="+mj-lt"/>
                <a:ea typeface="+mj-ea"/>
                <a:cs typeface="+mj-cs"/>
              </a:rPr>
              <a:t>Take Home</a:t>
            </a:r>
          </a:p>
        </p:txBody>
      </p:sp>
      <p:sp>
        <p:nvSpPr>
          <p:cNvPr id="2" name="Content Placeholder 1"/>
          <p:cNvSpPr>
            <a:spLocks noGrp="1"/>
          </p:cNvSpPr>
          <p:nvPr>
            <p:ph idx="1"/>
          </p:nvPr>
        </p:nvSpPr>
        <p:spPr>
          <a:xfrm>
            <a:off x="461668" y="1828800"/>
            <a:ext cx="6396331" cy="1600200"/>
          </a:xfrm>
        </p:spPr>
        <p:txBody>
          <a:bodyPr>
            <a:normAutofit/>
          </a:bodyPr>
          <a:lstStyle/>
          <a:p>
            <a:pPr marL="514350" indent="-514350">
              <a:buFont typeface="+mj-lt"/>
              <a:buAutoNum type="arabicPeriod"/>
            </a:pPr>
            <a:r>
              <a:rPr lang="en-US" dirty="0"/>
              <a:t>Implicit gender bias affects STEM outcomes</a:t>
            </a:r>
          </a:p>
          <a:p>
            <a:pPr marL="514350" indent="-514350">
              <a:buFont typeface="+mj-lt"/>
              <a:buAutoNum type="arabicPeriod"/>
            </a:pPr>
            <a:r>
              <a:rPr lang="en-US" dirty="0"/>
              <a:t>Humility</a:t>
            </a:r>
          </a:p>
          <a:p>
            <a:pPr marL="514350" indent="-514350">
              <a:buFont typeface="+mj-lt"/>
              <a:buAutoNum type="arabicPeriod"/>
            </a:pPr>
            <a:r>
              <a:rPr lang="en-US" dirty="0"/>
              <a:t>Implicit biases can change</a:t>
            </a:r>
          </a:p>
          <a:p>
            <a:pPr marL="0" indent="0">
              <a:buNone/>
            </a:pPr>
            <a:endParaRPr lang="en-US" dirty="0"/>
          </a:p>
          <a:p>
            <a:endParaRPr lang="en-US" dirty="0"/>
          </a:p>
        </p:txBody>
      </p:sp>
      <p:sp>
        <p:nvSpPr>
          <p:cNvPr id="6" name="Rectangle 2"/>
          <p:cNvSpPr txBox="1">
            <a:spLocks noChangeArrowheads="1"/>
          </p:cNvSpPr>
          <p:nvPr/>
        </p:nvSpPr>
        <p:spPr bwMode="auto">
          <a:xfrm>
            <a:off x="-1371600" y="3060079"/>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endParaRPr lang="en-US" b="1" dirty="0"/>
          </a:p>
        </p:txBody>
      </p:sp>
      <p:sp>
        <p:nvSpPr>
          <p:cNvPr id="7" name="Rectangle 3"/>
          <p:cNvSpPr txBox="1">
            <a:spLocks noChangeArrowheads="1"/>
          </p:cNvSpPr>
          <p:nvPr/>
        </p:nvSpPr>
        <p:spPr bwMode="auto">
          <a:xfrm>
            <a:off x="244366" y="4092466"/>
            <a:ext cx="8915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b="0" dirty="0"/>
          </a:p>
        </p:txBody>
      </p:sp>
    </p:spTree>
    <p:extLst>
      <p:ext uri="{BB962C8B-B14F-4D97-AF65-F5344CB8AC3E}">
        <p14:creationId xmlns:p14="http://schemas.microsoft.com/office/powerpoint/2010/main" val="2554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28600"/>
            <a:ext cx="3154838" cy="769441"/>
          </a:xfrm>
          <a:prstGeom prst="rect">
            <a:avLst/>
          </a:prstGeom>
        </p:spPr>
        <p:txBody>
          <a:bodyPr wrap="none">
            <a:spAutoFit/>
          </a:bodyPr>
          <a:lstStyle/>
          <a:p>
            <a:pPr>
              <a:spcBef>
                <a:spcPct val="0"/>
              </a:spcBef>
            </a:pPr>
            <a:r>
              <a:rPr lang="en-US" sz="4400" b="1" dirty="0">
                <a:solidFill>
                  <a:srgbClr val="104B7D"/>
                </a:solidFill>
                <a:latin typeface="+mj-lt"/>
                <a:ea typeface="+mj-ea"/>
                <a:cs typeface="+mj-cs"/>
              </a:rPr>
              <a:t>Take Home</a:t>
            </a:r>
          </a:p>
        </p:txBody>
      </p:sp>
      <p:sp>
        <p:nvSpPr>
          <p:cNvPr id="2" name="Content Placeholder 1"/>
          <p:cNvSpPr>
            <a:spLocks noGrp="1"/>
          </p:cNvSpPr>
          <p:nvPr>
            <p:ph idx="1"/>
          </p:nvPr>
        </p:nvSpPr>
        <p:spPr>
          <a:xfrm>
            <a:off x="461668" y="1828800"/>
            <a:ext cx="6396331" cy="1600200"/>
          </a:xfrm>
        </p:spPr>
        <p:txBody>
          <a:bodyPr>
            <a:normAutofit/>
          </a:bodyPr>
          <a:lstStyle/>
          <a:p>
            <a:pPr marL="514350" indent="-514350">
              <a:buFont typeface="+mj-lt"/>
              <a:buAutoNum type="arabicPeriod"/>
            </a:pPr>
            <a:r>
              <a:rPr lang="en-US" dirty="0"/>
              <a:t>Implicit gender bias affects STEM outcomes</a:t>
            </a:r>
          </a:p>
          <a:p>
            <a:pPr marL="514350" indent="-514350">
              <a:buFont typeface="+mj-lt"/>
              <a:buAutoNum type="arabicPeriod"/>
            </a:pPr>
            <a:r>
              <a:rPr lang="en-US" dirty="0"/>
              <a:t>Humility</a:t>
            </a:r>
          </a:p>
          <a:p>
            <a:pPr marL="514350" indent="-514350">
              <a:buFont typeface="+mj-lt"/>
              <a:buAutoNum type="arabicPeriod"/>
            </a:pPr>
            <a:r>
              <a:rPr lang="en-US" dirty="0"/>
              <a:t>Implicit biases can </a:t>
            </a:r>
            <a:r>
              <a:rPr lang="en-US" dirty="0" smtClean="0"/>
              <a:t>change</a:t>
            </a:r>
          </a:p>
          <a:p>
            <a:pPr marL="514350" indent="-514350">
              <a:buFont typeface="+mj-lt"/>
              <a:buAutoNum type="arabicPeriod"/>
            </a:pPr>
            <a:r>
              <a:rPr lang="en-US" dirty="0" smtClean="0"/>
              <a:t>Self-concepts and environments matter</a:t>
            </a:r>
            <a:endParaRPr lang="en-US" dirty="0"/>
          </a:p>
          <a:p>
            <a:pPr marL="0" indent="0">
              <a:buNone/>
            </a:pPr>
            <a:endParaRPr lang="en-US" dirty="0"/>
          </a:p>
          <a:p>
            <a:endParaRPr lang="en-US" dirty="0"/>
          </a:p>
        </p:txBody>
      </p:sp>
      <p:sp>
        <p:nvSpPr>
          <p:cNvPr id="6" name="Rectangle 2"/>
          <p:cNvSpPr txBox="1">
            <a:spLocks noChangeArrowheads="1"/>
          </p:cNvSpPr>
          <p:nvPr/>
        </p:nvSpPr>
        <p:spPr bwMode="auto">
          <a:xfrm>
            <a:off x="-1423358" y="3060079"/>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endParaRPr lang="en-US" b="1" dirty="0"/>
          </a:p>
        </p:txBody>
      </p:sp>
      <p:sp>
        <p:nvSpPr>
          <p:cNvPr id="7" name="Rectangle 3"/>
          <p:cNvSpPr txBox="1">
            <a:spLocks noChangeArrowheads="1"/>
          </p:cNvSpPr>
          <p:nvPr/>
        </p:nvSpPr>
        <p:spPr bwMode="auto">
          <a:xfrm>
            <a:off x="244366" y="4092466"/>
            <a:ext cx="8915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b="0" dirty="0"/>
          </a:p>
        </p:txBody>
      </p:sp>
    </p:spTree>
    <p:extLst>
      <p:ext uri="{BB962C8B-B14F-4D97-AF65-F5344CB8AC3E}">
        <p14:creationId xmlns:p14="http://schemas.microsoft.com/office/powerpoint/2010/main" val="6147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28600"/>
            <a:ext cx="3154838" cy="769441"/>
          </a:xfrm>
          <a:prstGeom prst="rect">
            <a:avLst/>
          </a:prstGeom>
        </p:spPr>
        <p:txBody>
          <a:bodyPr wrap="none">
            <a:spAutoFit/>
          </a:bodyPr>
          <a:lstStyle/>
          <a:p>
            <a:pPr>
              <a:spcBef>
                <a:spcPct val="0"/>
              </a:spcBef>
            </a:pPr>
            <a:r>
              <a:rPr lang="en-US" sz="4400" b="1" dirty="0">
                <a:solidFill>
                  <a:srgbClr val="104B7D"/>
                </a:solidFill>
                <a:latin typeface="+mj-lt"/>
                <a:ea typeface="+mj-ea"/>
                <a:cs typeface="+mj-cs"/>
              </a:rPr>
              <a:t>Take Home</a:t>
            </a:r>
          </a:p>
        </p:txBody>
      </p:sp>
      <p:sp>
        <p:nvSpPr>
          <p:cNvPr id="2" name="Content Placeholder 1"/>
          <p:cNvSpPr>
            <a:spLocks noGrp="1"/>
          </p:cNvSpPr>
          <p:nvPr>
            <p:ph idx="1"/>
          </p:nvPr>
        </p:nvSpPr>
        <p:spPr>
          <a:xfrm>
            <a:off x="461668" y="1828800"/>
            <a:ext cx="6396331" cy="1600200"/>
          </a:xfrm>
        </p:spPr>
        <p:txBody>
          <a:bodyPr>
            <a:normAutofit/>
          </a:bodyPr>
          <a:lstStyle/>
          <a:p>
            <a:pPr marL="514350" indent="-514350">
              <a:buFont typeface="+mj-lt"/>
              <a:buAutoNum type="arabicPeriod"/>
            </a:pPr>
            <a:r>
              <a:rPr lang="en-US" dirty="0"/>
              <a:t>Implicit gender bias affects STEM outcomes</a:t>
            </a:r>
          </a:p>
          <a:p>
            <a:pPr marL="514350" indent="-514350">
              <a:buFont typeface="+mj-lt"/>
              <a:buAutoNum type="arabicPeriod"/>
            </a:pPr>
            <a:r>
              <a:rPr lang="en-US" dirty="0"/>
              <a:t>Humility</a:t>
            </a:r>
          </a:p>
          <a:p>
            <a:pPr marL="514350" indent="-514350">
              <a:buFont typeface="+mj-lt"/>
              <a:buAutoNum type="arabicPeriod"/>
            </a:pPr>
            <a:r>
              <a:rPr lang="en-US" dirty="0"/>
              <a:t>Implicit biases can </a:t>
            </a:r>
            <a:r>
              <a:rPr lang="en-US" dirty="0" smtClean="0"/>
              <a:t>change</a:t>
            </a:r>
          </a:p>
          <a:p>
            <a:pPr marL="514350" indent="-514350">
              <a:buFont typeface="+mj-lt"/>
              <a:buAutoNum type="arabicPeriod"/>
            </a:pPr>
            <a:r>
              <a:rPr lang="en-US" dirty="0" smtClean="0"/>
              <a:t>Self-concepts and environments matter</a:t>
            </a:r>
            <a:endParaRPr lang="en-US" dirty="0"/>
          </a:p>
          <a:p>
            <a:pPr marL="0" indent="0">
              <a:buNone/>
            </a:pPr>
            <a:endParaRPr lang="en-US" dirty="0"/>
          </a:p>
          <a:p>
            <a:endParaRPr lang="en-US" dirty="0"/>
          </a:p>
        </p:txBody>
      </p:sp>
      <p:sp>
        <p:nvSpPr>
          <p:cNvPr id="6" name="Rectangle 2"/>
          <p:cNvSpPr txBox="1">
            <a:spLocks noChangeArrowheads="1"/>
          </p:cNvSpPr>
          <p:nvPr/>
        </p:nvSpPr>
        <p:spPr bwMode="auto">
          <a:xfrm>
            <a:off x="-1371600" y="3060079"/>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b="1" dirty="0" smtClean="0"/>
              <a:t>To Do</a:t>
            </a:r>
            <a:endParaRPr lang="en-US" b="1" dirty="0"/>
          </a:p>
        </p:txBody>
      </p:sp>
      <p:sp>
        <p:nvSpPr>
          <p:cNvPr id="7" name="Rectangle 3"/>
          <p:cNvSpPr txBox="1">
            <a:spLocks noChangeArrowheads="1"/>
          </p:cNvSpPr>
          <p:nvPr/>
        </p:nvSpPr>
        <p:spPr bwMode="auto">
          <a:xfrm>
            <a:off x="244366" y="4092466"/>
            <a:ext cx="8915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mj-lt"/>
              <a:buAutoNum type="arabicPeriod"/>
            </a:pPr>
            <a:r>
              <a:rPr lang="en-US" sz="1800" dirty="0"/>
              <a:t>Education, measurement and evaluation.</a:t>
            </a:r>
          </a:p>
          <a:p>
            <a:pPr marL="0" indent="0">
              <a:buNone/>
            </a:pPr>
            <a:endParaRPr lang="en-US" b="0" dirty="0"/>
          </a:p>
        </p:txBody>
      </p:sp>
    </p:spTree>
    <p:extLst>
      <p:ext uri="{BB962C8B-B14F-4D97-AF65-F5344CB8AC3E}">
        <p14:creationId xmlns:p14="http://schemas.microsoft.com/office/powerpoint/2010/main" val="40205799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28600"/>
            <a:ext cx="3154838" cy="769441"/>
          </a:xfrm>
          <a:prstGeom prst="rect">
            <a:avLst/>
          </a:prstGeom>
        </p:spPr>
        <p:txBody>
          <a:bodyPr wrap="none">
            <a:spAutoFit/>
          </a:bodyPr>
          <a:lstStyle/>
          <a:p>
            <a:pPr>
              <a:spcBef>
                <a:spcPct val="0"/>
              </a:spcBef>
            </a:pPr>
            <a:r>
              <a:rPr lang="en-US" sz="4400" b="1" dirty="0">
                <a:solidFill>
                  <a:srgbClr val="104B7D"/>
                </a:solidFill>
                <a:latin typeface="+mj-lt"/>
                <a:ea typeface="+mj-ea"/>
                <a:cs typeface="+mj-cs"/>
              </a:rPr>
              <a:t>Take Home</a:t>
            </a:r>
          </a:p>
        </p:txBody>
      </p:sp>
      <p:sp>
        <p:nvSpPr>
          <p:cNvPr id="2" name="Content Placeholder 1"/>
          <p:cNvSpPr>
            <a:spLocks noGrp="1"/>
          </p:cNvSpPr>
          <p:nvPr>
            <p:ph idx="1"/>
          </p:nvPr>
        </p:nvSpPr>
        <p:spPr>
          <a:xfrm>
            <a:off x="461668" y="1828800"/>
            <a:ext cx="6396331" cy="1600200"/>
          </a:xfrm>
        </p:spPr>
        <p:txBody>
          <a:bodyPr>
            <a:normAutofit/>
          </a:bodyPr>
          <a:lstStyle/>
          <a:p>
            <a:pPr marL="514350" indent="-514350">
              <a:buFont typeface="+mj-lt"/>
              <a:buAutoNum type="arabicPeriod"/>
            </a:pPr>
            <a:r>
              <a:rPr lang="en-US" dirty="0"/>
              <a:t>Implicit gender bias affects STEM outcomes</a:t>
            </a:r>
          </a:p>
          <a:p>
            <a:pPr marL="514350" indent="-514350">
              <a:buFont typeface="+mj-lt"/>
              <a:buAutoNum type="arabicPeriod"/>
            </a:pPr>
            <a:r>
              <a:rPr lang="en-US" dirty="0"/>
              <a:t>Humility</a:t>
            </a:r>
          </a:p>
          <a:p>
            <a:pPr marL="514350" indent="-514350">
              <a:buFont typeface="+mj-lt"/>
              <a:buAutoNum type="arabicPeriod"/>
            </a:pPr>
            <a:r>
              <a:rPr lang="en-US" dirty="0"/>
              <a:t>Implicit biases can </a:t>
            </a:r>
            <a:r>
              <a:rPr lang="en-US" dirty="0" smtClean="0"/>
              <a:t>change</a:t>
            </a:r>
          </a:p>
          <a:p>
            <a:pPr marL="514350" indent="-514350">
              <a:buFont typeface="+mj-lt"/>
              <a:buAutoNum type="arabicPeriod"/>
            </a:pPr>
            <a:r>
              <a:rPr lang="en-US" dirty="0" smtClean="0"/>
              <a:t>Self-concepts and environments matter</a:t>
            </a:r>
            <a:endParaRPr lang="en-US" dirty="0"/>
          </a:p>
          <a:p>
            <a:pPr marL="0" indent="0">
              <a:buNone/>
            </a:pPr>
            <a:endParaRPr lang="en-US" dirty="0"/>
          </a:p>
          <a:p>
            <a:endParaRPr lang="en-US" dirty="0"/>
          </a:p>
        </p:txBody>
      </p:sp>
      <p:sp>
        <p:nvSpPr>
          <p:cNvPr id="6" name="Rectangle 2"/>
          <p:cNvSpPr txBox="1">
            <a:spLocks noChangeArrowheads="1"/>
          </p:cNvSpPr>
          <p:nvPr/>
        </p:nvSpPr>
        <p:spPr bwMode="auto">
          <a:xfrm>
            <a:off x="-1371600" y="3060079"/>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b="1" dirty="0" smtClean="0"/>
              <a:t>To Do</a:t>
            </a:r>
            <a:endParaRPr lang="en-US" b="1" dirty="0"/>
          </a:p>
        </p:txBody>
      </p:sp>
      <p:sp>
        <p:nvSpPr>
          <p:cNvPr id="7" name="Rectangle 3"/>
          <p:cNvSpPr txBox="1">
            <a:spLocks noChangeArrowheads="1"/>
          </p:cNvSpPr>
          <p:nvPr/>
        </p:nvSpPr>
        <p:spPr bwMode="auto">
          <a:xfrm>
            <a:off x="244366" y="4092466"/>
            <a:ext cx="8915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mj-lt"/>
              <a:buAutoNum type="arabicPeriod"/>
            </a:pPr>
            <a:r>
              <a:rPr lang="en-US" sz="1800" dirty="0"/>
              <a:t>Education, measurement and evaluation.</a:t>
            </a:r>
          </a:p>
          <a:p>
            <a:pPr marL="514350" indent="-514350">
              <a:buFont typeface="+mj-lt"/>
              <a:buAutoNum type="arabicPeriod"/>
            </a:pPr>
            <a:r>
              <a:rPr lang="en-US" sz="1800" dirty="0"/>
              <a:t>More longitudinal research</a:t>
            </a:r>
          </a:p>
          <a:p>
            <a:pPr marL="0" indent="0">
              <a:buNone/>
            </a:pPr>
            <a:endParaRPr lang="en-US" b="0" dirty="0"/>
          </a:p>
        </p:txBody>
      </p:sp>
    </p:spTree>
    <p:extLst>
      <p:ext uri="{BB962C8B-B14F-4D97-AF65-F5344CB8AC3E}">
        <p14:creationId xmlns:p14="http://schemas.microsoft.com/office/powerpoint/2010/main" val="11692629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144000" cy="1143000"/>
          </a:xfrm>
        </p:spPr>
        <p:txBody>
          <a:bodyPr>
            <a:normAutofit/>
          </a:bodyPr>
          <a:lstStyle/>
          <a:p>
            <a:pPr algn="ctr"/>
            <a:r>
              <a:rPr lang="en-US" sz="4400" dirty="0"/>
              <a:t>Thank </a:t>
            </a:r>
            <a:r>
              <a:rPr lang="en-US" sz="4400" dirty="0" smtClean="0"/>
              <a:t>you</a:t>
            </a:r>
            <a:endParaRPr lang="en-US" sz="4400" dirty="0"/>
          </a:p>
        </p:txBody>
      </p:sp>
      <p:sp>
        <p:nvSpPr>
          <p:cNvPr id="3" name="Content Placeholder 2"/>
          <p:cNvSpPr>
            <a:spLocks noGrp="1"/>
          </p:cNvSpPr>
          <p:nvPr>
            <p:ph idx="1"/>
          </p:nvPr>
        </p:nvSpPr>
        <p:spPr>
          <a:xfrm>
            <a:off x="457200" y="1600200"/>
            <a:ext cx="8686800" cy="4525963"/>
          </a:xfrm>
        </p:spPr>
        <p:txBody>
          <a:bodyPr/>
          <a:lstStyle/>
          <a:p>
            <a:r>
              <a:rPr lang="en-US" dirty="0" smtClean="0"/>
              <a:t>Brian </a:t>
            </a:r>
            <a:r>
              <a:rPr lang="en-US" dirty="0" err="1" smtClean="0"/>
              <a:t>Nosek</a:t>
            </a:r>
            <a:r>
              <a:rPr lang="en-US" dirty="0" smtClean="0"/>
              <a:t>, Irina </a:t>
            </a:r>
            <a:r>
              <a:rPr lang="en-US" dirty="0" err="1" smtClean="0"/>
              <a:t>Mitrea</a:t>
            </a:r>
            <a:r>
              <a:rPr lang="en-US" dirty="0" smtClean="0"/>
              <a:t>, Tai Melcher, Kate Ratliff, Dan Martin, Will Guilford,         Ed Berger</a:t>
            </a:r>
            <a:r>
              <a:rPr lang="en-US" dirty="0"/>
              <a:t>, Reid </a:t>
            </a:r>
            <a:r>
              <a:rPr lang="en-US" dirty="0" smtClean="0"/>
              <a:t>Bailey, Dana </a:t>
            </a:r>
            <a:r>
              <a:rPr lang="en-US" dirty="0" err="1" smtClean="0"/>
              <a:t>Elzey</a:t>
            </a:r>
            <a:r>
              <a:rPr lang="en-US" dirty="0" smtClean="0"/>
              <a:t>, Rich Price</a:t>
            </a:r>
          </a:p>
          <a:p>
            <a:r>
              <a:rPr lang="en-US" i="1" dirty="0" smtClean="0"/>
              <a:t>Project Implicit</a:t>
            </a:r>
          </a:p>
          <a:p>
            <a:r>
              <a:rPr lang="en-US" dirty="0" smtClean="0"/>
              <a:t>National Science Foundation REC-0634041</a:t>
            </a:r>
          </a:p>
          <a:p>
            <a:r>
              <a:rPr lang="en-US" dirty="0" smtClean="0"/>
              <a:t>           </a:t>
            </a:r>
          </a:p>
          <a:p>
            <a:pPr marL="0" indent="0">
              <a:buNone/>
            </a:pPr>
            <a:r>
              <a:rPr lang="en-US" dirty="0" smtClean="0"/>
              <a:t>                </a:t>
            </a:r>
            <a:r>
              <a:rPr lang="en-US" dirty="0" err="1" smtClean="0"/>
              <a:t>UVa</a:t>
            </a:r>
            <a:r>
              <a:rPr lang="en-US" dirty="0" smtClean="0"/>
              <a:t> </a:t>
            </a:r>
            <a:r>
              <a:rPr lang="en-US" i="1" dirty="0" smtClean="0"/>
              <a:t>Learning Assessment Grants Program</a:t>
            </a:r>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1903569693"/>
              </p:ext>
            </p:extLst>
          </p:nvPr>
        </p:nvGraphicFramePr>
        <p:xfrm>
          <a:off x="685800" y="2971800"/>
          <a:ext cx="714375" cy="715963"/>
        </p:xfrm>
        <a:graphic>
          <a:graphicData uri="http://schemas.openxmlformats.org/presentationml/2006/ole">
            <mc:AlternateContent xmlns:mc="http://schemas.openxmlformats.org/markup-compatibility/2006">
              <mc:Choice xmlns:v="urn:schemas-microsoft-com:vml" Requires="v">
                <p:oleObj spid="_x0000_s11287" name="Photo Editor Photo" r:id="rId4" imgW="5952381" imgH="5971429" progId="MSPhotoEd.3">
                  <p:embed/>
                </p:oleObj>
              </mc:Choice>
              <mc:Fallback>
                <p:oleObj name="Photo Editor Photo" r:id="rId4" imgW="5952381" imgH="5971429"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971800"/>
                        <a:ext cx="714375" cy="71596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285004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6396332" cy="304800"/>
          </a:xfrm>
        </p:spPr>
        <p:txBody>
          <a:bodyPr>
            <a:noAutofit/>
          </a:bodyPr>
          <a:lstStyle/>
          <a:p>
            <a:r>
              <a:rPr lang="en-US" sz="3200" dirty="0" smtClean="0"/>
              <a:t>Strategies for breaking the cycle</a:t>
            </a:r>
          </a:p>
        </p:txBody>
      </p:sp>
      <p:sp>
        <p:nvSpPr>
          <p:cNvPr id="39939" name="Rectangle 3"/>
          <p:cNvSpPr>
            <a:spLocks noGrp="1" noChangeArrowheads="1"/>
          </p:cNvSpPr>
          <p:nvPr>
            <p:ph type="body" idx="1"/>
          </p:nvPr>
        </p:nvSpPr>
        <p:spPr>
          <a:xfrm>
            <a:off x="457200" y="1600200"/>
            <a:ext cx="8001000" cy="3581400"/>
          </a:xfrm>
        </p:spPr>
        <p:txBody>
          <a:bodyPr anchor="t"/>
          <a:lstStyle/>
          <a:p>
            <a:pPr marL="342900" lvl="1" indent="-342900" eaLnBrk="1" hangingPunct="1">
              <a:lnSpc>
                <a:spcPct val="90000"/>
              </a:lnSpc>
              <a:spcBef>
                <a:spcPct val="50000"/>
              </a:spcBef>
              <a:buFont typeface="Times" charset="0"/>
              <a:buChar char="•"/>
            </a:pPr>
            <a:r>
              <a:rPr lang="en-US" sz="2600" dirty="0" smtClean="0"/>
              <a:t>Increase conscious awareness of bias and how bias leads to overlooking talent </a:t>
            </a:r>
          </a:p>
          <a:p>
            <a:pPr marL="685800" lvl="2" eaLnBrk="1" hangingPunct="1">
              <a:lnSpc>
                <a:spcPct val="90000"/>
              </a:lnSpc>
              <a:spcBef>
                <a:spcPct val="50000"/>
              </a:spcBef>
              <a:buFont typeface="Times" charset="0"/>
              <a:buChar char="–"/>
            </a:pPr>
            <a:r>
              <a:rPr lang="en-US" sz="2400" dirty="0" smtClean="0"/>
              <a:t>Implicit Association Test: https://implicit.harvard.edu/implicit/</a:t>
            </a:r>
          </a:p>
          <a:p>
            <a:pPr marL="342900" lvl="1" indent="-342900" eaLnBrk="1" hangingPunct="1">
              <a:lnSpc>
                <a:spcPct val="90000"/>
              </a:lnSpc>
              <a:spcBef>
                <a:spcPct val="50000"/>
              </a:spcBef>
              <a:buFont typeface="Times" charset="0"/>
              <a:buChar char="•"/>
            </a:pPr>
            <a:r>
              <a:rPr lang="en-US" sz="2600" dirty="0" smtClean="0"/>
              <a:t>Develop more explicit criteria (less ambiguity)</a:t>
            </a:r>
          </a:p>
          <a:p>
            <a:pPr marL="342900" lvl="1" indent="-342900" eaLnBrk="1" hangingPunct="1">
              <a:lnSpc>
                <a:spcPct val="90000"/>
              </a:lnSpc>
              <a:spcBef>
                <a:spcPct val="50000"/>
              </a:spcBef>
              <a:buFont typeface="Times" charset="0"/>
              <a:buChar char="•"/>
            </a:pPr>
            <a:r>
              <a:rPr lang="en-US" sz="2600" dirty="0" smtClean="0"/>
              <a:t>Alter departmental policies and practices</a:t>
            </a:r>
          </a:p>
          <a:p>
            <a:pPr marL="342900" lvl="1" indent="-342900" eaLnBrk="1" hangingPunct="1">
              <a:lnSpc>
                <a:spcPct val="90000"/>
              </a:lnSpc>
              <a:spcBef>
                <a:spcPct val="50000"/>
              </a:spcBef>
              <a:buFontTx/>
              <a:buNone/>
            </a:pPr>
            <a:endParaRPr lang="en-US" sz="2600" dirty="0" smtClean="0"/>
          </a:p>
        </p:txBody>
      </p:sp>
    </p:spTree>
    <p:extLst>
      <p:ext uri="{BB962C8B-B14F-4D97-AF65-F5344CB8AC3E}">
        <p14:creationId xmlns:p14="http://schemas.microsoft.com/office/powerpoint/2010/main" val="13266046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52400"/>
            <a:ext cx="9144000" cy="1143000"/>
          </a:xfrm>
        </p:spPr>
        <p:txBody>
          <a:bodyPr>
            <a:normAutofit/>
          </a:bodyPr>
          <a:lstStyle/>
          <a:p>
            <a:r>
              <a:rPr lang="en-US" sz="2800" dirty="0" smtClean="0"/>
              <a:t>Implicit biases most influential when…</a:t>
            </a:r>
          </a:p>
        </p:txBody>
      </p:sp>
      <p:sp>
        <p:nvSpPr>
          <p:cNvPr id="34819" name="Content Placeholder 2"/>
          <p:cNvSpPr>
            <a:spLocks noGrp="1"/>
          </p:cNvSpPr>
          <p:nvPr>
            <p:ph idx="1"/>
          </p:nvPr>
        </p:nvSpPr>
        <p:spPr>
          <a:xfrm>
            <a:off x="381000" y="1219200"/>
            <a:ext cx="8763000" cy="5257800"/>
          </a:xfrm>
        </p:spPr>
        <p:txBody>
          <a:bodyPr>
            <a:normAutofit/>
          </a:bodyPr>
          <a:lstStyle/>
          <a:p>
            <a:pPr>
              <a:lnSpc>
                <a:spcPct val="150000"/>
              </a:lnSpc>
            </a:pPr>
            <a:r>
              <a:rPr lang="en-US" sz="2400" dirty="0">
                <a:solidFill>
                  <a:srgbClr val="782327"/>
                </a:solidFill>
              </a:rPr>
              <a:t>Criteria unclear</a:t>
            </a:r>
          </a:p>
          <a:p>
            <a:pPr>
              <a:lnSpc>
                <a:spcPct val="150000"/>
              </a:lnSpc>
            </a:pPr>
            <a:r>
              <a:rPr lang="en-US" sz="2400" dirty="0" smtClean="0">
                <a:solidFill>
                  <a:srgbClr val="782327"/>
                </a:solidFill>
              </a:rPr>
              <a:t>Decisions made rapidly</a:t>
            </a:r>
          </a:p>
          <a:p>
            <a:pPr>
              <a:lnSpc>
                <a:spcPct val="150000"/>
              </a:lnSpc>
            </a:pPr>
            <a:r>
              <a:rPr lang="en-US" sz="2400" dirty="0" smtClean="0">
                <a:solidFill>
                  <a:srgbClr val="782327"/>
                </a:solidFill>
              </a:rPr>
              <a:t>Decisions </a:t>
            </a:r>
            <a:r>
              <a:rPr lang="en-US" sz="2400" dirty="0">
                <a:solidFill>
                  <a:srgbClr val="782327"/>
                </a:solidFill>
              </a:rPr>
              <a:t>are complex</a:t>
            </a:r>
          </a:p>
          <a:p>
            <a:pPr>
              <a:lnSpc>
                <a:spcPct val="150000"/>
              </a:lnSpc>
            </a:pPr>
            <a:r>
              <a:rPr lang="en-US" sz="2400" dirty="0" smtClean="0">
                <a:solidFill>
                  <a:srgbClr val="782327"/>
                </a:solidFill>
              </a:rPr>
              <a:t>Information is ambiguous or incomplete</a:t>
            </a:r>
          </a:p>
          <a:p>
            <a:pPr>
              <a:lnSpc>
                <a:spcPct val="150000"/>
              </a:lnSpc>
            </a:pPr>
            <a:r>
              <a:rPr lang="en-US" sz="2400" dirty="0">
                <a:solidFill>
                  <a:srgbClr val="782327"/>
                </a:solidFill>
              </a:rPr>
              <a:t>You’re stressed, </a:t>
            </a:r>
            <a:r>
              <a:rPr lang="en-US" sz="2400" dirty="0" smtClean="0">
                <a:solidFill>
                  <a:srgbClr val="782327"/>
                </a:solidFill>
              </a:rPr>
              <a:t>tired.</a:t>
            </a:r>
            <a:endParaRPr lang="en-US" sz="2400" dirty="0">
              <a:solidFill>
                <a:srgbClr val="782327"/>
              </a:solidFill>
            </a:endParaRPr>
          </a:p>
        </p:txBody>
      </p:sp>
    </p:spTree>
    <p:extLst>
      <p:ext uri="{BB962C8B-B14F-4D97-AF65-F5344CB8AC3E}">
        <p14:creationId xmlns:p14="http://schemas.microsoft.com/office/powerpoint/2010/main" val="2012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fade">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412875"/>
          </a:xfrm>
        </p:spPr>
        <p:txBody>
          <a:bodyPr>
            <a:normAutofit/>
          </a:bodyPr>
          <a:lstStyle/>
          <a:p>
            <a:pPr algn="ctr"/>
            <a:r>
              <a:rPr lang="en-US" sz="3200" u="sng" dirty="0" smtClean="0">
                <a:solidFill>
                  <a:schemeClr val="tx1"/>
                </a:solidFill>
              </a:rPr>
              <a:t>Reading Test</a:t>
            </a:r>
          </a:p>
        </p:txBody>
      </p:sp>
      <p:sp>
        <p:nvSpPr>
          <p:cNvPr id="51203" name="Rectangle 3"/>
          <p:cNvSpPr>
            <a:spLocks noGrp="1" noChangeArrowheads="1"/>
          </p:cNvSpPr>
          <p:nvPr>
            <p:ph type="body" idx="1"/>
          </p:nvPr>
        </p:nvSpPr>
        <p:spPr>
          <a:xfrm>
            <a:off x="304800" y="1676400"/>
            <a:ext cx="8534400" cy="4221163"/>
          </a:xfrm>
        </p:spPr>
        <p:txBody>
          <a:bodyPr>
            <a:normAutofit/>
          </a:bodyPr>
          <a:lstStyle/>
          <a:p>
            <a:pPr eaLnBrk="1" hangingPunct="1">
              <a:buFont typeface="Wingdings" pitchFamily="2" charset="2"/>
              <a:buNone/>
            </a:pPr>
            <a:r>
              <a:rPr lang="en-US" sz="3200" dirty="0" smtClean="0">
                <a:latin typeface="Dutch 801 Roman" charset="0"/>
              </a:rPr>
              <a:t>   </a:t>
            </a:r>
            <a:r>
              <a:rPr lang="en-US" sz="3200" dirty="0" smtClean="0"/>
              <a:t>The procedure is quite simple.  First, you arrange things into different groups.  Of course, one pile may be sufficient, depending on how much there is to do.  If you have to go somewhere else due to the lack of facilities, that is the next step; otherwise, you are pretty well set.</a:t>
            </a:r>
          </a:p>
        </p:txBody>
      </p:sp>
    </p:spTree>
    <p:extLst>
      <p:ext uri="{BB962C8B-B14F-4D97-AF65-F5344CB8AC3E}">
        <p14:creationId xmlns:p14="http://schemas.microsoft.com/office/powerpoint/2010/main" val="39450285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52400"/>
            <a:ext cx="9144000" cy="1143000"/>
          </a:xfrm>
        </p:spPr>
        <p:txBody>
          <a:bodyPr>
            <a:normAutofit/>
          </a:bodyPr>
          <a:lstStyle/>
          <a:p>
            <a:r>
              <a:rPr lang="en-US" sz="2400" dirty="0">
                <a:ea typeface="ＭＳ Ｐゴシック" charset="-128"/>
                <a:cs typeface="ＭＳ Ｐゴシック" pitchFamily="-108" charset="-128"/>
              </a:rPr>
              <a:t>The Ohio State University</a:t>
            </a:r>
            <a:br>
              <a:rPr lang="en-US" sz="2400" dirty="0">
                <a:ea typeface="ＭＳ Ｐゴシック" charset="-128"/>
                <a:cs typeface="ＭＳ Ｐゴシック" pitchFamily="-108" charset="-128"/>
              </a:rPr>
            </a:br>
            <a:r>
              <a:rPr lang="en-US" sz="2400" dirty="0">
                <a:ea typeface="ＭＳ Ｐゴシック" charset="-128"/>
                <a:cs typeface="ＭＳ Ｐゴシック" pitchFamily="-108" charset="-128"/>
              </a:rPr>
              <a:t>Dr. Scott </a:t>
            </a:r>
            <a:r>
              <a:rPr lang="en-US" sz="2400" dirty="0" err="1">
                <a:ea typeface="ＭＳ Ｐゴシック" charset="-128"/>
                <a:cs typeface="ＭＳ Ｐゴシック" pitchFamily="-108" charset="-128"/>
              </a:rPr>
              <a:t>Herness</a:t>
            </a:r>
            <a:r>
              <a:rPr lang="en-US" sz="2400" dirty="0">
                <a:ea typeface="ＭＳ Ｐゴシック" charset="-128"/>
                <a:cs typeface="ＭＳ Ｐゴシック" pitchFamily="-108" charset="-128"/>
              </a:rPr>
              <a:t>, Assoc. Dean, Grad. School</a:t>
            </a:r>
            <a:endParaRPr lang="en-US" sz="2400" dirty="0" smtClean="0"/>
          </a:p>
        </p:txBody>
      </p:sp>
      <p:sp>
        <p:nvSpPr>
          <p:cNvPr id="34819" name="Content Placeholder 2"/>
          <p:cNvSpPr>
            <a:spLocks noGrp="1"/>
          </p:cNvSpPr>
          <p:nvPr>
            <p:ph idx="1"/>
          </p:nvPr>
        </p:nvSpPr>
        <p:spPr>
          <a:xfrm>
            <a:off x="381000" y="1219200"/>
            <a:ext cx="8763000" cy="5257800"/>
          </a:xfrm>
        </p:spPr>
        <p:txBody>
          <a:bodyPr>
            <a:normAutofit/>
          </a:bodyPr>
          <a:lstStyle/>
          <a:p>
            <a:pPr>
              <a:lnSpc>
                <a:spcPct val="140000"/>
              </a:lnSpc>
              <a:spcBef>
                <a:spcPts val="0"/>
              </a:spcBef>
            </a:pPr>
            <a:r>
              <a:rPr lang="en-US" sz="2400" b="1" dirty="0"/>
              <a:t>Progress to Date:</a:t>
            </a:r>
          </a:p>
          <a:p>
            <a:pPr marL="457200" indent="-457200">
              <a:lnSpc>
                <a:spcPct val="140000"/>
              </a:lnSpc>
              <a:spcBef>
                <a:spcPts val="0"/>
              </a:spcBef>
            </a:pPr>
            <a:r>
              <a:rPr lang="en-US" sz="2400" b="1" dirty="0"/>
              <a:t>“Recruiting a Diverse Faculty” Workshop</a:t>
            </a:r>
          </a:p>
          <a:p>
            <a:pPr marL="1371600" lvl="2" indent="-457200">
              <a:lnSpc>
                <a:spcPct val="140000"/>
              </a:lnSpc>
              <a:spcBef>
                <a:spcPts val="0"/>
              </a:spcBef>
            </a:pPr>
            <a:r>
              <a:rPr lang="en-US" sz="2400" b="1" dirty="0">
                <a:solidFill>
                  <a:srgbClr val="782327"/>
                </a:solidFill>
              </a:rPr>
              <a:t>Mirror workshop; repeated regularly </a:t>
            </a:r>
            <a:r>
              <a:rPr lang="en-US" sz="2400" b="1" dirty="0" smtClean="0">
                <a:solidFill>
                  <a:srgbClr val="782327"/>
                </a:solidFill>
              </a:rPr>
              <a:t>w/ALD</a:t>
            </a:r>
          </a:p>
          <a:p>
            <a:pPr marL="1371600" lvl="2" indent="-457200">
              <a:lnSpc>
                <a:spcPct val="140000"/>
              </a:lnSpc>
              <a:spcBef>
                <a:spcPts val="0"/>
              </a:spcBef>
            </a:pPr>
            <a:endParaRPr lang="en-US" sz="2400" b="1" dirty="0">
              <a:solidFill>
                <a:srgbClr val="782327"/>
              </a:solidFill>
            </a:endParaRPr>
          </a:p>
          <a:p>
            <a:pPr marL="457200" indent="-457200">
              <a:lnSpc>
                <a:spcPct val="140000"/>
              </a:lnSpc>
              <a:spcBef>
                <a:spcPts val="0"/>
              </a:spcBef>
            </a:pPr>
            <a:r>
              <a:rPr lang="en-US" sz="2400" b="1" dirty="0"/>
              <a:t>“Recognizing Implicit Bias” Online Video </a:t>
            </a:r>
            <a:endParaRPr lang="en-US" sz="2400" b="1" dirty="0" smtClean="0"/>
          </a:p>
          <a:p>
            <a:pPr marL="0" lvl="2" indent="0" algn="ctr">
              <a:lnSpc>
                <a:spcPct val="140000"/>
              </a:lnSpc>
              <a:spcBef>
                <a:spcPts val="0"/>
              </a:spcBef>
              <a:buNone/>
            </a:pPr>
            <a:r>
              <a:rPr lang="en-US" sz="2400" b="1" dirty="0">
                <a:solidFill>
                  <a:srgbClr val="782327"/>
                </a:solidFill>
              </a:rPr>
              <a:t> </a:t>
            </a:r>
            <a:r>
              <a:rPr lang="en-US" sz="2400" u="sng" dirty="0">
                <a:hlinkClick r:id="rId3"/>
              </a:rPr>
              <a:t>http://www.youtube.com/watch?v=UZHxFU7TYo4</a:t>
            </a:r>
            <a:endParaRPr lang="en-US" sz="2400" u="sng" dirty="0"/>
          </a:p>
          <a:p>
            <a:pPr marL="1371600" lvl="2" indent="-457200">
              <a:lnSpc>
                <a:spcPct val="140000"/>
              </a:lnSpc>
              <a:spcBef>
                <a:spcPts val="0"/>
              </a:spcBef>
            </a:pPr>
            <a:r>
              <a:rPr lang="en-US" sz="2400" b="1" dirty="0" smtClean="0">
                <a:solidFill>
                  <a:srgbClr val="782327"/>
                </a:solidFill>
              </a:rPr>
              <a:t>Available </a:t>
            </a:r>
            <a:r>
              <a:rPr lang="en-US" sz="2400" b="1" dirty="0">
                <a:solidFill>
                  <a:srgbClr val="782327"/>
                </a:solidFill>
              </a:rPr>
              <a:t>for all Search </a:t>
            </a:r>
            <a:r>
              <a:rPr lang="en-US" sz="2400" b="1" dirty="0" smtClean="0">
                <a:solidFill>
                  <a:srgbClr val="782327"/>
                </a:solidFill>
              </a:rPr>
              <a:t>Committees</a:t>
            </a:r>
          </a:p>
          <a:p>
            <a:pPr marL="0" lvl="2" indent="0" algn="ctr">
              <a:lnSpc>
                <a:spcPct val="140000"/>
              </a:lnSpc>
              <a:spcBef>
                <a:spcPts val="0"/>
              </a:spcBef>
            </a:pPr>
            <a:r>
              <a:rPr lang="en-US" sz="2400" b="1" dirty="0" smtClean="0"/>
              <a:t>ADVANCE program </a:t>
            </a:r>
            <a:r>
              <a:rPr lang="en-US" sz="2400" u="sng" dirty="0" smtClean="0">
                <a:hlinkClick r:id="rId4"/>
              </a:rPr>
              <a:t>http</a:t>
            </a:r>
            <a:r>
              <a:rPr lang="en-US" sz="2400" u="sng" dirty="0">
                <a:hlinkClick r:id="rId4"/>
              </a:rPr>
              <a:t>://www.ceos.osu.edu/index.php?id=52</a:t>
            </a:r>
            <a:endParaRPr lang="en-US" sz="2400" b="1" dirty="0">
              <a:solidFill>
                <a:srgbClr val="782327"/>
              </a:solidFill>
            </a:endParaRPr>
          </a:p>
        </p:txBody>
      </p:sp>
    </p:spTree>
    <p:extLst>
      <p:ext uri="{BB962C8B-B14F-4D97-AF65-F5344CB8AC3E}">
        <p14:creationId xmlns:p14="http://schemas.microsoft.com/office/powerpoint/2010/main" val="90239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fade">
                                      <p:cBhvr>
                                        <p:cTn id="15" dur="500"/>
                                        <p:tgtEl>
                                          <p:spTgt spid="348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819">
                                            <p:txEl>
                                              <p:pRg st="4" end="4"/>
                                            </p:txEl>
                                          </p:spTgt>
                                        </p:tgtEl>
                                        <p:attrNameLst>
                                          <p:attrName>style.visibility</p:attrName>
                                        </p:attrNameLst>
                                      </p:cBhvr>
                                      <p:to>
                                        <p:strVal val="visible"/>
                                      </p:to>
                                    </p:set>
                                    <p:animEffect transition="in" filter="fade">
                                      <p:cBhvr>
                                        <p:cTn id="20" dur="500"/>
                                        <p:tgtEl>
                                          <p:spTgt spid="34819">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animEffect transition="in" filter="fade">
                                      <p:cBhvr>
                                        <p:cTn id="23" dur="500"/>
                                        <p:tgtEl>
                                          <p:spTgt spid="3481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819">
                                            <p:txEl>
                                              <p:pRg st="6" end="6"/>
                                            </p:txEl>
                                          </p:spTgt>
                                        </p:tgtEl>
                                        <p:attrNameLst>
                                          <p:attrName>style.visibility</p:attrName>
                                        </p:attrNameLst>
                                      </p:cBhvr>
                                      <p:to>
                                        <p:strVal val="visible"/>
                                      </p:to>
                                    </p:set>
                                    <p:animEffect transition="in" filter="fade">
                                      <p:cBhvr>
                                        <p:cTn id="26" dur="500"/>
                                        <p:tgtEl>
                                          <p:spTgt spid="34819">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819">
                                            <p:txEl>
                                              <p:pRg st="7" end="7"/>
                                            </p:txEl>
                                          </p:spTgt>
                                        </p:tgtEl>
                                        <p:attrNameLst>
                                          <p:attrName>style.visibility</p:attrName>
                                        </p:attrNameLst>
                                      </p:cBhvr>
                                      <p:to>
                                        <p:strVal val="visible"/>
                                      </p:to>
                                    </p:set>
                                    <p:animEffect transition="in" filter="fade">
                                      <p:cBhvr>
                                        <p:cTn id="29"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52400"/>
            <a:ext cx="9144000" cy="1143000"/>
          </a:xfrm>
        </p:spPr>
        <p:txBody>
          <a:bodyPr>
            <a:normAutofit/>
          </a:bodyPr>
          <a:lstStyle/>
          <a:p>
            <a:r>
              <a:rPr lang="en-US" dirty="0">
                <a:ea typeface="ＭＳ Ｐゴシック" charset="-128"/>
                <a:cs typeface="ＭＳ Ｐゴシック" pitchFamily="-108" charset="-128"/>
              </a:rPr>
              <a:t>University of Minnesota</a:t>
            </a:r>
            <a:br>
              <a:rPr lang="en-US" dirty="0">
                <a:ea typeface="ＭＳ Ｐゴシック" charset="-128"/>
                <a:cs typeface="ＭＳ Ｐゴシック" pitchFamily="-108" charset="-128"/>
              </a:rPr>
            </a:br>
            <a:r>
              <a:rPr lang="en-US" dirty="0">
                <a:ea typeface="ＭＳ Ｐゴシック" charset="-128"/>
                <a:cs typeface="ＭＳ Ｐゴシック" pitchFamily="-108" charset="-128"/>
              </a:rPr>
              <a:t>Scott Lanyon </a:t>
            </a:r>
            <a:r>
              <a:rPr lang="en-US" dirty="0" smtClean="0">
                <a:ea typeface="ＭＳ Ｐゴシック" charset="-128"/>
                <a:cs typeface="ＭＳ Ｐゴシック" pitchFamily="-108" charset="-128"/>
              </a:rPr>
              <a:t>-Dept</a:t>
            </a:r>
            <a:r>
              <a:rPr lang="en-US" dirty="0">
                <a:ea typeface="ＭＳ Ｐゴシック" charset="-128"/>
                <a:cs typeface="ＭＳ Ｐゴシック" pitchFamily="-108" charset="-128"/>
              </a:rPr>
              <a:t>. of Ecology, Evolution, and Behavior</a:t>
            </a:r>
            <a:endParaRPr lang="en-US" dirty="0" smtClean="0"/>
          </a:p>
        </p:txBody>
      </p:sp>
      <p:sp>
        <p:nvSpPr>
          <p:cNvPr id="34819" name="Content Placeholder 2"/>
          <p:cNvSpPr>
            <a:spLocks noGrp="1"/>
          </p:cNvSpPr>
          <p:nvPr>
            <p:ph idx="1"/>
          </p:nvPr>
        </p:nvSpPr>
        <p:spPr>
          <a:xfrm>
            <a:off x="381000" y="1219200"/>
            <a:ext cx="8763000" cy="5257800"/>
          </a:xfrm>
        </p:spPr>
        <p:txBody>
          <a:bodyPr>
            <a:normAutofit lnSpcReduction="10000"/>
          </a:bodyPr>
          <a:lstStyle/>
          <a:p>
            <a:pPr algn="ctr">
              <a:lnSpc>
                <a:spcPct val="170000"/>
              </a:lnSpc>
              <a:spcBef>
                <a:spcPts val="0"/>
              </a:spcBef>
            </a:pPr>
            <a:endParaRPr lang="en-US" sz="1000" b="1" i="1" dirty="0"/>
          </a:p>
          <a:p>
            <a:pPr marL="457200" indent="-457200" algn="ctr">
              <a:lnSpc>
                <a:spcPct val="140000"/>
              </a:lnSpc>
              <a:spcBef>
                <a:spcPts val="0"/>
              </a:spcBef>
            </a:pPr>
            <a:endParaRPr lang="en-US" sz="2400" b="1" i="1" dirty="0"/>
          </a:p>
          <a:p>
            <a:pPr marL="0" indent="0">
              <a:spcBef>
                <a:spcPts val="0"/>
              </a:spcBef>
              <a:buNone/>
            </a:pPr>
            <a:r>
              <a:rPr lang="en-US" sz="2400" b="1" dirty="0" err="1"/>
              <a:t>IWiN</a:t>
            </a:r>
            <a:r>
              <a:rPr lang="en-US" sz="2400" b="1" dirty="0"/>
              <a:t> information now presented to all search committees in the College of Biological Sciences</a:t>
            </a:r>
          </a:p>
          <a:p>
            <a:pPr marL="457200" indent="-457200">
              <a:spcBef>
                <a:spcPts val="0"/>
              </a:spcBef>
            </a:pPr>
            <a:endParaRPr lang="en-US" sz="2400" b="1" dirty="0"/>
          </a:p>
          <a:p>
            <a:pPr>
              <a:buFont typeface="+mj-lt"/>
              <a:buAutoNum type="arabicPeriod"/>
            </a:pPr>
            <a:r>
              <a:rPr lang="en-US" sz="2400" b="1" dirty="0"/>
              <a:t>I meet with every search committee to talk about Schema and to provide data/references about bias.</a:t>
            </a:r>
          </a:p>
          <a:p>
            <a:pPr>
              <a:buFont typeface="+mj-lt"/>
              <a:buAutoNum type="arabicPeriod"/>
            </a:pPr>
            <a:r>
              <a:rPr lang="en-US" sz="2400" b="1" dirty="0"/>
              <a:t>I provide suggestions about how to increase the number of women and under-represented groups in the applicant pool.</a:t>
            </a:r>
          </a:p>
          <a:p>
            <a:pPr>
              <a:buFont typeface="+mj-lt"/>
              <a:buAutoNum type="arabicPeriod"/>
            </a:pPr>
            <a:r>
              <a:rPr lang="en-US" sz="2400" b="1" dirty="0"/>
              <a:t>I provide suggestions on how to minimize bias in the evaluation of applications.</a:t>
            </a:r>
          </a:p>
          <a:p>
            <a:pPr>
              <a:buFont typeface="+mj-lt"/>
              <a:buAutoNum type="arabicPeriod"/>
            </a:pPr>
            <a:r>
              <a:rPr lang="en-US" sz="2400" b="1" dirty="0"/>
              <a:t>I provide suggestions to chairs and committee members on how to handle situations if bias is introduced</a:t>
            </a:r>
            <a:r>
              <a:rPr lang="en-US" sz="2400" dirty="0">
                <a:latin typeface="+mj-lt"/>
              </a:rPr>
              <a:t>.</a:t>
            </a:r>
          </a:p>
        </p:txBody>
      </p:sp>
    </p:spTree>
    <p:extLst>
      <p:ext uri="{BB962C8B-B14F-4D97-AF65-F5344CB8AC3E}">
        <p14:creationId xmlns:p14="http://schemas.microsoft.com/office/powerpoint/2010/main" val="31682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Effect transition="in" filter="fade">
                                      <p:cBhvr>
                                        <p:cTn id="7" dur="500"/>
                                        <p:tgtEl>
                                          <p:spTgt spid="348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4" end="4"/>
                                            </p:txEl>
                                          </p:spTgt>
                                        </p:tgtEl>
                                        <p:attrNameLst>
                                          <p:attrName>style.visibility</p:attrName>
                                        </p:attrNameLst>
                                      </p:cBhvr>
                                      <p:to>
                                        <p:strVal val="visible"/>
                                      </p:to>
                                    </p:set>
                                    <p:animEffect transition="in" filter="fade">
                                      <p:cBhvr>
                                        <p:cTn id="12" dur="500"/>
                                        <p:tgtEl>
                                          <p:spTgt spid="348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animEffect transition="in" filter="fade">
                                      <p:cBhvr>
                                        <p:cTn id="17" dur="500"/>
                                        <p:tgtEl>
                                          <p:spTgt spid="348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6" end="6"/>
                                            </p:txEl>
                                          </p:spTgt>
                                        </p:tgtEl>
                                        <p:attrNameLst>
                                          <p:attrName>style.visibility</p:attrName>
                                        </p:attrNameLst>
                                      </p:cBhvr>
                                      <p:to>
                                        <p:strVal val="visible"/>
                                      </p:to>
                                    </p:set>
                                    <p:animEffect transition="in" filter="fade">
                                      <p:cBhvr>
                                        <p:cTn id="22" dur="500"/>
                                        <p:tgtEl>
                                          <p:spTgt spid="348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animEffect transition="in" filter="fade">
                                      <p:cBhvr>
                                        <p:cTn id="27"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1143000"/>
          </a:xfrm>
        </p:spPr>
        <p:txBody>
          <a:bodyPr>
            <a:normAutofit fontScale="90000"/>
          </a:bodyPr>
          <a:lstStyle/>
          <a:p>
            <a:r>
              <a:rPr lang="en-US" dirty="0" smtClean="0"/>
              <a:t>Implicit Leadership-is-Male stereotype undone by </a:t>
            </a:r>
            <a:br>
              <a:rPr lang="en-US" dirty="0" smtClean="0"/>
            </a:br>
            <a:r>
              <a:rPr lang="en-US" dirty="0" smtClean="0"/>
              <a:t>exposure </a:t>
            </a:r>
            <a:r>
              <a:rPr lang="en-US" dirty="0"/>
              <a:t>to </a:t>
            </a:r>
            <a:r>
              <a:rPr lang="en-US" dirty="0" smtClean="0"/>
              <a:t>female leaders</a:t>
            </a:r>
            <a:endParaRPr lang="en-US" dirty="0"/>
          </a:p>
        </p:txBody>
      </p:sp>
      <p:sp>
        <p:nvSpPr>
          <p:cNvPr id="3" name="TextBox 2"/>
          <p:cNvSpPr txBox="1"/>
          <p:nvPr/>
        </p:nvSpPr>
        <p:spPr>
          <a:xfrm>
            <a:off x="381000" y="6096000"/>
            <a:ext cx="4343400" cy="461665"/>
          </a:xfrm>
          <a:prstGeom prst="rect">
            <a:avLst/>
          </a:prstGeom>
          <a:noFill/>
        </p:spPr>
        <p:txBody>
          <a:bodyPr wrap="square" rtlCol="0">
            <a:spAutoFit/>
          </a:bodyPr>
          <a:lstStyle/>
          <a:p>
            <a:r>
              <a:rPr lang="en-US" dirty="0" err="1" smtClean="0">
                <a:latin typeface="+mn-lt"/>
              </a:rPr>
              <a:t>Dasgupta</a:t>
            </a:r>
            <a:r>
              <a:rPr lang="en-US" dirty="0" smtClean="0">
                <a:latin typeface="+mn-lt"/>
              </a:rPr>
              <a:t> &amp; </a:t>
            </a:r>
            <a:r>
              <a:rPr lang="en-US" dirty="0" err="1" smtClean="0">
                <a:latin typeface="+mn-lt"/>
              </a:rPr>
              <a:t>Asgari</a:t>
            </a:r>
            <a:r>
              <a:rPr lang="en-US" dirty="0" smtClean="0">
                <a:latin typeface="+mn-lt"/>
              </a:rPr>
              <a:t>, 2004</a:t>
            </a:r>
            <a:endParaRPr lang="en-US" dirty="0">
              <a:latin typeface="+mn-lt"/>
            </a:endParaRPr>
          </a:p>
        </p:txBody>
      </p:sp>
    </p:spTree>
    <p:extLst>
      <p:ext uri="{BB962C8B-B14F-4D97-AF65-F5344CB8AC3E}">
        <p14:creationId xmlns:p14="http://schemas.microsoft.com/office/powerpoint/2010/main" val="39745859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 y="0"/>
            <a:ext cx="9144000" cy="974044"/>
          </a:xfrm>
        </p:spPr>
        <p:txBody>
          <a:bodyPr>
            <a:normAutofit/>
          </a:bodyPr>
          <a:lstStyle/>
          <a:p>
            <a:r>
              <a:rPr lang="en-US" dirty="0"/>
              <a:t>Exposure to female </a:t>
            </a:r>
            <a:r>
              <a:rPr lang="en-US" dirty="0" smtClean="0"/>
              <a:t>profs</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838200"/>
            <a:ext cx="6640915" cy="5867400"/>
          </a:xfrm>
          <a:prstGeom prst="rect">
            <a:avLst/>
          </a:prstGeom>
        </p:spPr>
      </p:pic>
      <p:sp>
        <p:nvSpPr>
          <p:cNvPr id="6" name="Rectangle 5"/>
          <p:cNvSpPr/>
          <p:nvPr/>
        </p:nvSpPr>
        <p:spPr>
          <a:xfrm>
            <a:off x="-304799" y="609600"/>
            <a:ext cx="10668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83263" y="2986496"/>
            <a:ext cx="1644057" cy="769441"/>
          </a:xfrm>
          <a:prstGeom prst="rect">
            <a:avLst/>
          </a:prstGeom>
          <a:noFill/>
        </p:spPr>
        <p:txBody>
          <a:bodyPr wrap="square" rtlCol="0">
            <a:spAutoFit/>
          </a:bodyPr>
          <a:lstStyle/>
          <a:p>
            <a:r>
              <a:rPr lang="en-US" dirty="0" smtClean="0">
                <a:solidFill>
                  <a:schemeClr val="bg1"/>
                </a:solidFill>
                <a:latin typeface="+mn-lt"/>
              </a:rPr>
              <a:t>  </a:t>
            </a:r>
            <a:r>
              <a:rPr lang="en-US" sz="2000" dirty="0" smtClean="0">
                <a:solidFill>
                  <a:schemeClr val="bg1"/>
                </a:solidFill>
                <a:latin typeface="+mn-lt"/>
              </a:rPr>
              <a:t>Coed</a:t>
            </a:r>
          </a:p>
          <a:p>
            <a:r>
              <a:rPr lang="en-US" sz="2000" dirty="0" smtClean="0">
                <a:solidFill>
                  <a:schemeClr val="bg1"/>
                </a:solidFill>
                <a:latin typeface="+mn-lt"/>
              </a:rPr>
              <a:t> college </a:t>
            </a:r>
            <a:endParaRPr lang="en-US" sz="2000" dirty="0">
              <a:solidFill>
                <a:schemeClr val="bg1"/>
              </a:solidFill>
              <a:latin typeface="+mn-lt"/>
            </a:endParaRPr>
          </a:p>
        </p:txBody>
      </p:sp>
      <p:sp>
        <p:nvSpPr>
          <p:cNvPr id="22" name="TextBox 21"/>
          <p:cNvSpPr txBox="1"/>
          <p:nvPr/>
        </p:nvSpPr>
        <p:spPr>
          <a:xfrm>
            <a:off x="6629400" y="5874603"/>
            <a:ext cx="2350686" cy="830997"/>
          </a:xfrm>
          <a:prstGeom prst="rect">
            <a:avLst/>
          </a:prstGeom>
          <a:noFill/>
        </p:spPr>
        <p:txBody>
          <a:bodyPr wrap="square" rtlCol="0">
            <a:spAutoFit/>
          </a:bodyPr>
          <a:lstStyle/>
          <a:p>
            <a:r>
              <a:rPr lang="en-US" dirty="0" err="1" smtClean="0">
                <a:latin typeface="+mn-lt"/>
              </a:rPr>
              <a:t>Dasgupta</a:t>
            </a:r>
            <a:r>
              <a:rPr lang="en-US" dirty="0" smtClean="0">
                <a:latin typeface="+mn-lt"/>
              </a:rPr>
              <a:t> &amp; </a:t>
            </a:r>
            <a:r>
              <a:rPr lang="en-US" dirty="0" err="1" smtClean="0">
                <a:latin typeface="+mn-lt"/>
              </a:rPr>
              <a:t>Asgari</a:t>
            </a:r>
            <a:r>
              <a:rPr lang="en-US" dirty="0" smtClean="0">
                <a:latin typeface="+mn-lt"/>
              </a:rPr>
              <a:t>, 2004</a:t>
            </a:r>
            <a:endParaRPr lang="en-US" dirty="0">
              <a:latin typeface="+mn-lt"/>
            </a:endParaRPr>
          </a:p>
        </p:txBody>
      </p:sp>
      <p:sp>
        <p:nvSpPr>
          <p:cNvPr id="19" name="TextBox 18"/>
          <p:cNvSpPr txBox="1"/>
          <p:nvPr/>
        </p:nvSpPr>
        <p:spPr>
          <a:xfrm rot="16200000">
            <a:off x="-2047260" y="2995699"/>
            <a:ext cx="5029200" cy="523220"/>
          </a:xfrm>
          <a:prstGeom prst="rect">
            <a:avLst/>
          </a:prstGeom>
          <a:solidFill>
            <a:schemeClr val="bg1"/>
          </a:solidFill>
        </p:spPr>
        <p:txBody>
          <a:bodyPr wrap="square" rtlCol="0">
            <a:spAutoFit/>
          </a:bodyPr>
          <a:lstStyle/>
          <a:p>
            <a:pPr algn="ctr"/>
            <a:r>
              <a:rPr lang="en-US" sz="2800" dirty="0" smtClean="0">
                <a:latin typeface="+mn-lt"/>
              </a:rPr>
              <a:t>Leaders-are-male IAT (</a:t>
            </a:r>
            <a:r>
              <a:rPr lang="en-US" sz="2800" dirty="0" err="1" smtClean="0">
                <a:latin typeface="+mn-lt"/>
              </a:rPr>
              <a:t>ms</a:t>
            </a:r>
            <a:r>
              <a:rPr lang="en-US" sz="2800" dirty="0" smtClean="0">
                <a:latin typeface="+mn-lt"/>
              </a:rPr>
              <a:t>)</a:t>
            </a:r>
            <a:endParaRPr lang="en-US" sz="2800" dirty="0">
              <a:latin typeface="+mn-lt"/>
            </a:endParaRPr>
          </a:p>
        </p:txBody>
      </p:sp>
      <p:sp>
        <p:nvSpPr>
          <p:cNvPr id="21" name="TextBox 20"/>
          <p:cNvSpPr txBox="1"/>
          <p:nvPr/>
        </p:nvSpPr>
        <p:spPr>
          <a:xfrm>
            <a:off x="1564925" y="838200"/>
            <a:ext cx="4390766" cy="369332"/>
          </a:xfrm>
          <a:prstGeom prst="rect">
            <a:avLst/>
          </a:prstGeom>
          <a:solidFill>
            <a:srgbClr val="FFFF00"/>
          </a:solidFill>
          <a:ln>
            <a:solidFill>
              <a:schemeClr val="bg1"/>
            </a:solidFill>
          </a:ln>
        </p:spPr>
        <p:txBody>
          <a:bodyPr wrap="square" rtlCol="0">
            <a:spAutoFit/>
          </a:bodyPr>
          <a:lstStyle/>
          <a:p>
            <a:pPr algn="ctr"/>
            <a:r>
              <a:rPr lang="en-US" dirty="0" smtClean="0">
                <a:latin typeface="+mn-lt"/>
              </a:rPr>
              <a:t>Female students</a:t>
            </a:r>
            <a:endParaRPr lang="en-US" dirty="0">
              <a:latin typeface="+mn-lt"/>
            </a:endParaRPr>
          </a:p>
        </p:txBody>
      </p:sp>
      <p:sp>
        <p:nvSpPr>
          <p:cNvPr id="3" name="TextBox 2"/>
          <p:cNvSpPr txBox="1"/>
          <p:nvPr/>
        </p:nvSpPr>
        <p:spPr>
          <a:xfrm>
            <a:off x="2971800" y="3043422"/>
            <a:ext cx="2394543" cy="461665"/>
          </a:xfrm>
          <a:prstGeom prst="rect">
            <a:avLst/>
          </a:prstGeom>
          <a:noFill/>
        </p:spPr>
        <p:txBody>
          <a:bodyPr wrap="square" rtlCol="0">
            <a:spAutoFit/>
          </a:bodyPr>
          <a:lstStyle/>
          <a:p>
            <a:r>
              <a:rPr lang="en-US" sz="2400" dirty="0" smtClean="0"/>
              <a:t>Co-ed college</a:t>
            </a:r>
            <a:endParaRPr lang="en-US" sz="2400" dirty="0"/>
          </a:p>
        </p:txBody>
      </p:sp>
      <p:sp>
        <p:nvSpPr>
          <p:cNvPr id="5" name="TextBox 4"/>
          <p:cNvSpPr txBox="1"/>
          <p:nvPr/>
        </p:nvSpPr>
        <p:spPr>
          <a:xfrm>
            <a:off x="1683263" y="4800600"/>
            <a:ext cx="2682065" cy="523220"/>
          </a:xfrm>
          <a:prstGeom prst="rect">
            <a:avLst/>
          </a:prstGeom>
          <a:noFill/>
        </p:spPr>
        <p:txBody>
          <a:bodyPr wrap="square" rtlCol="0">
            <a:spAutoFit/>
          </a:bodyPr>
          <a:lstStyle/>
          <a:p>
            <a:r>
              <a:rPr lang="en-US" sz="2800" dirty="0" smtClean="0"/>
              <a:t>Women’s college</a:t>
            </a:r>
            <a:endParaRPr lang="en-US" sz="2800" dirty="0"/>
          </a:p>
        </p:txBody>
      </p:sp>
    </p:spTree>
    <p:extLst>
      <p:ext uri="{BB962C8B-B14F-4D97-AF65-F5344CB8AC3E}">
        <p14:creationId xmlns:p14="http://schemas.microsoft.com/office/powerpoint/2010/main" val="8287441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5613" y="1828800"/>
            <a:ext cx="5943600" cy="4572000"/>
          </a:xfrm>
        </p:spPr>
        <p:txBody>
          <a:bodyPr>
            <a:noAutofit/>
          </a:bodyPr>
          <a:lstStyle/>
          <a:p>
            <a:pPr lvl="1">
              <a:buClr>
                <a:srgbClr val="FF9933"/>
              </a:buClr>
              <a:defRPr/>
            </a:pPr>
            <a:endParaRPr lang="en-US" sz="2400" b="1" i="1" dirty="0">
              <a:effectLst>
                <a:outerShdw blurRad="38100" dist="38100" dir="2700000" algn="tl">
                  <a:srgbClr val="C0C0C0"/>
                </a:outerShdw>
              </a:effectLst>
            </a:endParaRPr>
          </a:p>
          <a:p>
            <a:pPr>
              <a:defRPr/>
            </a:pPr>
            <a:r>
              <a:rPr lang="en-US" sz="2400" b="1" dirty="0"/>
              <a:t>Prime the pump – searching begins before position is available</a:t>
            </a:r>
          </a:p>
          <a:p>
            <a:pPr>
              <a:defRPr/>
            </a:pPr>
            <a:r>
              <a:rPr lang="en-US" sz="2400" b="1" dirty="0"/>
              <a:t>Search committee composition</a:t>
            </a:r>
          </a:p>
          <a:p>
            <a:pPr>
              <a:buNone/>
              <a:defRPr/>
            </a:pPr>
            <a:endParaRPr lang="en-US" sz="2400" b="1" dirty="0"/>
          </a:p>
          <a:p>
            <a:pPr>
              <a:defRPr/>
            </a:pPr>
            <a:r>
              <a:rPr lang="en-US" sz="2400" b="1" dirty="0"/>
              <a:t>Job description –” open” searches</a:t>
            </a:r>
          </a:p>
          <a:p>
            <a:pPr>
              <a:defRPr/>
            </a:pPr>
            <a:r>
              <a:rPr lang="en-US" sz="2400" b="1" dirty="0"/>
              <a:t>Advertisement  and active recruiting </a:t>
            </a:r>
          </a:p>
          <a:p>
            <a:pPr>
              <a:defRPr/>
            </a:pPr>
            <a:r>
              <a:rPr lang="en-US" sz="2400" b="1" dirty="0"/>
              <a:t>Promote awareness of the issues</a:t>
            </a:r>
          </a:p>
          <a:p>
            <a:pPr>
              <a:defRPr/>
            </a:pPr>
            <a:r>
              <a:rPr lang="en-US" sz="2400" b="1" dirty="0"/>
              <a:t>Interviewing </a:t>
            </a:r>
            <a:r>
              <a:rPr lang="en-US" sz="2400" b="1" dirty="0" smtClean="0"/>
              <a:t>tips</a:t>
            </a:r>
            <a:endParaRPr lang="en-US" sz="2400" b="1" dirty="0"/>
          </a:p>
        </p:txBody>
      </p:sp>
      <p:sp>
        <p:nvSpPr>
          <p:cNvPr id="10" name="Title 1"/>
          <p:cNvSpPr txBox="1">
            <a:spLocks/>
          </p:cNvSpPr>
          <p:nvPr/>
        </p:nvSpPr>
        <p:spPr>
          <a:xfrm>
            <a:off x="455613" y="186813"/>
            <a:ext cx="5638800" cy="838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pPr algn="ctr"/>
            <a:r>
              <a:rPr lang="en-US" sz="3200" dirty="0" smtClean="0"/>
              <a:t>Recruiting Strategies</a:t>
            </a:r>
            <a:endParaRPr lang="en-US" sz="3200" dirty="0"/>
          </a:p>
        </p:txBody>
      </p:sp>
      <p:grpSp>
        <p:nvGrpSpPr>
          <p:cNvPr id="11" name="Group 7"/>
          <p:cNvGrpSpPr>
            <a:grpSpLocks noChangeAspect="1"/>
          </p:cNvGrpSpPr>
          <p:nvPr/>
        </p:nvGrpSpPr>
        <p:grpSpPr bwMode="auto">
          <a:xfrm>
            <a:off x="7010410" y="1310273"/>
            <a:ext cx="1592263" cy="1509713"/>
            <a:chOff x="0" y="0"/>
            <a:chExt cx="2988" cy="2832"/>
          </a:xfrm>
        </p:grpSpPr>
        <p:sp>
          <p:nvSpPr>
            <p:cNvPr id="12" name="AutoShape 8"/>
            <p:cNvSpPr>
              <a:spLocks noChangeAspect="1" noChangeArrowheads="1"/>
            </p:cNvSpPr>
            <p:nvPr/>
          </p:nvSpPr>
          <p:spPr bwMode="auto">
            <a:xfrm>
              <a:off x="0" y="0"/>
              <a:ext cx="2988"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 name="Group 9"/>
            <p:cNvGrpSpPr>
              <a:grpSpLocks/>
            </p:cNvGrpSpPr>
            <p:nvPr/>
          </p:nvGrpSpPr>
          <p:grpSpPr bwMode="auto">
            <a:xfrm>
              <a:off x="0" y="0"/>
              <a:ext cx="2975" cy="2832"/>
              <a:chOff x="0" y="0"/>
              <a:chExt cx="2975" cy="2832"/>
            </a:xfrm>
          </p:grpSpPr>
          <p:sp>
            <p:nvSpPr>
              <p:cNvPr id="64" name="Freeform 10"/>
              <p:cNvSpPr>
                <a:spLocks/>
              </p:cNvSpPr>
              <p:nvPr/>
            </p:nvSpPr>
            <p:spPr bwMode="auto">
              <a:xfrm>
                <a:off x="0" y="0"/>
                <a:ext cx="2975" cy="2832"/>
              </a:xfrm>
              <a:custGeom>
                <a:avLst/>
                <a:gdLst>
                  <a:gd name="T0" fmla="*/ 2971 w 2975"/>
                  <a:gd name="T1" fmla="*/ 2072 h 2832"/>
                  <a:gd name="T2" fmla="*/ 2975 w 2975"/>
                  <a:gd name="T3" fmla="*/ 2050 h 2832"/>
                  <a:gd name="T4" fmla="*/ 2958 w 2975"/>
                  <a:gd name="T5" fmla="*/ 1996 h 2832"/>
                  <a:gd name="T6" fmla="*/ 2922 w 2975"/>
                  <a:gd name="T7" fmla="*/ 1948 h 2832"/>
                  <a:gd name="T8" fmla="*/ 2881 w 2975"/>
                  <a:gd name="T9" fmla="*/ 1893 h 2832"/>
                  <a:gd name="T10" fmla="*/ 2839 w 2975"/>
                  <a:gd name="T11" fmla="*/ 1836 h 2832"/>
                  <a:gd name="T12" fmla="*/ 2799 w 2975"/>
                  <a:gd name="T13" fmla="*/ 1779 h 2832"/>
                  <a:gd name="T14" fmla="*/ 2760 w 2975"/>
                  <a:gd name="T15" fmla="*/ 1727 h 2832"/>
                  <a:gd name="T16" fmla="*/ 2728 w 2975"/>
                  <a:gd name="T17" fmla="*/ 1684 h 2832"/>
                  <a:gd name="T18" fmla="*/ 2704 w 2975"/>
                  <a:gd name="T19" fmla="*/ 1652 h 2832"/>
                  <a:gd name="T20" fmla="*/ 2691 w 2975"/>
                  <a:gd name="T21" fmla="*/ 1635 h 2832"/>
                  <a:gd name="T22" fmla="*/ 2673 w 2975"/>
                  <a:gd name="T23" fmla="*/ 1614 h 2832"/>
                  <a:gd name="T24" fmla="*/ 2643 w 2975"/>
                  <a:gd name="T25" fmla="*/ 1573 h 2832"/>
                  <a:gd name="T26" fmla="*/ 2603 w 2975"/>
                  <a:gd name="T27" fmla="*/ 1521 h 2832"/>
                  <a:gd name="T28" fmla="*/ 2558 w 2975"/>
                  <a:gd name="T29" fmla="*/ 1466 h 2832"/>
                  <a:gd name="T30" fmla="*/ 2515 w 2975"/>
                  <a:gd name="T31" fmla="*/ 1412 h 2832"/>
                  <a:gd name="T32" fmla="*/ 2479 w 2975"/>
                  <a:gd name="T33" fmla="*/ 1364 h 2832"/>
                  <a:gd name="T34" fmla="*/ 2453 w 2975"/>
                  <a:gd name="T35" fmla="*/ 1332 h 2832"/>
                  <a:gd name="T36" fmla="*/ 2443 w 2975"/>
                  <a:gd name="T37" fmla="*/ 1319 h 2832"/>
                  <a:gd name="T38" fmla="*/ 2186 w 2975"/>
                  <a:gd name="T39" fmla="*/ 1027 h 2832"/>
                  <a:gd name="T40" fmla="*/ 1919 w 2975"/>
                  <a:gd name="T41" fmla="*/ 1004 h 2832"/>
                  <a:gd name="T42" fmla="*/ 1984 w 2975"/>
                  <a:gd name="T43" fmla="*/ 893 h 2832"/>
                  <a:gd name="T44" fmla="*/ 2231 w 2975"/>
                  <a:gd name="T45" fmla="*/ 878 h 2832"/>
                  <a:gd name="T46" fmla="*/ 1903 w 2975"/>
                  <a:gd name="T47" fmla="*/ 327 h 2832"/>
                  <a:gd name="T48" fmla="*/ 1739 w 2975"/>
                  <a:gd name="T49" fmla="*/ 261 h 2832"/>
                  <a:gd name="T50" fmla="*/ 1597 w 2975"/>
                  <a:gd name="T51" fmla="*/ 75 h 2832"/>
                  <a:gd name="T52" fmla="*/ 1516 w 2975"/>
                  <a:gd name="T53" fmla="*/ 52 h 2832"/>
                  <a:gd name="T54" fmla="*/ 1421 w 2975"/>
                  <a:gd name="T55" fmla="*/ 0 h 2832"/>
                  <a:gd name="T56" fmla="*/ 938 w 2975"/>
                  <a:gd name="T57" fmla="*/ 238 h 2832"/>
                  <a:gd name="T58" fmla="*/ 632 w 2975"/>
                  <a:gd name="T59" fmla="*/ 417 h 2832"/>
                  <a:gd name="T60" fmla="*/ 224 w 2975"/>
                  <a:gd name="T61" fmla="*/ 596 h 2832"/>
                  <a:gd name="T62" fmla="*/ 14 w 2975"/>
                  <a:gd name="T63" fmla="*/ 803 h 2832"/>
                  <a:gd name="T64" fmla="*/ 7 w 2975"/>
                  <a:gd name="T65" fmla="*/ 930 h 2832"/>
                  <a:gd name="T66" fmla="*/ 491 w 2975"/>
                  <a:gd name="T67" fmla="*/ 1515 h 2832"/>
                  <a:gd name="T68" fmla="*/ 804 w 2975"/>
                  <a:gd name="T69" fmla="*/ 1766 h 2832"/>
                  <a:gd name="T70" fmla="*/ 1226 w 2975"/>
                  <a:gd name="T71" fmla="*/ 2280 h 2832"/>
                  <a:gd name="T72" fmla="*/ 1372 w 2975"/>
                  <a:gd name="T73" fmla="*/ 2639 h 2832"/>
                  <a:gd name="T74" fmla="*/ 1606 w 2975"/>
                  <a:gd name="T75" fmla="*/ 2809 h 2832"/>
                  <a:gd name="T76" fmla="*/ 1828 w 2975"/>
                  <a:gd name="T77" fmla="*/ 2825 h 2832"/>
                  <a:gd name="T78" fmla="*/ 2141 w 2975"/>
                  <a:gd name="T79" fmla="*/ 2653 h 2832"/>
                  <a:gd name="T80" fmla="*/ 2780 w 2975"/>
                  <a:gd name="T81" fmla="*/ 2267 h 28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5"/>
                  <a:gd name="T124" fmla="*/ 0 h 2832"/>
                  <a:gd name="T125" fmla="*/ 2975 w 2975"/>
                  <a:gd name="T126" fmla="*/ 2832 h 28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5" h="2832">
                    <a:moveTo>
                      <a:pt x="2923" y="2179"/>
                    </a:moveTo>
                    <a:lnTo>
                      <a:pt x="2971" y="2072"/>
                    </a:lnTo>
                    <a:lnTo>
                      <a:pt x="2974" y="2066"/>
                    </a:lnTo>
                    <a:lnTo>
                      <a:pt x="2975" y="2050"/>
                    </a:lnTo>
                    <a:lnTo>
                      <a:pt x="2972" y="2026"/>
                    </a:lnTo>
                    <a:lnTo>
                      <a:pt x="2958" y="1996"/>
                    </a:lnTo>
                    <a:lnTo>
                      <a:pt x="2940" y="1973"/>
                    </a:lnTo>
                    <a:lnTo>
                      <a:pt x="2922" y="1948"/>
                    </a:lnTo>
                    <a:lnTo>
                      <a:pt x="2903" y="1921"/>
                    </a:lnTo>
                    <a:lnTo>
                      <a:pt x="2881" y="1893"/>
                    </a:lnTo>
                    <a:lnTo>
                      <a:pt x="2861" y="1864"/>
                    </a:lnTo>
                    <a:lnTo>
                      <a:pt x="2839" y="1836"/>
                    </a:lnTo>
                    <a:lnTo>
                      <a:pt x="2819" y="1808"/>
                    </a:lnTo>
                    <a:lnTo>
                      <a:pt x="2799" y="1779"/>
                    </a:lnTo>
                    <a:lnTo>
                      <a:pt x="2779" y="1753"/>
                    </a:lnTo>
                    <a:lnTo>
                      <a:pt x="2760" y="1727"/>
                    </a:lnTo>
                    <a:lnTo>
                      <a:pt x="2743" y="1704"/>
                    </a:lnTo>
                    <a:lnTo>
                      <a:pt x="2728" y="1684"/>
                    </a:lnTo>
                    <a:lnTo>
                      <a:pt x="2714" y="1667"/>
                    </a:lnTo>
                    <a:lnTo>
                      <a:pt x="2704" y="1652"/>
                    </a:lnTo>
                    <a:lnTo>
                      <a:pt x="2695" y="1641"/>
                    </a:lnTo>
                    <a:lnTo>
                      <a:pt x="2691" y="1635"/>
                    </a:lnTo>
                    <a:lnTo>
                      <a:pt x="2685" y="1627"/>
                    </a:lnTo>
                    <a:lnTo>
                      <a:pt x="2673" y="1614"/>
                    </a:lnTo>
                    <a:lnTo>
                      <a:pt x="2660" y="1595"/>
                    </a:lnTo>
                    <a:lnTo>
                      <a:pt x="2643" y="1573"/>
                    </a:lnTo>
                    <a:lnTo>
                      <a:pt x="2623" y="1549"/>
                    </a:lnTo>
                    <a:lnTo>
                      <a:pt x="2603" y="1521"/>
                    </a:lnTo>
                    <a:lnTo>
                      <a:pt x="2581" y="1494"/>
                    </a:lnTo>
                    <a:lnTo>
                      <a:pt x="2558" y="1466"/>
                    </a:lnTo>
                    <a:lnTo>
                      <a:pt x="2536" y="1438"/>
                    </a:lnTo>
                    <a:lnTo>
                      <a:pt x="2515" y="1412"/>
                    </a:lnTo>
                    <a:lnTo>
                      <a:pt x="2496" y="1387"/>
                    </a:lnTo>
                    <a:lnTo>
                      <a:pt x="2479" y="1364"/>
                    </a:lnTo>
                    <a:lnTo>
                      <a:pt x="2464" y="1345"/>
                    </a:lnTo>
                    <a:lnTo>
                      <a:pt x="2453" y="1332"/>
                    </a:lnTo>
                    <a:lnTo>
                      <a:pt x="2446" y="1322"/>
                    </a:lnTo>
                    <a:lnTo>
                      <a:pt x="2443" y="1319"/>
                    </a:lnTo>
                    <a:lnTo>
                      <a:pt x="2255" y="1061"/>
                    </a:lnTo>
                    <a:lnTo>
                      <a:pt x="2186" y="1027"/>
                    </a:lnTo>
                    <a:lnTo>
                      <a:pt x="2089" y="1011"/>
                    </a:lnTo>
                    <a:lnTo>
                      <a:pt x="1919" y="1004"/>
                    </a:lnTo>
                    <a:lnTo>
                      <a:pt x="1866" y="937"/>
                    </a:lnTo>
                    <a:lnTo>
                      <a:pt x="1984" y="893"/>
                    </a:lnTo>
                    <a:lnTo>
                      <a:pt x="2121" y="848"/>
                    </a:lnTo>
                    <a:lnTo>
                      <a:pt x="2231" y="878"/>
                    </a:lnTo>
                    <a:lnTo>
                      <a:pt x="2021" y="499"/>
                    </a:lnTo>
                    <a:lnTo>
                      <a:pt x="1903" y="327"/>
                    </a:lnTo>
                    <a:lnTo>
                      <a:pt x="1835" y="224"/>
                    </a:lnTo>
                    <a:lnTo>
                      <a:pt x="1739" y="261"/>
                    </a:lnTo>
                    <a:lnTo>
                      <a:pt x="1672" y="157"/>
                    </a:lnTo>
                    <a:lnTo>
                      <a:pt x="1597" y="75"/>
                    </a:lnTo>
                    <a:lnTo>
                      <a:pt x="1545" y="104"/>
                    </a:lnTo>
                    <a:lnTo>
                      <a:pt x="1516" y="52"/>
                    </a:lnTo>
                    <a:lnTo>
                      <a:pt x="1472" y="52"/>
                    </a:lnTo>
                    <a:lnTo>
                      <a:pt x="1421" y="0"/>
                    </a:lnTo>
                    <a:lnTo>
                      <a:pt x="1242" y="104"/>
                    </a:lnTo>
                    <a:lnTo>
                      <a:pt x="938" y="238"/>
                    </a:lnTo>
                    <a:lnTo>
                      <a:pt x="804" y="313"/>
                    </a:lnTo>
                    <a:lnTo>
                      <a:pt x="632" y="417"/>
                    </a:lnTo>
                    <a:lnTo>
                      <a:pt x="498" y="461"/>
                    </a:lnTo>
                    <a:lnTo>
                      <a:pt x="224" y="596"/>
                    </a:lnTo>
                    <a:lnTo>
                      <a:pt x="118" y="669"/>
                    </a:lnTo>
                    <a:lnTo>
                      <a:pt x="14" y="803"/>
                    </a:lnTo>
                    <a:lnTo>
                      <a:pt x="0" y="871"/>
                    </a:lnTo>
                    <a:lnTo>
                      <a:pt x="7" y="930"/>
                    </a:lnTo>
                    <a:lnTo>
                      <a:pt x="38" y="968"/>
                    </a:lnTo>
                    <a:lnTo>
                      <a:pt x="491" y="1515"/>
                    </a:lnTo>
                    <a:lnTo>
                      <a:pt x="651" y="1702"/>
                    </a:lnTo>
                    <a:lnTo>
                      <a:pt x="804" y="1766"/>
                    </a:lnTo>
                    <a:lnTo>
                      <a:pt x="892" y="1873"/>
                    </a:lnTo>
                    <a:lnTo>
                      <a:pt x="1226" y="2280"/>
                    </a:lnTo>
                    <a:lnTo>
                      <a:pt x="1301" y="2437"/>
                    </a:lnTo>
                    <a:lnTo>
                      <a:pt x="1372" y="2639"/>
                    </a:lnTo>
                    <a:lnTo>
                      <a:pt x="1524" y="2735"/>
                    </a:lnTo>
                    <a:lnTo>
                      <a:pt x="1606" y="2809"/>
                    </a:lnTo>
                    <a:lnTo>
                      <a:pt x="1739" y="2832"/>
                    </a:lnTo>
                    <a:lnTo>
                      <a:pt x="1828" y="2825"/>
                    </a:lnTo>
                    <a:lnTo>
                      <a:pt x="1948" y="2735"/>
                    </a:lnTo>
                    <a:lnTo>
                      <a:pt x="2141" y="2653"/>
                    </a:lnTo>
                    <a:lnTo>
                      <a:pt x="2469" y="2482"/>
                    </a:lnTo>
                    <a:lnTo>
                      <a:pt x="2780" y="2267"/>
                    </a:lnTo>
                    <a:lnTo>
                      <a:pt x="2923" y="2179"/>
                    </a:lnTo>
                    <a:close/>
                  </a:path>
                </a:pathLst>
              </a:custGeom>
              <a:solidFill>
                <a:srgbClr val="FFF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2066" y="645"/>
                <a:ext cx="879" cy="610"/>
              </a:xfrm>
              <a:custGeom>
                <a:avLst/>
                <a:gdLst>
                  <a:gd name="T0" fmla="*/ 876 w 879"/>
                  <a:gd name="T1" fmla="*/ 602 h 610"/>
                  <a:gd name="T2" fmla="*/ 853 w 879"/>
                  <a:gd name="T3" fmla="*/ 556 h 610"/>
                  <a:gd name="T4" fmla="*/ 822 w 879"/>
                  <a:gd name="T5" fmla="*/ 493 h 610"/>
                  <a:gd name="T6" fmla="*/ 796 w 879"/>
                  <a:gd name="T7" fmla="*/ 439 h 610"/>
                  <a:gd name="T8" fmla="*/ 785 w 879"/>
                  <a:gd name="T9" fmla="*/ 419 h 610"/>
                  <a:gd name="T10" fmla="*/ 763 w 879"/>
                  <a:gd name="T11" fmla="*/ 387 h 610"/>
                  <a:gd name="T12" fmla="*/ 730 w 879"/>
                  <a:gd name="T13" fmla="*/ 337 h 610"/>
                  <a:gd name="T14" fmla="*/ 690 w 879"/>
                  <a:gd name="T15" fmla="*/ 276 h 610"/>
                  <a:gd name="T16" fmla="*/ 648 w 879"/>
                  <a:gd name="T17" fmla="*/ 214 h 610"/>
                  <a:gd name="T18" fmla="*/ 607 w 879"/>
                  <a:gd name="T19" fmla="*/ 155 h 610"/>
                  <a:gd name="T20" fmla="*/ 576 w 879"/>
                  <a:gd name="T21" fmla="*/ 109 h 610"/>
                  <a:gd name="T22" fmla="*/ 558 w 879"/>
                  <a:gd name="T23" fmla="*/ 83 h 610"/>
                  <a:gd name="T24" fmla="*/ 501 w 879"/>
                  <a:gd name="T25" fmla="*/ 49 h 610"/>
                  <a:gd name="T26" fmla="*/ 394 w 879"/>
                  <a:gd name="T27" fmla="*/ 47 h 610"/>
                  <a:gd name="T28" fmla="*/ 372 w 879"/>
                  <a:gd name="T29" fmla="*/ 43 h 610"/>
                  <a:gd name="T30" fmla="*/ 338 w 879"/>
                  <a:gd name="T31" fmla="*/ 36 h 610"/>
                  <a:gd name="T32" fmla="*/ 303 w 879"/>
                  <a:gd name="T33" fmla="*/ 31 h 610"/>
                  <a:gd name="T34" fmla="*/ 268 w 879"/>
                  <a:gd name="T35" fmla="*/ 28 h 610"/>
                  <a:gd name="T36" fmla="*/ 201 w 879"/>
                  <a:gd name="T37" fmla="*/ 20 h 610"/>
                  <a:gd name="T38" fmla="*/ 123 w 879"/>
                  <a:gd name="T39" fmla="*/ 10 h 610"/>
                  <a:gd name="T40" fmla="*/ 68 w 879"/>
                  <a:gd name="T41" fmla="*/ 1 h 610"/>
                  <a:gd name="T42" fmla="*/ 0 w 879"/>
                  <a:gd name="T43" fmla="*/ 5 h 610"/>
                  <a:gd name="T44" fmla="*/ 52 w 879"/>
                  <a:gd name="T45" fmla="*/ 49 h 610"/>
                  <a:gd name="T46" fmla="*/ 98 w 879"/>
                  <a:gd name="T47" fmla="*/ 49 h 610"/>
                  <a:gd name="T48" fmla="*/ 162 w 879"/>
                  <a:gd name="T49" fmla="*/ 51 h 610"/>
                  <a:gd name="T50" fmla="*/ 215 w 879"/>
                  <a:gd name="T51" fmla="*/ 56 h 610"/>
                  <a:gd name="T52" fmla="*/ 242 w 879"/>
                  <a:gd name="T53" fmla="*/ 63 h 610"/>
                  <a:gd name="T54" fmla="*/ 297 w 879"/>
                  <a:gd name="T55" fmla="*/ 75 h 610"/>
                  <a:gd name="T56" fmla="*/ 362 w 879"/>
                  <a:gd name="T57" fmla="*/ 85 h 610"/>
                  <a:gd name="T58" fmla="*/ 410 w 879"/>
                  <a:gd name="T59" fmla="*/ 92 h 610"/>
                  <a:gd name="T60" fmla="*/ 420 w 879"/>
                  <a:gd name="T61" fmla="*/ 93 h 610"/>
                  <a:gd name="T62" fmla="*/ 440 w 879"/>
                  <a:gd name="T63" fmla="*/ 90 h 610"/>
                  <a:gd name="T64" fmla="*/ 468 w 879"/>
                  <a:gd name="T65" fmla="*/ 89 h 610"/>
                  <a:gd name="T66" fmla="*/ 493 w 879"/>
                  <a:gd name="T67" fmla="*/ 90 h 610"/>
                  <a:gd name="T68" fmla="*/ 508 w 879"/>
                  <a:gd name="T69" fmla="*/ 99 h 610"/>
                  <a:gd name="T70" fmla="*/ 527 w 879"/>
                  <a:gd name="T71" fmla="*/ 121 h 610"/>
                  <a:gd name="T72" fmla="*/ 547 w 879"/>
                  <a:gd name="T73" fmla="*/ 144 h 610"/>
                  <a:gd name="T74" fmla="*/ 560 w 879"/>
                  <a:gd name="T75" fmla="*/ 161 h 610"/>
                  <a:gd name="T76" fmla="*/ 879 w 879"/>
                  <a:gd name="T77" fmla="*/ 610 h 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9"/>
                  <a:gd name="T118" fmla="*/ 0 h 610"/>
                  <a:gd name="T119" fmla="*/ 879 w 879"/>
                  <a:gd name="T120" fmla="*/ 610 h 6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9" h="610">
                    <a:moveTo>
                      <a:pt x="879" y="610"/>
                    </a:moveTo>
                    <a:lnTo>
                      <a:pt x="876" y="602"/>
                    </a:lnTo>
                    <a:lnTo>
                      <a:pt x="866" y="584"/>
                    </a:lnTo>
                    <a:lnTo>
                      <a:pt x="853" y="556"/>
                    </a:lnTo>
                    <a:lnTo>
                      <a:pt x="838" y="524"/>
                    </a:lnTo>
                    <a:lnTo>
                      <a:pt x="822" y="493"/>
                    </a:lnTo>
                    <a:lnTo>
                      <a:pt x="808" y="462"/>
                    </a:lnTo>
                    <a:lnTo>
                      <a:pt x="796" y="439"/>
                    </a:lnTo>
                    <a:lnTo>
                      <a:pt x="789" y="426"/>
                    </a:lnTo>
                    <a:lnTo>
                      <a:pt x="785" y="419"/>
                    </a:lnTo>
                    <a:lnTo>
                      <a:pt x="776" y="406"/>
                    </a:lnTo>
                    <a:lnTo>
                      <a:pt x="763" y="387"/>
                    </a:lnTo>
                    <a:lnTo>
                      <a:pt x="749" y="363"/>
                    </a:lnTo>
                    <a:lnTo>
                      <a:pt x="730" y="337"/>
                    </a:lnTo>
                    <a:lnTo>
                      <a:pt x="711" y="308"/>
                    </a:lnTo>
                    <a:lnTo>
                      <a:pt x="690" y="276"/>
                    </a:lnTo>
                    <a:lnTo>
                      <a:pt x="668" y="245"/>
                    </a:lnTo>
                    <a:lnTo>
                      <a:pt x="648" y="214"/>
                    </a:lnTo>
                    <a:lnTo>
                      <a:pt x="626" y="184"/>
                    </a:lnTo>
                    <a:lnTo>
                      <a:pt x="607" y="155"/>
                    </a:lnTo>
                    <a:lnTo>
                      <a:pt x="590" y="131"/>
                    </a:lnTo>
                    <a:lnTo>
                      <a:pt x="576" y="109"/>
                    </a:lnTo>
                    <a:lnTo>
                      <a:pt x="566" y="93"/>
                    </a:lnTo>
                    <a:lnTo>
                      <a:pt x="558" y="83"/>
                    </a:lnTo>
                    <a:lnTo>
                      <a:pt x="556" y="79"/>
                    </a:lnTo>
                    <a:lnTo>
                      <a:pt x="501" y="49"/>
                    </a:lnTo>
                    <a:lnTo>
                      <a:pt x="397" y="49"/>
                    </a:lnTo>
                    <a:lnTo>
                      <a:pt x="394" y="47"/>
                    </a:lnTo>
                    <a:lnTo>
                      <a:pt x="385" y="46"/>
                    </a:lnTo>
                    <a:lnTo>
                      <a:pt x="372" y="43"/>
                    </a:lnTo>
                    <a:lnTo>
                      <a:pt x="356" y="38"/>
                    </a:lnTo>
                    <a:lnTo>
                      <a:pt x="338" y="36"/>
                    </a:lnTo>
                    <a:lnTo>
                      <a:pt x="320" y="33"/>
                    </a:lnTo>
                    <a:lnTo>
                      <a:pt x="303" y="31"/>
                    </a:lnTo>
                    <a:lnTo>
                      <a:pt x="289" y="30"/>
                    </a:lnTo>
                    <a:lnTo>
                      <a:pt x="268" y="28"/>
                    </a:lnTo>
                    <a:lnTo>
                      <a:pt x="238" y="26"/>
                    </a:lnTo>
                    <a:lnTo>
                      <a:pt x="201" y="20"/>
                    </a:lnTo>
                    <a:lnTo>
                      <a:pt x="162" y="14"/>
                    </a:lnTo>
                    <a:lnTo>
                      <a:pt x="123" y="10"/>
                    </a:lnTo>
                    <a:lnTo>
                      <a:pt x="90" y="4"/>
                    </a:lnTo>
                    <a:lnTo>
                      <a:pt x="68" y="1"/>
                    </a:lnTo>
                    <a:lnTo>
                      <a:pt x="59" y="0"/>
                    </a:lnTo>
                    <a:lnTo>
                      <a:pt x="0" y="5"/>
                    </a:lnTo>
                    <a:lnTo>
                      <a:pt x="45" y="49"/>
                    </a:lnTo>
                    <a:lnTo>
                      <a:pt x="52" y="49"/>
                    </a:lnTo>
                    <a:lnTo>
                      <a:pt x="71" y="49"/>
                    </a:lnTo>
                    <a:lnTo>
                      <a:pt x="98" y="49"/>
                    </a:lnTo>
                    <a:lnTo>
                      <a:pt x="130" y="50"/>
                    </a:lnTo>
                    <a:lnTo>
                      <a:pt x="162" y="51"/>
                    </a:lnTo>
                    <a:lnTo>
                      <a:pt x="192" y="53"/>
                    </a:lnTo>
                    <a:lnTo>
                      <a:pt x="215" y="56"/>
                    </a:lnTo>
                    <a:lnTo>
                      <a:pt x="228" y="59"/>
                    </a:lnTo>
                    <a:lnTo>
                      <a:pt x="242" y="63"/>
                    </a:lnTo>
                    <a:lnTo>
                      <a:pt x="266" y="69"/>
                    </a:lnTo>
                    <a:lnTo>
                      <a:pt x="297" y="75"/>
                    </a:lnTo>
                    <a:lnTo>
                      <a:pt x="330" y="80"/>
                    </a:lnTo>
                    <a:lnTo>
                      <a:pt x="362" y="85"/>
                    </a:lnTo>
                    <a:lnTo>
                      <a:pt x="391" y="89"/>
                    </a:lnTo>
                    <a:lnTo>
                      <a:pt x="410" y="92"/>
                    </a:lnTo>
                    <a:lnTo>
                      <a:pt x="417" y="93"/>
                    </a:lnTo>
                    <a:lnTo>
                      <a:pt x="420" y="93"/>
                    </a:lnTo>
                    <a:lnTo>
                      <a:pt x="429" y="92"/>
                    </a:lnTo>
                    <a:lnTo>
                      <a:pt x="440" y="90"/>
                    </a:lnTo>
                    <a:lnTo>
                      <a:pt x="453" y="90"/>
                    </a:lnTo>
                    <a:lnTo>
                      <a:pt x="468" y="89"/>
                    </a:lnTo>
                    <a:lnTo>
                      <a:pt x="482" y="89"/>
                    </a:lnTo>
                    <a:lnTo>
                      <a:pt x="493" y="90"/>
                    </a:lnTo>
                    <a:lnTo>
                      <a:pt x="501" y="93"/>
                    </a:lnTo>
                    <a:lnTo>
                      <a:pt x="508" y="99"/>
                    </a:lnTo>
                    <a:lnTo>
                      <a:pt x="517" y="109"/>
                    </a:lnTo>
                    <a:lnTo>
                      <a:pt x="527" y="121"/>
                    </a:lnTo>
                    <a:lnTo>
                      <a:pt x="537" y="132"/>
                    </a:lnTo>
                    <a:lnTo>
                      <a:pt x="547" y="144"/>
                    </a:lnTo>
                    <a:lnTo>
                      <a:pt x="554" y="154"/>
                    </a:lnTo>
                    <a:lnTo>
                      <a:pt x="560" y="161"/>
                    </a:lnTo>
                    <a:lnTo>
                      <a:pt x="561" y="164"/>
                    </a:lnTo>
                    <a:lnTo>
                      <a:pt x="879" y="6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2"/>
              <p:cNvSpPr>
                <a:spLocks/>
              </p:cNvSpPr>
              <p:nvPr/>
            </p:nvSpPr>
            <p:spPr bwMode="auto">
              <a:xfrm>
                <a:off x="1858" y="833"/>
                <a:ext cx="843" cy="707"/>
              </a:xfrm>
              <a:custGeom>
                <a:avLst/>
                <a:gdLst>
                  <a:gd name="T0" fmla="*/ 655 w 843"/>
                  <a:gd name="T1" fmla="*/ 49 h 707"/>
                  <a:gd name="T2" fmla="*/ 606 w 843"/>
                  <a:gd name="T3" fmla="*/ 48 h 707"/>
                  <a:gd name="T4" fmla="*/ 533 w 843"/>
                  <a:gd name="T5" fmla="*/ 42 h 707"/>
                  <a:gd name="T6" fmla="*/ 466 w 843"/>
                  <a:gd name="T7" fmla="*/ 31 h 707"/>
                  <a:gd name="T8" fmla="*/ 394 w 843"/>
                  <a:gd name="T9" fmla="*/ 16 h 707"/>
                  <a:gd name="T10" fmla="*/ 342 w 843"/>
                  <a:gd name="T11" fmla="*/ 5 h 707"/>
                  <a:gd name="T12" fmla="*/ 300 w 843"/>
                  <a:gd name="T13" fmla="*/ 2 h 707"/>
                  <a:gd name="T14" fmla="*/ 257 w 843"/>
                  <a:gd name="T15" fmla="*/ 0 h 707"/>
                  <a:gd name="T16" fmla="*/ 228 w 843"/>
                  <a:gd name="T17" fmla="*/ 2 h 707"/>
                  <a:gd name="T18" fmla="*/ 165 w 843"/>
                  <a:gd name="T19" fmla="*/ 15 h 707"/>
                  <a:gd name="T20" fmla="*/ 100 w 843"/>
                  <a:gd name="T21" fmla="*/ 32 h 707"/>
                  <a:gd name="T22" fmla="*/ 70 w 843"/>
                  <a:gd name="T23" fmla="*/ 39 h 707"/>
                  <a:gd name="T24" fmla="*/ 26 w 843"/>
                  <a:gd name="T25" fmla="*/ 51 h 707"/>
                  <a:gd name="T26" fmla="*/ 0 w 843"/>
                  <a:gd name="T27" fmla="*/ 80 h 707"/>
                  <a:gd name="T28" fmla="*/ 15 w 843"/>
                  <a:gd name="T29" fmla="*/ 129 h 707"/>
                  <a:gd name="T30" fmla="*/ 46 w 843"/>
                  <a:gd name="T31" fmla="*/ 176 h 707"/>
                  <a:gd name="T32" fmla="*/ 214 w 843"/>
                  <a:gd name="T33" fmla="*/ 218 h 707"/>
                  <a:gd name="T34" fmla="*/ 305 w 843"/>
                  <a:gd name="T35" fmla="*/ 207 h 707"/>
                  <a:gd name="T36" fmla="*/ 329 w 843"/>
                  <a:gd name="T37" fmla="*/ 217 h 707"/>
                  <a:gd name="T38" fmla="*/ 352 w 843"/>
                  <a:gd name="T39" fmla="*/ 223 h 707"/>
                  <a:gd name="T40" fmla="*/ 373 w 843"/>
                  <a:gd name="T41" fmla="*/ 224 h 707"/>
                  <a:gd name="T42" fmla="*/ 393 w 843"/>
                  <a:gd name="T43" fmla="*/ 227 h 707"/>
                  <a:gd name="T44" fmla="*/ 505 w 843"/>
                  <a:gd name="T45" fmla="*/ 342 h 707"/>
                  <a:gd name="T46" fmla="*/ 843 w 843"/>
                  <a:gd name="T47" fmla="*/ 707 h 707"/>
                  <a:gd name="T48" fmla="*/ 541 w 843"/>
                  <a:gd name="T49" fmla="*/ 332 h 707"/>
                  <a:gd name="T50" fmla="*/ 528 w 843"/>
                  <a:gd name="T51" fmla="*/ 312 h 707"/>
                  <a:gd name="T52" fmla="*/ 501 w 843"/>
                  <a:gd name="T53" fmla="*/ 276 h 707"/>
                  <a:gd name="T54" fmla="*/ 479 w 843"/>
                  <a:gd name="T55" fmla="*/ 251 h 707"/>
                  <a:gd name="T56" fmla="*/ 448 w 843"/>
                  <a:gd name="T57" fmla="*/ 227 h 707"/>
                  <a:gd name="T58" fmla="*/ 423 w 843"/>
                  <a:gd name="T59" fmla="*/ 210 h 707"/>
                  <a:gd name="T60" fmla="*/ 443 w 843"/>
                  <a:gd name="T61" fmla="*/ 178 h 707"/>
                  <a:gd name="T62" fmla="*/ 416 w 843"/>
                  <a:gd name="T63" fmla="*/ 185 h 707"/>
                  <a:gd name="T64" fmla="*/ 381 w 843"/>
                  <a:gd name="T65" fmla="*/ 189 h 707"/>
                  <a:gd name="T66" fmla="*/ 355 w 843"/>
                  <a:gd name="T67" fmla="*/ 184 h 707"/>
                  <a:gd name="T68" fmla="*/ 326 w 843"/>
                  <a:gd name="T69" fmla="*/ 176 h 707"/>
                  <a:gd name="T70" fmla="*/ 312 w 843"/>
                  <a:gd name="T71" fmla="*/ 173 h 707"/>
                  <a:gd name="T72" fmla="*/ 322 w 843"/>
                  <a:gd name="T73" fmla="*/ 133 h 707"/>
                  <a:gd name="T74" fmla="*/ 285 w 843"/>
                  <a:gd name="T75" fmla="*/ 161 h 707"/>
                  <a:gd name="T76" fmla="*/ 253 w 843"/>
                  <a:gd name="T77" fmla="*/ 178 h 707"/>
                  <a:gd name="T78" fmla="*/ 207 w 843"/>
                  <a:gd name="T79" fmla="*/ 179 h 707"/>
                  <a:gd name="T80" fmla="*/ 145 w 843"/>
                  <a:gd name="T81" fmla="*/ 181 h 707"/>
                  <a:gd name="T82" fmla="*/ 45 w 843"/>
                  <a:gd name="T83" fmla="*/ 149 h 707"/>
                  <a:gd name="T84" fmla="*/ 207 w 843"/>
                  <a:gd name="T85" fmla="*/ 45 h 707"/>
                  <a:gd name="T86" fmla="*/ 240 w 843"/>
                  <a:gd name="T87" fmla="*/ 38 h 707"/>
                  <a:gd name="T88" fmla="*/ 285 w 843"/>
                  <a:gd name="T89" fmla="*/ 34 h 707"/>
                  <a:gd name="T90" fmla="*/ 331 w 843"/>
                  <a:gd name="T91" fmla="*/ 41 h 707"/>
                  <a:gd name="T92" fmla="*/ 400 w 843"/>
                  <a:gd name="T93" fmla="*/ 54 h 707"/>
                  <a:gd name="T94" fmla="*/ 452 w 843"/>
                  <a:gd name="T95" fmla="*/ 64 h 707"/>
                  <a:gd name="T96" fmla="*/ 508 w 843"/>
                  <a:gd name="T97" fmla="*/ 68 h 707"/>
                  <a:gd name="T98" fmla="*/ 576 w 843"/>
                  <a:gd name="T99" fmla="*/ 70 h 707"/>
                  <a:gd name="T100" fmla="*/ 650 w 843"/>
                  <a:gd name="T101" fmla="*/ 80 h 7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
                  <a:gd name="T154" fmla="*/ 0 h 707"/>
                  <a:gd name="T155" fmla="*/ 843 w 843"/>
                  <a:gd name="T156" fmla="*/ 707 h 7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 h="707">
                    <a:moveTo>
                      <a:pt x="749" y="119"/>
                    </a:moveTo>
                    <a:lnTo>
                      <a:pt x="660" y="49"/>
                    </a:lnTo>
                    <a:lnTo>
                      <a:pt x="655" y="49"/>
                    </a:lnTo>
                    <a:lnTo>
                      <a:pt x="644" y="49"/>
                    </a:lnTo>
                    <a:lnTo>
                      <a:pt x="626" y="49"/>
                    </a:lnTo>
                    <a:lnTo>
                      <a:pt x="606" y="48"/>
                    </a:lnTo>
                    <a:lnTo>
                      <a:pt x="582" y="47"/>
                    </a:lnTo>
                    <a:lnTo>
                      <a:pt x="557" y="45"/>
                    </a:lnTo>
                    <a:lnTo>
                      <a:pt x="533" y="42"/>
                    </a:lnTo>
                    <a:lnTo>
                      <a:pt x="511" y="39"/>
                    </a:lnTo>
                    <a:lnTo>
                      <a:pt x="489" y="35"/>
                    </a:lnTo>
                    <a:lnTo>
                      <a:pt x="466" y="31"/>
                    </a:lnTo>
                    <a:lnTo>
                      <a:pt x="442" y="25"/>
                    </a:lnTo>
                    <a:lnTo>
                      <a:pt x="417" y="21"/>
                    </a:lnTo>
                    <a:lnTo>
                      <a:pt x="394" y="16"/>
                    </a:lnTo>
                    <a:lnTo>
                      <a:pt x="374" y="11"/>
                    </a:lnTo>
                    <a:lnTo>
                      <a:pt x="355" y="8"/>
                    </a:lnTo>
                    <a:lnTo>
                      <a:pt x="342" y="5"/>
                    </a:lnTo>
                    <a:lnTo>
                      <a:pt x="329" y="3"/>
                    </a:lnTo>
                    <a:lnTo>
                      <a:pt x="315" y="2"/>
                    </a:lnTo>
                    <a:lnTo>
                      <a:pt x="300" y="2"/>
                    </a:lnTo>
                    <a:lnTo>
                      <a:pt x="285" y="0"/>
                    </a:lnTo>
                    <a:lnTo>
                      <a:pt x="270" y="0"/>
                    </a:lnTo>
                    <a:lnTo>
                      <a:pt x="257" y="0"/>
                    </a:lnTo>
                    <a:lnTo>
                      <a:pt x="246" y="0"/>
                    </a:lnTo>
                    <a:lnTo>
                      <a:pt x="238" y="0"/>
                    </a:lnTo>
                    <a:lnTo>
                      <a:pt x="228" y="2"/>
                    </a:lnTo>
                    <a:lnTo>
                      <a:pt x="211" y="5"/>
                    </a:lnTo>
                    <a:lnTo>
                      <a:pt x="189" y="11"/>
                    </a:lnTo>
                    <a:lnTo>
                      <a:pt x="165" y="15"/>
                    </a:lnTo>
                    <a:lnTo>
                      <a:pt x="139" y="22"/>
                    </a:lnTo>
                    <a:lnTo>
                      <a:pt x="117" y="28"/>
                    </a:lnTo>
                    <a:lnTo>
                      <a:pt x="100" y="32"/>
                    </a:lnTo>
                    <a:lnTo>
                      <a:pt x="90" y="35"/>
                    </a:lnTo>
                    <a:lnTo>
                      <a:pt x="81" y="36"/>
                    </a:lnTo>
                    <a:lnTo>
                      <a:pt x="70" y="39"/>
                    </a:lnTo>
                    <a:lnTo>
                      <a:pt x="55" y="42"/>
                    </a:lnTo>
                    <a:lnTo>
                      <a:pt x="41" y="47"/>
                    </a:lnTo>
                    <a:lnTo>
                      <a:pt x="26" y="51"/>
                    </a:lnTo>
                    <a:lnTo>
                      <a:pt x="13" y="58"/>
                    </a:lnTo>
                    <a:lnTo>
                      <a:pt x="5" y="68"/>
                    </a:lnTo>
                    <a:lnTo>
                      <a:pt x="0" y="80"/>
                    </a:lnTo>
                    <a:lnTo>
                      <a:pt x="0" y="94"/>
                    </a:lnTo>
                    <a:lnTo>
                      <a:pt x="6" y="111"/>
                    </a:lnTo>
                    <a:lnTo>
                      <a:pt x="15" y="129"/>
                    </a:lnTo>
                    <a:lnTo>
                      <a:pt x="26" y="146"/>
                    </a:lnTo>
                    <a:lnTo>
                      <a:pt x="36" y="163"/>
                    </a:lnTo>
                    <a:lnTo>
                      <a:pt x="46" y="176"/>
                    </a:lnTo>
                    <a:lnTo>
                      <a:pt x="52" y="185"/>
                    </a:lnTo>
                    <a:lnTo>
                      <a:pt x="55" y="188"/>
                    </a:lnTo>
                    <a:lnTo>
                      <a:pt x="214" y="218"/>
                    </a:lnTo>
                    <a:lnTo>
                      <a:pt x="298" y="204"/>
                    </a:lnTo>
                    <a:lnTo>
                      <a:pt x="299" y="205"/>
                    </a:lnTo>
                    <a:lnTo>
                      <a:pt x="305" y="207"/>
                    </a:lnTo>
                    <a:lnTo>
                      <a:pt x="311" y="210"/>
                    </a:lnTo>
                    <a:lnTo>
                      <a:pt x="319" y="212"/>
                    </a:lnTo>
                    <a:lnTo>
                      <a:pt x="329" y="217"/>
                    </a:lnTo>
                    <a:lnTo>
                      <a:pt x="338" y="220"/>
                    </a:lnTo>
                    <a:lnTo>
                      <a:pt x="345" y="221"/>
                    </a:lnTo>
                    <a:lnTo>
                      <a:pt x="352" y="223"/>
                    </a:lnTo>
                    <a:lnTo>
                      <a:pt x="358" y="223"/>
                    </a:lnTo>
                    <a:lnTo>
                      <a:pt x="365" y="224"/>
                    </a:lnTo>
                    <a:lnTo>
                      <a:pt x="373" y="224"/>
                    </a:lnTo>
                    <a:lnTo>
                      <a:pt x="380" y="225"/>
                    </a:lnTo>
                    <a:lnTo>
                      <a:pt x="387" y="227"/>
                    </a:lnTo>
                    <a:lnTo>
                      <a:pt x="393" y="227"/>
                    </a:lnTo>
                    <a:lnTo>
                      <a:pt x="396" y="228"/>
                    </a:lnTo>
                    <a:lnTo>
                      <a:pt x="397" y="228"/>
                    </a:lnTo>
                    <a:lnTo>
                      <a:pt x="505" y="342"/>
                    </a:lnTo>
                    <a:lnTo>
                      <a:pt x="570" y="525"/>
                    </a:lnTo>
                    <a:lnTo>
                      <a:pt x="719" y="668"/>
                    </a:lnTo>
                    <a:lnTo>
                      <a:pt x="843" y="707"/>
                    </a:lnTo>
                    <a:lnTo>
                      <a:pt x="709" y="618"/>
                    </a:lnTo>
                    <a:lnTo>
                      <a:pt x="585" y="486"/>
                    </a:lnTo>
                    <a:lnTo>
                      <a:pt x="541" y="332"/>
                    </a:lnTo>
                    <a:lnTo>
                      <a:pt x="540" y="329"/>
                    </a:lnTo>
                    <a:lnTo>
                      <a:pt x="534" y="322"/>
                    </a:lnTo>
                    <a:lnTo>
                      <a:pt x="528" y="312"/>
                    </a:lnTo>
                    <a:lnTo>
                      <a:pt x="520" y="300"/>
                    </a:lnTo>
                    <a:lnTo>
                      <a:pt x="510" y="287"/>
                    </a:lnTo>
                    <a:lnTo>
                      <a:pt x="501" y="276"/>
                    </a:lnTo>
                    <a:lnTo>
                      <a:pt x="494" y="264"/>
                    </a:lnTo>
                    <a:lnTo>
                      <a:pt x="487" y="257"/>
                    </a:lnTo>
                    <a:lnTo>
                      <a:pt x="479" y="251"/>
                    </a:lnTo>
                    <a:lnTo>
                      <a:pt x="469" y="243"/>
                    </a:lnTo>
                    <a:lnTo>
                      <a:pt x="459" y="235"/>
                    </a:lnTo>
                    <a:lnTo>
                      <a:pt x="448" y="227"/>
                    </a:lnTo>
                    <a:lnTo>
                      <a:pt x="437" y="220"/>
                    </a:lnTo>
                    <a:lnTo>
                      <a:pt x="429" y="214"/>
                    </a:lnTo>
                    <a:lnTo>
                      <a:pt x="423" y="210"/>
                    </a:lnTo>
                    <a:lnTo>
                      <a:pt x="422" y="208"/>
                    </a:lnTo>
                    <a:lnTo>
                      <a:pt x="446" y="178"/>
                    </a:lnTo>
                    <a:lnTo>
                      <a:pt x="443" y="178"/>
                    </a:lnTo>
                    <a:lnTo>
                      <a:pt x="437" y="181"/>
                    </a:lnTo>
                    <a:lnTo>
                      <a:pt x="427" y="182"/>
                    </a:lnTo>
                    <a:lnTo>
                      <a:pt x="416" y="185"/>
                    </a:lnTo>
                    <a:lnTo>
                      <a:pt x="404" y="188"/>
                    </a:lnTo>
                    <a:lnTo>
                      <a:pt x="391" y="189"/>
                    </a:lnTo>
                    <a:lnTo>
                      <a:pt x="381" y="189"/>
                    </a:lnTo>
                    <a:lnTo>
                      <a:pt x="373" y="188"/>
                    </a:lnTo>
                    <a:lnTo>
                      <a:pt x="364" y="186"/>
                    </a:lnTo>
                    <a:lnTo>
                      <a:pt x="355" y="184"/>
                    </a:lnTo>
                    <a:lnTo>
                      <a:pt x="345" y="182"/>
                    </a:lnTo>
                    <a:lnTo>
                      <a:pt x="335" y="179"/>
                    </a:lnTo>
                    <a:lnTo>
                      <a:pt x="326" y="176"/>
                    </a:lnTo>
                    <a:lnTo>
                      <a:pt x="319" y="175"/>
                    </a:lnTo>
                    <a:lnTo>
                      <a:pt x="313" y="173"/>
                    </a:lnTo>
                    <a:lnTo>
                      <a:pt x="312" y="173"/>
                    </a:lnTo>
                    <a:lnTo>
                      <a:pt x="332" y="124"/>
                    </a:lnTo>
                    <a:lnTo>
                      <a:pt x="329" y="127"/>
                    </a:lnTo>
                    <a:lnTo>
                      <a:pt x="322" y="133"/>
                    </a:lnTo>
                    <a:lnTo>
                      <a:pt x="311" y="142"/>
                    </a:lnTo>
                    <a:lnTo>
                      <a:pt x="298" y="150"/>
                    </a:lnTo>
                    <a:lnTo>
                      <a:pt x="285" y="161"/>
                    </a:lnTo>
                    <a:lnTo>
                      <a:pt x="272" y="169"/>
                    </a:lnTo>
                    <a:lnTo>
                      <a:pt x="260" y="175"/>
                    </a:lnTo>
                    <a:lnTo>
                      <a:pt x="253" y="178"/>
                    </a:lnTo>
                    <a:lnTo>
                      <a:pt x="243" y="178"/>
                    </a:lnTo>
                    <a:lnTo>
                      <a:pt x="227" y="178"/>
                    </a:lnTo>
                    <a:lnTo>
                      <a:pt x="207" y="179"/>
                    </a:lnTo>
                    <a:lnTo>
                      <a:pt x="185" y="179"/>
                    </a:lnTo>
                    <a:lnTo>
                      <a:pt x="163" y="179"/>
                    </a:lnTo>
                    <a:lnTo>
                      <a:pt x="145" y="181"/>
                    </a:lnTo>
                    <a:lnTo>
                      <a:pt x="132" y="181"/>
                    </a:lnTo>
                    <a:lnTo>
                      <a:pt x="127" y="181"/>
                    </a:lnTo>
                    <a:lnTo>
                      <a:pt x="45" y="149"/>
                    </a:lnTo>
                    <a:lnTo>
                      <a:pt x="25" y="90"/>
                    </a:lnTo>
                    <a:lnTo>
                      <a:pt x="204" y="45"/>
                    </a:lnTo>
                    <a:lnTo>
                      <a:pt x="207" y="45"/>
                    </a:lnTo>
                    <a:lnTo>
                      <a:pt x="214" y="42"/>
                    </a:lnTo>
                    <a:lnTo>
                      <a:pt x="225" y="41"/>
                    </a:lnTo>
                    <a:lnTo>
                      <a:pt x="240" y="38"/>
                    </a:lnTo>
                    <a:lnTo>
                      <a:pt x="254" y="35"/>
                    </a:lnTo>
                    <a:lnTo>
                      <a:pt x="270" y="34"/>
                    </a:lnTo>
                    <a:lnTo>
                      <a:pt x="285" y="34"/>
                    </a:lnTo>
                    <a:lnTo>
                      <a:pt x="298" y="35"/>
                    </a:lnTo>
                    <a:lnTo>
                      <a:pt x="312" y="38"/>
                    </a:lnTo>
                    <a:lnTo>
                      <a:pt x="331" y="41"/>
                    </a:lnTo>
                    <a:lnTo>
                      <a:pt x="352" y="45"/>
                    </a:lnTo>
                    <a:lnTo>
                      <a:pt x="377" y="49"/>
                    </a:lnTo>
                    <a:lnTo>
                      <a:pt x="400" y="54"/>
                    </a:lnTo>
                    <a:lnTo>
                      <a:pt x="422" y="58"/>
                    </a:lnTo>
                    <a:lnTo>
                      <a:pt x="439" y="61"/>
                    </a:lnTo>
                    <a:lnTo>
                      <a:pt x="452" y="64"/>
                    </a:lnTo>
                    <a:lnTo>
                      <a:pt x="465" y="65"/>
                    </a:lnTo>
                    <a:lnTo>
                      <a:pt x="485" y="67"/>
                    </a:lnTo>
                    <a:lnTo>
                      <a:pt x="508" y="68"/>
                    </a:lnTo>
                    <a:lnTo>
                      <a:pt x="533" y="68"/>
                    </a:lnTo>
                    <a:lnTo>
                      <a:pt x="556" y="70"/>
                    </a:lnTo>
                    <a:lnTo>
                      <a:pt x="576" y="70"/>
                    </a:lnTo>
                    <a:lnTo>
                      <a:pt x="589" y="70"/>
                    </a:lnTo>
                    <a:lnTo>
                      <a:pt x="595" y="70"/>
                    </a:lnTo>
                    <a:lnTo>
                      <a:pt x="650" y="80"/>
                    </a:lnTo>
                    <a:lnTo>
                      <a:pt x="74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3"/>
              <p:cNvSpPr>
                <a:spLocks/>
              </p:cNvSpPr>
              <p:nvPr/>
            </p:nvSpPr>
            <p:spPr bwMode="auto">
              <a:xfrm>
                <a:off x="2269" y="754"/>
                <a:ext cx="80" cy="108"/>
              </a:xfrm>
              <a:custGeom>
                <a:avLst/>
                <a:gdLst>
                  <a:gd name="T0" fmla="*/ 0 w 80"/>
                  <a:gd name="T1" fmla="*/ 104 h 108"/>
                  <a:gd name="T2" fmla="*/ 80 w 80"/>
                  <a:gd name="T3" fmla="*/ 0 h 108"/>
                  <a:gd name="T4" fmla="*/ 31 w 80"/>
                  <a:gd name="T5" fmla="*/ 108 h 108"/>
                  <a:gd name="T6" fmla="*/ 0 w 80"/>
                  <a:gd name="T7" fmla="*/ 104 h 108"/>
                  <a:gd name="T8" fmla="*/ 0 60000 65536"/>
                  <a:gd name="T9" fmla="*/ 0 60000 65536"/>
                  <a:gd name="T10" fmla="*/ 0 60000 65536"/>
                  <a:gd name="T11" fmla="*/ 0 60000 65536"/>
                  <a:gd name="T12" fmla="*/ 0 w 80"/>
                  <a:gd name="T13" fmla="*/ 0 h 108"/>
                  <a:gd name="T14" fmla="*/ 80 w 80"/>
                  <a:gd name="T15" fmla="*/ 108 h 108"/>
                </a:gdLst>
                <a:ahLst/>
                <a:cxnLst>
                  <a:cxn ang="T8">
                    <a:pos x="T0" y="T1"/>
                  </a:cxn>
                  <a:cxn ang="T9">
                    <a:pos x="T2" y="T3"/>
                  </a:cxn>
                  <a:cxn ang="T10">
                    <a:pos x="T4" y="T5"/>
                  </a:cxn>
                  <a:cxn ang="T11">
                    <a:pos x="T6" y="T7"/>
                  </a:cxn>
                </a:cxnLst>
                <a:rect l="T12" t="T13" r="T14" b="T15"/>
                <a:pathLst>
                  <a:path w="80" h="108">
                    <a:moveTo>
                      <a:pt x="0" y="104"/>
                    </a:moveTo>
                    <a:lnTo>
                      <a:pt x="80" y="0"/>
                    </a:lnTo>
                    <a:lnTo>
                      <a:pt x="31"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4"/>
              <p:cNvSpPr>
                <a:spLocks/>
              </p:cNvSpPr>
              <p:nvPr/>
            </p:nvSpPr>
            <p:spPr bwMode="auto">
              <a:xfrm>
                <a:off x="2369" y="838"/>
                <a:ext cx="65" cy="50"/>
              </a:xfrm>
              <a:custGeom>
                <a:avLst/>
                <a:gdLst>
                  <a:gd name="T0" fmla="*/ 0 w 65"/>
                  <a:gd name="T1" fmla="*/ 34 h 50"/>
                  <a:gd name="T2" fmla="*/ 65 w 65"/>
                  <a:gd name="T3" fmla="*/ 0 h 50"/>
                  <a:gd name="T4" fmla="*/ 25 w 65"/>
                  <a:gd name="T5" fmla="*/ 50 h 50"/>
                  <a:gd name="T6" fmla="*/ 0 w 65"/>
                  <a:gd name="T7" fmla="*/ 34 h 50"/>
                  <a:gd name="T8" fmla="*/ 0 60000 65536"/>
                  <a:gd name="T9" fmla="*/ 0 60000 65536"/>
                  <a:gd name="T10" fmla="*/ 0 60000 65536"/>
                  <a:gd name="T11" fmla="*/ 0 60000 65536"/>
                  <a:gd name="T12" fmla="*/ 0 w 65"/>
                  <a:gd name="T13" fmla="*/ 0 h 50"/>
                  <a:gd name="T14" fmla="*/ 65 w 65"/>
                  <a:gd name="T15" fmla="*/ 50 h 50"/>
                </a:gdLst>
                <a:ahLst/>
                <a:cxnLst>
                  <a:cxn ang="T8">
                    <a:pos x="T0" y="T1"/>
                  </a:cxn>
                  <a:cxn ang="T9">
                    <a:pos x="T2" y="T3"/>
                  </a:cxn>
                  <a:cxn ang="T10">
                    <a:pos x="T4" y="T5"/>
                  </a:cxn>
                  <a:cxn ang="T11">
                    <a:pos x="T6" y="T7"/>
                  </a:cxn>
                </a:cxnLst>
                <a:rect l="T12" t="T13" r="T14" b="T15"/>
                <a:pathLst>
                  <a:path w="65" h="50">
                    <a:moveTo>
                      <a:pt x="0" y="34"/>
                    </a:moveTo>
                    <a:lnTo>
                      <a:pt x="65" y="0"/>
                    </a:lnTo>
                    <a:lnTo>
                      <a:pt x="25" y="5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5"/>
              <p:cNvSpPr>
                <a:spLocks/>
              </p:cNvSpPr>
              <p:nvPr/>
            </p:nvSpPr>
            <p:spPr bwMode="auto">
              <a:xfrm>
                <a:off x="39" y="45"/>
                <a:ext cx="1958" cy="1678"/>
              </a:xfrm>
              <a:custGeom>
                <a:avLst/>
                <a:gdLst>
                  <a:gd name="T0" fmla="*/ 1740 w 1958"/>
                  <a:gd name="T1" fmla="*/ 530 h 1678"/>
                  <a:gd name="T2" fmla="*/ 1723 w 1958"/>
                  <a:gd name="T3" fmla="*/ 502 h 1678"/>
                  <a:gd name="T4" fmla="*/ 1678 w 1958"/>
                  <a:gd name="T5" fmla="*/ 434 h 1678"/>
                  <a:gd name="T6" fmla="*/ 1625 w 1958"/>
                  <a:gd name="T7" fmla="*/ 352 h 1678"/>
                  <a:gd name="T8" fmla="*/ 1575 w 1958"/>
                  <a:gd name="T9" fmla="*/ 278 h 1678"/>
                  <a:gd name="T10" fmla="*/ 1529 w 1958"/>
                  <a:gd name="T11" fmla="*/ 215 h 1678"/>
                  <a:gd name="T12" fmla="*/ 1479 w 1958"/>
                  <a:gd name="T13" fmla="*/ 151 h 1678"/>
                  <a:gd name="T14" fmla="*/ 1438 w 1958"/>
                  <a:gd name="T15" fmla="*/ 104 h 1678"/>
                  <a:gd name="T16" fmla="*/ 1423 w 1958"/>
                  <a:gd name="T17" fmla="*/ 85 h 1678"/>
                  <a:gd name="T18" fmla="*/ 1362 w 1958"/>
                  <a:gd name="T19" fmla="*/ 3 h 1678"/>
                  <a:gd name="T20" fmla="*/ 1314 w 1958"/>
                  <a:gd name="T21" fmla="*/ 26 h 1678"/>
                  <a:gd name="T22" fmla="*/ 1247 w 1958"/>
                  <a:gd name="T23" fmla="*/ 56 h 1678"/>
                  <a:gd name="T24" fmla="*/ 1189 w 1958"/>
                  <a:gd name="T25" fmla="*/ 79 h 1678"/>
                  <a:gd name="T26" fmla="*/ 1161 w 1958"/>
                  <a:gd name="T27" fmla="*/ 88 h 1678"/>
                  <a:gd name="T28" fmla="*/ 1121 w 1958"/>
                  <a:gd name="T29" fmla="*/ 108 h 1678"/>
                  <a:gd name="T30" fmla="*/ 1059 w 1958"/>
                  <a:gd name="T31" fmla="*/ 142 h 1678"/>
                  <a:gd name="T32" fmla="*/ 985 w 1958"/>
                  <a:gd name="T33" fmla="*/ 183 h 1678"/>
                  <a:gd name="T34" fmla="*/ 909 w 1958"/>
                  <a:gd name="T35" fmla="*/ 228 h 1678"/>
                  <a:gd name="T36" fmla="*/ 837 w 1958"/>
                  <a:gd name="T37" fmla="*/ 268 h 1678"/>
                  <a:gd name="T38" fmla="*/ 782 w 1958"/>
                  <a:gd name="T39" fmla="*/ 301 h 1678"/>
                  <a:gd name="T40" fmla="*/ 749 w 1958"/>
                  <a:gd name="T41" fmla="*/ 320 h 1678"/>
                  <a:gd name="T42" fmla="*/ 516 w 1958"/>
                  <a:gd name="T43" fmla="*/ 421 h 1678"/>
                  <a:gd name="T44" fmla="*/ 20 w 1958"/>
                  <a:gd name="T45" fmla="*/ 734 h 1678"/>
                  <a:gd name="T46" fmla="*/ 0 w 1958"/>
                  <a:gd name="T47" fmla="*/ 892 h 1678"/>
                  <a:gd name="T48" fmla="*/ 645 w 1958"/>
                  <a:gd name="T49" fmla="*/ 1678 h 1678"/>
                  <a:gd name="T50" fmla="*/ 50 w 1958"/>
                  <a:gd name="T51" fmla="*/ 878 h 1678"/>
                  <a:gd name="T52" fmla="*/ 55 w 1958"/>
                  <a:gd name="T53" fmla="*/ 758 h 1678"/>
                  <a:gd name="T54" fmla="*/ 193 w 1958"/>
                  <a:gd name="T55" fmla="*/ 624 h 1678"/>
                  <a:gd name="T56" fmla="*/ 551 w 1958"/>
                  <a:gd name="T57" fmla="*/ 447 h 1678"/>
                  <a:gd name="T58" fmla="*/ 903 w 1958"/>
                  <a:gd name="T59" fmla="*/ 258 h 1678"/>
                  <a:gd name="T60" fmla="*/ 1171 w 1958"/>
                  <a:gd name="T61" fmla="*/ 104 h 1678"/>
                  <a:gd name="T62" fmla="*/ 1359 w 1958"/>
                  <a:gd name="T63" fmla="*/ 34 h 1678"/>
                  <a:gd name="T64" fmla="*/ 1840 w 1958"/>
                  <a:gd name="T65" fmla="*/ 679 h 1678"/>
                  <a:gd name="T66" fmla="*/ 1938 w 1958"/>
                  <a:gd name="T67" fmla="*/ 823 h 16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58"/>
                  <a:gd name="T103" fmla="*/ 0 h 1678"/>
                  <a:gd name="T104" fmla="*/ 1958 w 1958"/>
                  <a:gd name="T105" fmla="*/ 1678 h 16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58" h="1678">
                    <a:moveTo>
                      <a:pt x="1958" y="827"/>
                    </a:moveTo>
                    <a:lnTo>
                      <a:pt x="1740" y="530"/>
                    </a:lnTo>
                    <a:lnTo>
                      <a:pt x="1736" y="523"/>
                    </a:lnTo>
                    <a:lnTo>
                      <a:pt x="1723" y="502"/>
                    </a:lnTo>
                    <a:lnTo>
                      <a:pt x="1702" y="471"/>
                    </a:lnTo>
                    <a:lnTo>
                      <a:pt x="1678" y="434"/>
                    </a:lnTo>
                    <a:lnTo>
                      <a:pt x="1652" y="393"/>
                    </a:lnTo>
                    <a:lnTo>
                      <a:pt x="1625" y="352"/>
                    </a:lnTo>
                    <a:lnTo>
                      <a:pt x="1599" y="311"/>
                    </a:lnTo>
                    <a:lnTo>
                      <a:pt x="1575" y="278"/>
                    </a:lnTo>
                    <a:lnTo>
                      <a:pt x="1554" y="246"/>
                    </a:lnTo>
                    <a:lnTo>
                      <a:pt x="1529" y="215"/>
                    </a:lnTo>
                    <a:lnTo>
                      <a:pt x="1503" y="181"/>
                    </a:lnTo>
                    <a:lnTo>
                      <a:pt x="1479" y="151"/>
                    </a:lnTo>
                    <a:lnTo>
                      <a:pt x="1457" y="125"/>
                    </a:lnTo>
                    <a:lnTo>
                      <a:pt x="1438" y="104"/>
                    </a:lnTo>
                    <a:lnTo>
                      <a:pt x="1427" y="91"/>
                    </a:lnTo>
                    <a:lnTo>
                      <a:pt x="1423" y="85"/>
                    </a:lnTo>
                    <a:lnTo>
                      <a:pt x="1369" y="0"/>
                    </a:lnTo>
                    <a:lnTo>
                      <a:pt x="1362" y="3"/>
                    </a:lnTo>
                    <a:lnTo>
                      <a:pt x="1342" y="13"/>
                    </a:lnTo>
                    <a:lnTo>
                      <a:pt x="1314" y="26"/>
                    </a:lnTo>
                    <a:lnTo>
                      <a:pt x="1281" y="40"/>
                    </a:lnTo>
                    <a:lnTo>
                      <a:pt x="1247" y="56"/>
                    </a:lnTo>
                    <a:lnTo>
                      <a:pt x="1215" y="69"/>
                    </a:lnTo>
                    <a:lnTo>
                      <a:pt x="1189" y="79"/>
                    </a:lnTo>
                    <a:lnTo>
                      <a:pt x="1171" y="85"/>
                    </a:lnTo>
                    <a:lnTo>
                      <a:pt x="1161" y="88"/>
                    </a:lnTo>
                    <a:lnTo>
                      <a:pt x="1144" y="96"/>
                    </a:lnTo>
                    <a:lnTo>
                      <a:pt x="1121" y="108"/>
                    </a:lnTo>
                    <a:lnTo>
                      <a:pt x="1092" y="124"/>
                    </a:lnTo>
                    <a:lnTo>
                      <a:pt x="1059" y="142"/>
                    </a:lnTo>
                    <a:lnTo>
                      <a:pt x="1023" y="163"/>
                    </a:lnTo>
                    <a:lnTo>
                      <a:pt x="985" y="183"/>
                    </a:lnTo>
                    <a:lnTo>
                      <a:pt x="946" y="206"/>
                    </a:lnTo>
                    <a:lnTo>
                      <a:pt x="909" y="228"/>
                    </a:lnTo>
                    <a:lnTo>
                      <a:pt x="871" y="249"/>
                    </a:lnTo>
                    <a:lnTo>
                      <a:pt x="837" y="268"/>
                    </a:lnTo>
                    <a:lnTo>
                      <a:pt x="806" y="287"/>
                    </a:lnTo>
                    <a:lnTo>
                      <a:pt x="782" y="301"/>
                    </a:lnTo>
                    <a:lnTo>
                      <a:pt x="762" y="313"/>
                    </a:lnTo>
                    <a:lnTo>
                      <a:pt x="749" y="320"/>
                    </a:lnTo>
                    <a:lnTo>
                      <a:pt x="744" y="323"/>
                    </a:lnTo>
                    <a:lnTo>
                      <a:pt x="516" y="421"/>
                    </a:lnTo>
                    <a:lnTo>
                      <a:pt x="169" y="589"/>
                    </a:lnTo>
                    <a:lnTo>
                      <a:pt x="20" y="734"/>
                    </a:lnTo>
                    <a:lnTo>
                      <a:pt x="0" y="813"/>
                    </a:lnTo>
                    <a:lnTo>
                      <a:pt x="0" y="892"/>
                    </a:lnTo>
                    <a:lnTo>
                      <a:pt x="69" y="957"/>
                    </a:lnTo>
                    <a:lnTo>
                      <a:pt x="645" y="1678"/>
                    </a:lnTo>
                    <a:lnTo>
                      <a:pt x="130" y="972"/>
                    </a:lnTo>
                    <a:lnTo>
                      <a:pt x="50" y="878"/>
                    </a:lnTo>
                    <a:lnTo>
                      <a:pt x="40" y="807"/>
                    </a:lnTo>
                    <a:lnTo>
                      <a:pt x="55" y="758"/>
                    </a:lnTo>
                    <a:lnTo>
                      <a:pt x="120" y="693"/>
                    </a:lnTo>
                    <a:lnTo>
                      <a:pt x="193" y="624"/>
                    </a:lnTo>
                    <a:lnTo>
                      <a:pt x="219" y="610"/>
                    </a:lnTo>
                    <a:lnTo>
                      <a:pt x="551" y="447"/>
                    </a:lnTo>
                    <a:lnTo>
                      <a:pt x="710" y="362"/>
                    </a:lnTo>
                    <a:lnTo>
                      <a:pt x="903" y="258"/>
                    </a:lnTo>
                    <a:lnTo>
                      <a:pt x="1056" y="158"/>
                    </a:lnTo>
                    <a:lnTo>
                      <a:pt x="1171" y="104"/>
                    </a:lnTo>
                    <a:lnTo>
                      <a:pt x="1310" y="54"/>
                    </a:lnTo>
                    <a:lnTo>
                      <a:pt x="1359" y="34"/>
                    </a:lnTo>
                    <a:lnTo>
                      <a:pt x="1571" y="331"/>
                    </a:lnTo>
                    <a:lnTo>
                      <a:pt x="1840" y="679"/>
                    </a:lnTo>
                    <a:lnTo>
                      <a:pt x="1919" y="799"/>
                    </a:lnTo>
                    <a:lnTo>
                      <a:pt x="1938" y="823"/>
                    </a:lnTo>
                    <a:lnTo>
                      <a:pt x="1958" y="8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6"/>
              <p:cNvSpPr>
                <a:spLocks/>
              </p:cNvSpPr>
              <p:nvPr/>
            </p:nvSpPr>
            <p:spPr bwMode="auto">
              <a:xfrm>
                <a:off x="1476" y="1027"/>
                <a:ext cx="1476" cy="1772"/>
              </a:xfrm>
              <a:custGeom>
                <a:avLst/>
                <a:gdLst>
                  <a:gd name="T0" fmla="*/ 681 w 1476"/>
                  <a:gd name="T1" fmla="*/ 27 h 1772"/>
                  <a:gd name="T2" fmla="*/ 759 w 1476"/>
                  <a:gd name="T3" fmla="*/ 114 h 1772"/>
                  <a:gd name="T4" fmla="*/ 818 w 1476"/>
                  <a:gd name="T5" fmla="*/ 183 h 1772"/>
                  <a:gd name="T6" fmla="*/ 851 w 1476"/>
                  <a:gd name="T7" fmla="*/ 225 h 1772"/>
                  <a:gd name="T8" fmla="*/ 913 w 1476"/>
                  <a:gd name="T9" fmla="*/ 300 h 1772"/>
                  <a:gd name="T10" fmla="*/ 987 w 1476"/>
                  <a:gd name="T11" fmla="*/ 386 h 1772"/>
                  <a:gd name="T12" fmla="*/ 1050 w 1476"/>
                  <a:gd name="T13" fmla="*/ 463 h 1772"/>
                  <a:gd name="T14" fmla="*/ 1088 w 1476"/>
                  <a:gd name="T15" fmla="*/ 506 h 1772"/>
                  <a:gd name="T16" fmla="*/ 1453 w 1476"/>
                  <a:gd name="T17" fmla="*/ 954 h 1772"/>
                  <a:gd name="T18" fmla="*/ 1459 w 1476"/>
                  <a:gd name="T19" fmla="*/ 1081 h 1772"/>
                  <a:gd name="T20" fmla="*/ 1395 w 1476"/>
                  <a:gd name="T21" fmla="*/ 1123 h 1772"/>
                  <a:gd name="T22" fmla="*/ 1349 w 1476"/>
                  <a:gd name="T23" fmla="*/ 1153 h 1772"/>
                  <a:gd name="T24" fmla="*/ 1300 w 1476"/>
                  <a:gd name="T25" fmla="*/ 1185 h 1772"/>
                  <a:gd name="T26" fmla="*/ 1189 w 1476"/>
                  <a:gd name="T27" fmla="*/ 1257 h 1772"/>
                  <a:gd name="T28" fmla="*/ 1049 w 1476"/>
                  <a:gd name="T29" fmla="*/ 1345 h 1772"/>
                  <a:gd name="T30" fmla="*/ 916 w 1476"/>
                  <a:gd name="T31" fmla="*/ 1429 h 1772"/>
                  <a:gd name="T32" fmla="*/ 821 w 1476"/>
                  <a:gd name="T33" fmla="*/ 1485 h 1772"/>
                  <a:gd name="T34" fmla="*/ 773 w 1476"/>
                  <a:gd name="T35" fmla="*/ 1509 h 1772"/>
                  <a:gd name="T36" fmla="*/ 716 w 1476"/>
                  <a:gd name="T37" fmla="*/ 1535 h 1772"/>
                  <a:gd name="T38" fmla="*/ 654 w 1476"/>
                  <a:gd name="T39" fmla="*/ 1561 h 1772"/>
                  <a:gd name="T40" fmla="*/ 599 w 1476"/>
                  <a:gd name="T41" fmla="*/ 1584 h 1772"/>
                  <a:gd name="T42" fmla="*/ 563 w 1476"/>
                  <a:gd name="T43" fmla="*/ 1600 h 1772"/>
                  <a:gd name="T44" fmla="*/ 382 w 1476"/>
                  <a:gd name="T45" fmla="*/ 1727 h 1772"/>
                  <a:gd name="T46" fmla="*/ 0 w 1476"/>
                  <a:gd name="T47" fmla="*/ 1688 h 1772"/>
                  <a:gd name="T48" fmla="*/ 159 w 1476"/>
                  <a:gd name="T49" fmla="*/ 1594 h 1772"/>
                  <a:gd name="T50" fmla="*/ 258 w 1476"/>
                  <a:gd name="T51" fmla="*/ 1720 h 1772"/>
                  <a:gd name="T52" fmla="*/ 281 w 1476"/>
                  <a:gd name="T53" fmla="*/ 1723 h 1772"/>
                  <a:gd name="T54" fmla="*/ 303 w 1476"/>
                  <a:gd name="T55" fmla="*/ 1723 h 1772"/>
                  <a:gd name="T56" fmla="*/ 342 w 1476"/>
                  <a:gd name="T57" fmla="*/ 1706 h 1772"/>
                  <a:gd name="T58" fmla="*/ 392 w 1476"/>
                  <a:gd name="T59" fmla="*/ 1681 h 1772"/>
                  <a:gd name="T60" fmla="*/ 580 w 1476"/>
                  <a:gd name="T61" fmla="*/ 1550 h 1772"/>
                  <a:gd name="T62" fmla="*/ 620 w 1476"/>
                  <a:gd name="T63" fmla="*/ 1537 h 1772"/>
                  <a:gd name="T64" fmla="*/ 704 w 1476"/>
                  <a:gd name="T65" fmla="*/ 1507 h 1772"/>
                  <a:gd name="T66" fmla="*/ 779 w 1476"/>
                  <a:gd name="T67" fmla="*/ 1465 h 1772"/>
                  <a:gd name="T68" fmla="*/ 873 w 1476"/>
                  <a:gd name="T69" fmla="*/ 1406 h 1772"/>
                  <a:gd name="T70" fmla="*/ 946 w 1476"/>
                  <a:gd name="T71" fmla="*/ 1361 h 1772"/>
                  <a:gd name="T72" fmla="*/ 1231 w 1476"/>
                  <a:gd name="T73" fmla="*/ 1172 h 1772"/>
                  <a:gd name="T74" fmla="*/ 1447 w 1476"/>
                  <a:gd name="T75" fmla="*/ 1005 h 1772"/>
                  <a:gd name="T76" fmla="*/ 1306 w 1476"/>
                  <a:gd name="T77" fmla="*/ 819 h 1772"/>
                  <a:gd name="T78" fmla="*/ 1212 w 1476"/>
                  <a:gd name="T79" fmla="*/ 698 h 1772"/>
                  <a:gd name="T80" fmla="*/ 1101 w 1476"/>
                  <a:gd name="T81" fmla="*/ 574 h 1772"/>
                  <a:gd name="T82" fmla="*/ 1000 w 1476"/>
                  <a:gd name="T83" fmla="*/ 463 h 1772"/>
                  <a:gd name="T84" fmla="*/ 919 w 1476"/>
                  <a:gd name="T85" fmla="*/ 360 h 1772"/>
                  <a:gd name="T86" fmla="*/ 882 w 1476"/>
                  <a:gd name="T87" fmla="*/ 313 h 1772"/>
                  <a:gd name="T88" fmla="*/ 802 w 1476"/>
                  <a:gd name="T89" fmla="*/ 200 h 1772"/>
                  <a:gd name="T90" fmla="*/ 718 w 1476"/>
                  <a:gd name="T91" fmla="*/ 88 h 1772"/>
                  <a:gd name="T92" fmla="*/ 682 w 1476"/>
                  <a:gd name="T93" fmla="*/ 56 h 1772"/>
                  <a:gd name="T94" fmla="*/ 648 w 1476"/>
                  <a:gd name="T95" fmla="*/ 18 h 1772"/>
                  <a:gd name="T96" fmla="*/ 630 w 1476"/>
                  <a:gd name="T97" fmla="*/ 0 h 17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6"/>
                  <a:gd name="T148" fmla="*/ 0 h 1772"/>
                  <a:gd name="T149" fmla="*/ 1476 w 1476"/>
                  <a:gd name="T150" fmla="*/ 1772 h 17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6" h="1772">
                    <a:moveTo>
                      <a:pt x="659" y="4"/>
                    </a:moveTo>
                    <a:lnTo>
                      <a:pt x="665" y="10"/>
                    </a:lnTo>
                    <a:lnTo>
                      <a:pt x="681" y="27"/>
                    </a:lnTo>
                    <a:lnTo>
                      <a:pt x="704" y="53"/>
                    </a:lnTo>
                    <a:lnTo>
                      <a:pt x="731" y="82"/>
                    </a:lnTo>
                    <a:lnTo>
                      <a:pt x="759" y="114"/>
                    </a:lnTo>
                    <a:lnTo>
                      <a:pt x="785" y="142"/>
                    </a:lnTo>
                    <a:lnTo>
                      <a:pt x="806" y="167"/>
                    </a:lnTo>
                    <a:lnTo>
                      <a:pt x="818" y="183"/>
                    </a:lnTo>
                    <a:lnTo>
                      <a:pt x="824" y="191"/>
                    </a:lnTo>
                    <a:lnTo>
                      <a:pt x="835" y="206"/>
                    </a:lnTo>
                    <a:lnTo>
                      <a:pt x="851" y="225"/>
                    </a:lnTo>
                    <a:lnTo>
                      <a:pt x="869" y="246"/>
                    </a:lnTo>
                    <a:lnTo>
                      <a:pt x="890" y="272"/>
                    </a:lnTo>
                    <a:lnTo>
                      <a:pt x="913" y="300"/>
                    </a:lnTo>
                    <a:lnTo>
                      <a:pt x="938" y="328"/>
                    </a:lnTo>
                    <a:lnTo>
                      <a:pt x="962" y="357"/>
                    </a:lnTo>
                    <a:lnTo>
                      <a:pt x="987" y="386"/>
                    </a:lnTo>
                    <a:lnTo>
                      <a:pt x="1010" y="414"/>
                    </a:lnTo>
                    <a:lnTo>
                      <a:pt x="1032" y="439"/>
                    </a:lnTo>
                    <a:lnTo>
                      <a:pt x="1050" y="463"/>
                    </a:lnTo>
                    <a:lnTo>
                      <a:pt x="1068" y="481"/>
                    </a:lnTo>
                    <a:lnTo>
                      <a:pt x="1079" y="496"/>
                    </a:lnTo>
                    <a:lnTo>
                      <a:pt x="1088" y="506"/>
                    </a:lnTo>
                    <a:lnTo>
                      <a:pt x="1091" y="509"/>
                    </a:lnTo>
                    <a:lnTo>
                      <a:pt x="1245" y="667"/>
                    </a:lnTo>
                    <a:lnTo>
                      <a:pt x="1453" y="954"/>
                    </a:lnTo>
                    <a:lnTo>
                      <a:pt x="1476" y="1070"/>
                    </a:lnTo>
                    <a:lnTo>
                      <a:pt x="1472" y="1072"/>
                    </a:lnTo>
                    <a:lnTo>
                      <a:pt x="1459" y="1081"/>
                    </a:lnTo>
                    <a:lnTo>
                      <a:pt x="1440" y="1094"/>
                    </a:lnTo>
                    <a:lnTo>
                      <a:pt x="1418" y="1107"/>
                    </a:lnTo>
                    <a:lnTo>
                      <a:pt x="1395" y="1123"/>
                    </a:lnTo>
                    <a:lnTo>
                      <a:pt x="1375" y="1136"/>
                    </a:lnTo>
                    <a:lnTo>
                      <a:pt x="1359" y="1146"/>
                    </a:lnTo>
                    <a:lnTo>
                      <a:pt x="1349" y="1153"/>
                    </a:lnTo>
                    <a:lnTo>
                      <a:pt x="1342" y="1159"/>
                    </a:lnTo>
                    <a:lnTo>
                      <a:pt x="1324" y="1169"/>
                    </a:lnTo>
                    <a:lnTo>
                      <a:pt x="1300" y="1185"/>
                    </a:lnTo>
                    <a:lnTo>
                      <a:pt x="1267" y="1207"/>
                    </a:lnTo>
                    <a:lnTo>
                      <a:pt x="1231" y="1230"/>
                    </a:lnTo>
                    <a:lnTo>
                      <a:pt x="1189" y="1257"/>
                    </a:lnTo>
                    <a:lnTo>
                      <a:pt x="1144" y="1286"/>
                    </a:lnTo>
                    <a:lnTo>
                      <a:pt x="1096" y="1315"/>
                    </a:lnTo>
                    <a:lnTo>
                      <a:pt x="1049" y="1345"/>
                    </a:lnTo>
                    <a:lnTo>
                      <a:pt x="1003" y="1374"/>
                    </a:lnTo>
                    <a:lnTo>
                      <a:pt x="958" y="1403"/>
                    </a:lnTo>
                    <a:lnTo>
                      <a:pt x="916" y="1429"/>
                    </a:lnTo>
                    <a:lnTo>
                      <a:pt x="879" y="1452"/>
                    </a:lnTo>
                    <a:lnTo>
                      <a:pt x="847" y="1470"/>
                    </a:lnTo>
                    <a:lnTo>
                      <a:pt x="821" y="1485"/>
                    </a:lnTo>
                    <a:lnTo>
                      <a:pt x="804" y="1495"/>
                    </a:lnTo>
                    <a:lnTo>
                      <a:pt x="789" y="1502"/>
                    </a:lnTo>
                    <a:lnTo>
                      <a:pt x="773" y="1509"/>
                    </a:lnTo>
                    <a:lnTo>
                      <a:pt x="755" y="1518"/>
                    </a:lnTo>
                    <a:lnTo>
                      <a:pt x="736" y="1527"/>
                    </a:lnTo>
                    <a:lnTo>
                      <a:pt x="716" y="1535"/>
                    </a:lnTo>
                    <a:lnTo>
                      <a:pt x="694" y="1544"/>
                    </a:lnTo>
                    <a:lnTo>
                      <a:pt x="674" y="1553"/>
                    </a:lnTo>
                    <a:lnTo>
                      <a:pt x="654" y="1561"/>
                    </a:lnTo>
                    <a:lnTo>
                      <a:pt x="633" y="1570"/>
                    </a:lnTo>
                    <a:lnTo>
                      <a:pt x="616" y="1579"/>
                    </a:lnTo>
                    <a:lnTo>
                      <a:pt x="599" y="1584"/>
                    </a:lnTo>
                    <a:lnTo>
                      <a:pt x="584" y="1592"/>
                    </a:lnTo>
                    <a:lnTo>
                      <a:pt x="573" y="1596"/>
                    </a:lnTo>
                    <a:lnTo>
                      <a:pt x="563" y="1600"/>
                    </a:lnTo>
                    <a:lnTo>
                      <a:pt x="557" y="1602"/>
                    </a:lnTo>
                    <a:lnTo>
                      <a:pt x="555" y="1603"/>
                    </a:lnTo>
                    <a:lnTo>
                      <a:pt x="382" y="1727"/>
                    </a:lnTo>
                    <a:lnTo>
                      <a:pt x="278" y="1772"/>
                    </a:lnTo>
                    <a:lnTo>
                      <a:pt x="159" y="1772"/>
                    </a:lnTo>
                    <a:lnTo>
                      <a:pt x="0" y="1688"/>
                    </a:lnTo>
                    <a:lnTo>
                      <a:pt x="183" y="1737"/>
                    </a:lnTo>
                    <a:lnTo>
                      <a:pt x="213" y="1718"/>
                    </a:lnTo>
                    <a:lnTo>
                      <a:pt x="159" y="1594"/>
                    </a:lnTo>
                    <a:lnTo>
                      <a:pt x="252" y="1718"/>
                    </a:lnTo>
                    <a:lnTo>
                      <a:pt x="254" y="1718"/>
                    </a:lnTo>
                    <a:lnTo>
                      <a:pt x="258" y="1720"/>
                    </a:lnTo>
                    <a:lnTo>
                      <a:pt x="264" y="1721"/>
                    </a:lnTo>
                    <a:lnTo>
                      <a:pt x="273" y="1723"/>
                    </a:lnTo>
                    <a:lnTo>
                      <a:pt x="281" y="1723"/>
                    </a:lnTo>
                    <a:lnTo>
                      <a:pt x="289" y="1724"/>
                    </a:lnTo>
                    <a:lnTo>
                      <a:pt x="297" y="1724"/>
                    </a:lnTo>
                    <a:lnTo>
                      <a:pt x="303" y="1723"/>
                    </a:lnTo>
                    <a:lnTo>
                      <a:pt x="312" y="1720"/>
                    </a:lnTo>
                    <a:lnTo>
                      <a:pt x="325" y="1713"/>
                    </a:lnTo>
                    <a:lnTo>
                      <a:pt x="342" y="1706"/>
                    </a:lnTo>
                    <a:lnTo>
                      <a:pt x="361" y="1697"/>
                    </a:lnTo>
                    <a:lnTo>
                      <a:pt x="378" y="1688"/>
                    </a:lnTo>
                    <a:lnTo>
                      <a:pt x="392" y="1681"/>
                    </a:lnTo>
                    <a:lnTo>
                      <a:pt x="403" y="1675"/>
                    </a:lnTo>
                    <a:lnTo>
                      <a:pt x="407" y="1674"/>
                    </a:lnTo>
                    <a:lnTo>
                      <a:pt x="580" y="1550"/>
                    </a:lnTo>
                    <a:lnTo>
                      <a:pt x="586" y="1548"/>
                    </a:lnTo>
                    <a:lnTo>
                      <a:pt x="600" y="1544"/>
                    </a:lnTo>
                    <a:lnTo>
                      <a:pt x="620" y="1537"/>
                    </a:lnTo>
                    <a:lnTo>
                      <a:pt x="646" y="1528"/>
                    </a:lnTo>
                    <a:lnTo>
                      <a:pt x="675" y="1518"/>
                    </a:lnTo>
                    <a:lnTo>
                      <a:pt x="704" y="1507"/>
                    </a:lnTo>
                    <a:lnTo>
                      <a:pt x="731" y="1494"/>
                    </a:lnTo>
                    <a:lnTo>
                      <a:pt x="755" y="1481"/>
                    </a:lnTo>
                    <a:lnTo>
                      <a:pt x="779" y="1465"/>
                    </a:lnTo>
                    <a:lnTo>
                      <a:pt x="808" y="1446"/>
                    </a:lnTo>
                    <a:lnTo>
                      <a:pt x="841" y="1426"/>
                    </a:lnTo>
                    <a:lnTo>
                      <a:pt x="873" y="1406"/>
                    </a:lnTo>
                    <a:lnTo>
                      <a:pt x="903" y="1387"/>
                    </a:lnTo>
                    <a:lnTo>
                      <a:pt x="929" y="1371"/>
                    </a:lnTo>
                    <a:lnTo>
                      <a:pt x="946" y="1361"/>
                    </a:lnTo>
                    <a:lnTo>
                      <a:pt x="952" y="1357"/>
                    </a:lnTo>
                    <a:lnTo>
                      <a:pt x="1107" y="1251"/>
                    </a:lnTo>
                    <a:lnTo>
                      <a:pt x="1231" y="1172"/>
                    </a:lnTo>
                    <a:lnTo>
                      <a:pt x="1314" y="1098"/>
                    </a:lnTo>
                    <a:lnTo>
                      <a:pt x="1449" y="1068"/>
                    </a:lnTo>
                    <a:lnTo>
                      <a:pt x="1447" y="1005"/>
                    </a:lnTo>
                    <a:lnTo>
                      <a:pt x="1329" y="850"/>
                    </a:lnTo>
                    <a:lnTo>
                      <a:pt x="1323" y="842"/>
                    </a:lnTo>
                    <a:lnTo>
                      <a:pt x="1306" y="819"/>
                    </a:lnTo>
                    <a:lnTo>
                      <a:pt x="1280" y="786"/>
                    </a:lnTo>
                    <a:lnTo>
                      <a:pt x="1248" y="744"/>
                    </a:lnTo>
                    <a:lnTo>
                      <a:pt x="1212" y="698"/>
                    </a:lnTo>
                    <a:lnTo>
                      <a:pt x="1174" y="651"/>
                    </a:lnTo>
                    <a:lnTo>
                      <a:pt x="1137" y="610"/>
                    </a:lnTo>
                    <a:lnTo>
                      <a:pt x="1101" y="574"/>
                    </a:lnTo>
                    <a:lnTo>
                      <a:pt x="1066" y="539"/>
                    </a:lnTo>
                    <a:lnTo>
                      <a:pt x="1033" y="501"/>
                    </a:lnTo>
                    <a:lnTo>
                      <a:pt x="1000" y="463"/>
                    </a:lnTo>
                    <a:lnTo>
                      <a:pt x="970" y="424"/>
                    </a:lnTo>
                    <a:lnTo>
                      <a:pt x="942" y="389"/>
                    </a:lnTo>
                    <a:lnTo>
                      <a:pt x="919" y="360"/>
                    </a:lnTo>
                    <a:lnTo>
                      <a:pt x="903" y="339"/>
                    </a:lnTo>
                    <a:lnTo>
                      <a:pt x="893" y="327"/>
                    </a:lnTo>
                    <a:lnTo>
                      <a:pt x="882" y="313"/>
                    </a:lnTo>
                    <a:lnTo>
                      <a:pt x="861" y="282"/>
                    </a:lnTo>
                    <a:lnTo>
                      <a:pt x="834" y="243"/>
                    </a:lnTo>
                    <a:lnTo>
                      <a:pt x="802" y="200"/>
                    </a:lnTo>
                    <a:lnTo>
                      <a:pt x="770" y="157"/>
                    </a:lnTo>
                    <a:lnTo>
                      <a:pt x="742" y="118"/>
                    </a:lnTo>
                    <a:lnTo>
                      <a:pt x="718" y="88"/>
                    </a:lnTo>
                    <a:lnTo>
                      <a:pt x="704" y="73"/>
                    </a:lnTo>
                    <a:lnTo>
                      <a:pt x="694" y="66"/>
                    </a:lnTo>
                    <a:lnTo>
                      <a:pt x="682" y="56"/>
                    </a:lnTo>
                    <a:lnTo>
                      <a:pt x="669" y="43"/>
                    </a:lnTo>
                    <a:lnTo>
                      <a:pt x="658" y="31"/>
                    </a:lnTo>
                    <a:lnTo>
                      <a:pt x="648" y="18"/>
                    </a:lnTo>
                    <a:lnTo>
                      <a:pt x="639" y="10"/>
                    </a:lnTo>
                    <a:lnTo>
                      <a:pt x="632" y="3"/>
                    </a:lnTo>
                    <a:lnTo>
                      <a:pt x="630" y="0"/>
                    </a:lnTo>
                    <a:lnTo>
                      <a:pt x="65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7"/>
              <p:cNvSpPr>
                <a:spLocks/>
              </p:cNvSpPr>
              <p:nvPr/>
            </p:nvSpPr>
            <p:spPr bwMode="auto">
              <a:xfrm>
                <a:off x="2210" y="1037"/>
                <a:ext cx="456" cy="592"/>
              </a:xfrm>
              <a:custGeom>
                <a:avLst/>
                <a:gdLst>
                  <a:gd name="T0" fmla="*/ 21 w 456"/>
                  <a:gd name="T1" fmla="*/ 0 h 592"/>
                  <a:gd name="T2" fmla="*/ 153 w 456"/>
                  <a:gd name="T3" fmla="*/ 197 h 592"/>
                  <a:gd name="T4" fmla="*/ 318 w 456"/>
                  <a:gd name="T5" fmla="*/ 429 h 592"/>
                  <a:gd name="T6" fmla="*/ 456 w 456"/>
                  <a:gd name="T7" fmla="*/ 592 h 592"/>
                  <a:gd name="T8" fmla="*/ 303 w 456"/>
                  <a:gd name="T9" fmla="*/ 464 h 592"/>
                  <a:gd name="T10" fmla="*/ 153 w 456"/>
                  <a:gd name="T11" fmla="*/ 248 h 592"/>
                  <a:gd name="T12" fmla="*/ 39 w 456"/>
                  <a:gd name="T13" fmla="*/ 79 h 592"/>
                  <a:gd name="T14" fmla="*/ 0 w 456"/>
                  <a:gd name="T15" fmla="*/ 19 h 592"/>
                  <a:gd name="T16" fmla="*/ 21 w 456"/>
                  <a:gd name="T17" fmla="*/ 0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592"/>
                  <a:gd name="T29" fmla="*/ 456 w 45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592">
                    <a:moveTo>
                      <a:pt x="21" y="0"/>
                    </a:moveTo>
                    <a:lnTo>
                      <a:pt x="153" y="197"/>
                    </a:lnTo>
                    <a:lnTo>
                      <a:pt x="318" y="429"/>
                    </a:lnTo>
                    <a:lnTo>
                      <a:pt x="456" y="592"/>
                    </a:lnTo>
                    <a:lnTo>
                      <a:pt x="303" y="464"/>
                    </a:lnTo>
                    <a:lnTo>
                      <a:pt x="153" y="248"/>
                    </a:lnTo>
                    <a:lnTo>
                      <a:pt x="39" y="79"/>
                    </a:lnTo>
                    <a:lnTo>
                      <a:pt x="0" y="19"/>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8"/>
              <p:cNvSpPr>
                <a:spLocks/>
              </p:cNvSpPr>
              <p:nvPr/>
            </p:nvSpPr>
            <p:spPr bwMode="auto">
              <a:xfrm>
                <a:off x="1441" y="89"/>
                <a:ext cx="631" cy="763"/>
              </a:xfrm>
              <a:custGeom>
                <a:avLst/>
                <a:gdLst>
                  <a:gd name="T0" fmla="*/ 631 w 631"/>
                  <a:gd name="T1" fmla="*/ 759 h 763"/>
                  <a:gd name="T2" fmla="*/ 628 w 631"/>
                  <a:gd name="T3" fmla="*/ 753 h 763"/>
                  <a:gd name="T4" fmla="*/ 621 w 631"/>
                  <a:gd name="T5" fmla="*/ 739 h 763"/>
                  <a:gd name="T6" fmla="*/ 609 w 631"/>
                  <a:gd name="T7" fmla="*/ 717 h 763"/>
                  <a:gd name="T8" fmla="*/ 595 w 631"/>
                  <a:gd name="T9" fmla="*/ 690 h 763"/>
                  <a:gd name="T10" fmla="*/ 576 w 631"/>
                  <a:gd name="T11" fmla="*/ 659 h 763"/>
                  <a:gd name="T12" fmla="*/ 556 w 631"/>
                  <a:gd name="T13" fmla="*/ 629 h 763"/>
                  <a:gd name="T14" fmla="*/ 531 w 631"/>
                  <a:gd name="T15" fmla="*/ 600 h 763"/>
                  <a:gd name="T16" fmla="*/ 507 w 631"/>
                  <a:gd name="T17" fmla="*/ 576 h 763"/>
                  <a:gd name="T18" fmla="*/ 479 w 631"/>
                  <a:gd name="T19" fmla="*/ 550 h 763"/>
                  <a:gd name="T20" fmla="*/ 450 w 631"/>
                  <a:gd name="T21" fmla="*/ 520 h 763"/>
                  <a:gd name="T22" fmla="*/ 422 w 631"/>
                  <a:gd name="T23" fmla="*/ 485 h 763"/>
                  <a:gd name="T24" fmla="*/ 394 w 631"/>
                  <a:gd name="T25" fmla="*/ 452 h 763"/>
                  <a:gd name="T26" fmla="*/ 370 w 631"/>
                  <a:gd name="T27" fmla="*/ 421 h 763"/>
                  <a:gd name="T28" fmla="*/ 349 w 631"/>
                  <a:gd name="T29" fmla="*/ 395 h 763"/>
                  <a:gd name="T30" fmla="*/ 337 w 631"/>
                  <a:gd name="T31" fmla="*/ 378 h 763"/>
                  <a:gd name="T32" fmla="*/ 332 w 631"/>
                  <a:gd name="T33" fmla="*/ 372 h 763"/>
                  <a:gd name="T34" fmla="*/ 263 w 631"/>
                  <a:gd name="T35" fmla="*/ 244 h 763"/>
                  <a:gd name="T36" fmla="*/ 139 w 631"/>
                  <a:gd name="T37" fmla="*/ 110 h 763"/>
                  <a:gd name="T38" fmla="*/ 80 w 631"/>
                  <a:gd name="T39" fmla="*/ 41 h 763"/>
                  <a:gd name="T40" fmla="*/ 55 w 631"/>
                  <a:gd name="T41" fmla="*/ 0 h 763"/>
                  <a:gd name="T42" fmla="*/ 0 w 631"/>
                  <a:gd name="T43" fmla="*/ 10 h 763"/>
                  <a:gd name="T44" fmla="*/ 21 w 631"/>
                  <a:gd name="T45" fmla="*/ 41 h 763"/>
                  <a:gd name="T46" fmla="*/ 41 w 631"/>
                  <a:gd name="T47" fmla="*/ 25 h 763"/>
                  <a:gd name="T48" fmla="*/ 114 w 631"/>
                  <a:gd name="T49" fmla="*/ 120 h 763"/>
                  <a:gd name="T50" fmla="*/ 120 w 631"/>
                  <a:gd name="T51" fmla="*/ 127 h 763"/>
                  <a:gd name="T52" fmla="*/ 136 w 631"/>
                  <a:gd name="T53" fmla="*/ 149 h 763"/>
                  <a:gd name="T54" fmla="*/ 160 w 631"/>
                  <a:gd name="T55" fmla="*/ 179 h 763"/>
                  <a:gd name="T56" fmla="*/ 188 w 631"/>
                  <a:gd name="T57" fmla="*/ 215 h 763"/>
                  <a:gd name="T58" fmla="*/ 217 w 631"/>
                  <a:gd name="T59" fmla="*/ 254 h 763"/>
                  <a:gd name="T60" fmla="*/ 246 w 631"/>
                  <a:gd name="T61" fmla="*/ 293 h 763"/>
                  <a:gd name="T62" fmla="*/ 270 w 631"/>
                  <a:gd name="T63" fmla="*/ 326 h 763"/>
                  <a:gd name="T64" fmla="*/ 287 w 631"/>
                  <a:gd name="T65" fmla="*/ 352 h 763"/>
                  <a:gd name="T66" fmla="*/ 296 w 631"/>
                  <a:gd name="T67" fmla="*/ 364 h 763"/>
                  <a:gd name="T68" fmla="*/ 308 w 631"/>
                  <a:gd name="T69" fmla="*/ 380 h 763"/>
                  <a:gd name="T70" fmla="*/ 321 w 631"/>
                  <a:gd name="T71" fmla="*/ 397 h 763"/>
                  <a:gd name="T72" fmla="*/ 338 w 631"/>
                  <a:gd name="T73" fmla="*/ 417 h 763"/>
                  <a:gd name="T74" fmla="*/ 355 w 631"/>
                  <a:gd name="T75" fmla="*/ 439 h 763"/>
                  <a:gd name="T76" fmla="*/ 374 w 631"/>
                  <a:gd name="T77" fmla="*/ 460 h 763"/>
                  <a:gd name="T78" fmla="*/ 393 w 631"/>
                  <a:gd name="T79" fmla="*/ 485 h 763"/>
                  <a:gd name="T80" fmla="*/ 413 w 631"/>
                  <a:gd name="T81" fmla="*/ 508 h 763"/>
                  <a:gd name="T82" fmla="*/ 433 w 631"/>
                  <a:gd name="T83" fmla="*/ 531 h 763"/>
                  <a:gd name="T84" fmla="*/ 452 w 631"/>
                  <a:gd name="T85" fmla="*/ 554 h 763"/>
                  <a:gd name="T86" fmla="*/ 469 w 631"/>
                  <a:gd name="T87" fmla="*/ 574 h 763"/>
                  <a:gd name="T88" fmla="*/ 485 w 631"/>
                  <a:gd name="T89" fmla="*/ 594 h 763"/>
                  <a:gd name="T90" fmla="*/ 500 w 631"/>
                  <a:gd name="T91" fmla="*/ 612 h 763"/>
                  <a:gd name="T92" fmla="*/ 511 w 631"/>
                  <a:gd name="T93" fmla="*/ 626 h 763"/>
                  <a:gd name="T94" fmla="*/ 520 w 631"/>
                  <a:gd name="T95" fmla="*/ 638 h 763"/>
                  <a:gd name="T96" fmla="*/ 526 w 631"/>
                  <a:gd name="T97" fmla="*/ 645 h 763"/>
                  <a:gd name="T98" fmla="*/ 536 w 631"/>
                  <a:gd name="T99" fmla="*/ 659 h 763"/>
                  <a:gd name="T100" fmla="*/ 547 w 631"/>
                  <a:gd name="T101" fmla="*/ 677 h 763"/>
                  <a:gd name="T102" fmla="*/ 562 w 631"/>
                  <a:gd name="T103" fmla="*/ 695 h 763"/>
                  <a:gd name="T104" fmla="*/ 576 w 631"/>
                  <a:gd name="T105" fmla="*/ 716 h 763"/>
                  <a:gd name="T106" fmla="*/ 589 w 631"/>
                  <a:gd name="T107" fmla="*/ 734 h 763"/>
                  <a:gd name="T108" fmla="*/ 601 w 631"/>
                  <a:gd name="T109" fmla="*/ 749 h 763"/>
                  <a:gd name="T110" fmla="*/ 608 w 631"/>
                  <a:gd name="T111" fmla="*/ 759 h 763"/>
                  <a:gd name="T112" fmla="*/ 611 w 631"/>
                  <a:gd name="T113" fmla="*/ 763 h 763"/>
                  <a:gd name="T114" fmla="*/ 631 w 631"/>
                  <a:gd name="T115" fmla="*/ 759 h 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1"/>
                  <a:gd name="T175" fmla="*/ 0 h 763"/>
                  <a:gd name="T176" fmla="*/ 631 w 631"/>
                  <a:gd name="T177" fmla="*/ 763 h 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1" h="763">
                    <a:moveTo>
                      <a:pt x="631" y="759"/>
                    </a:moveTo>
                    <a:lnTo>
                      <a:pt x="628" y="753"/>
                    </a:lnTo>
                    <a:lnTo>
                      <a:pt x="621" y="739"/>
                    </a:lnTo>
                    <a:lnTo>
                      <a:pt x="609" y="717"/>
                    </a:lnTo>
                    <a:lnTo>
                      <a:pt x="595" y="690"/>
                    </a:lnTo>
                    <a:lnTo>
                      <a:pt x="576" y="659"/>
                    </a:lnTo>
                    <a:lnTo>
                      <a:pt x="556" y="629"/>
                    </a:lnTo>
                    <a:lnTo>
                      <a:pt x="531" y="600"/>
                    </a:lnTo>
                    <a:lnTo>
                      <a:pt x="507" y="576"/>
                    </a:lnTo>
                    <a:lnTo>
                      <a:pt x="479" y="550"/>
                    </a:lnTo>
                    <a:lnTo>
                      <a:pt x="450" y="520"/>
                    </a:lnTo>
                    <a:lnTo>
                      <a:pt x="422" y="485"/>
                    </a:lnTo>
                    <a:lnTo>
                      <a:pt x="394" y="452"/>
                    </a:lnTo>
                    <a:lnTo>
                      <a:pt x="370" y="421"/>
                    </a:lnTo>
                    <a:lnTo>
                      <a:pt x="349" y="395"/>
                    </a:lnTo>
                    <a:lnTo>
                      <a:pt x="337" y="378"/>
                    </a:lnTo>
                    <a:lnTo>
                      <a:pt x="332" y="372"/>
                    </a:lnTo>
                    <a:lnTo>
                      <a:pt x="263" y="244"/>
                    </a:lnTo>
                    <a:lnTo>
                      <a:pt x="139" y="110"/>
                    </a:lnTo>
                    <a:lnTo>
                      <a:pt x="80" y="41"/>
                    </a:lnTo>
                    <a:lnTo>
                      <a:pt x="55" y="0"/>
                    </a:lnTo>
                    <a:lnTo>
                      <a:pt x="0" y="10"/>
                    </a:lnTo>
                    <a:lnTo>
                      <a:pt x="21" y="41"/>
                    </a:lnTo>
                    <a:lnTo>
                      <a:pt x="41" y="25"/>
                    </a:lnTo>
                    <a:lnTo>
                      <a:pt x="114" y="120"/>
                    </a:lnTo>
                    <a:lnTo>
                      <a:pt x="120" y="127"/>
                    </a:lnTo>
                    <a:lnTo>
                      <a:pt x="136" y="149"/>
                    </a:lnTo>
                    <a:lnTo>
                      <a:pt x="160" y="179"/>
                    </a:lnTo>
                    <a:lnTo>
                      <a:pt x="188" y="215"/>
                    </a:lnTo>
                    <a:lnTo>
                      <a:pt x="217" y="254"/>
                    </a:lnTo>
                    <a:lnTo>
                      <a:pt x="246" y="293"/>
                    </a:lnTo>
                    <a:lnTo>
                      <a:pt x="270" y="326"/>
                    </a:lnTo>
                    <a:lnTo>
                      <a:pt x="287" y="352"/>
                    </a:lnTo>
                    <a:lnTo>
                      <a:pt x="296" y="364"/>
                    </a:lnTo>
                    <a:lnTo>
                      <a:pt x="308" y="380"/>
                    </a:lnTo>
                    <a:lnTo>
                      <a:pt x="321" y="397"/>
                    </a:lnTo>
                    <a:lnTo>
                      <a:pt x="338" y="417"/>
                    </a:lnTo>
                    <a:lnTo>
                      <a:pt x="355" y="439"/>
                    </a:lnTo>
                    <a:lnTo>
                      <a:pt x="374" y="460"/>
                    </a:lnTo>
                    <a:lnTo>
                      <a:pt x="393" y="485"/>
                    </a:lnTo>
                    <a:lnTo>
                      <a:pt x="413" y="508"/>
                    </a:lnTo>
                    <a:lnTo>
                      <a:pt x="433" y="531"/>
                    </a:lnTo>
                    <a:lnTo>
                      <a:pt x="452" y="554"/>
                    </a:lnTo>
                    <a:lnTo>
                      <a:pt x="469" y="574"/>
                    </a:lnTo>
                    <a:lnTo>
                      <a:pt x="485" y="594"/>
                    </a:lnTo>
                    <a:lnTo>
                      <a:pt x="500" y="612"/>
                    </a:lnTo>
                    <a:lnTo>
                      <a:pt x="511" y="626"/>
                    </a:lnTo>
                    <a:lnTo>
                      <a:pt x="520" y="638"/>
                    </a:lnTo>
                    <a:lnTo>
                      <a:pt x="526" y="645"/>
                    </a:lnTo>
                    <a:lnTo>
                      <a:pt x="536" y="659"/>
                    </a:lnTo>
                    <a:lnTo>
                      <a:pt x="547" y="677"/>
                    </a:lnTo>
                    <a:lnTo>
                      <a:pt x="562" y="695"/>
                    </a:lnTo>
                    <a:lnTo>
                      <a:pt x="576" y="716"/>
                    </a:lnTo>
                    <a:lnTo>
                      <a:pt x="589" y="734"/>
                    </a:lnTo>
                    <a:lnTo>
                      <a:pt x="601" y="749"/>
                    </a:lnTo>
                    <a:lnTo>
                      <a:pt x="608" y="759"/>
                    </a:lnTo>
                    <a:lnTo>
                      <a:pt x="611" y="763"/>
                    </a:lnTo>
                    <a:lnTo>
                      <a:pt x="631"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9"/>
              <p:cNvSpPr>
                <a:spLocks/>
              </p:cNvSpPr>
              <p:nvPr/>
            </p:nvSpPr>
            <p:spPr bwMode="auto">
              <a:xfrm>
                <a:off x="1535" y="130"/>
                <a:ext cx="635" cy="728"/>
              </a:xfrm>
              <a:custGeom>
                <a:avLst/>
                <a:gdLst>
                  <a:gd name="T0" fmla="*/ 635 w 635"/>
                  <a:gd name="T1" fmla="*/ 728 h 728"/>
                  <a:gd name="T2" fmla="*/ 632 w 635"/>
                  <a:gd name="T3" fmla="*/ 724 h 728"/>
                  <a:gd name="T4" fmla="*/ 623 w 635"/>
                  <a:gd name="T5" fmla="*/ 714 h 728"/>
                  <a:gd name="T6" fmla="*/ 610 w 635"/>
                  <a:gd name="T7" fmla="*/ 696 h 728"/>
                  <a:gd name="T8" fmla="*/ 592 w 635"/>
                  <a:gd name="T9" fmla="*/ 673 h 728"/>
                  <a:gd name="T10" fmla="*/ 569 w 635"/>
                  <a:gd name="T11" fmla="*/ 643 h 728"/>
                  <a:gd name="T12" fmla="*/ 541 w 635"/>
                  <a:gd name="T13" fmla="*/ 608 h 728"/>
                  <a:gd name="T14" fmla="*/ 511 w 635"/>
                  <a:gd name="T15" fmla="*/ 569 h 728"/>
                  <a:gd name="T16" fmla="*/ 476 w 635"/>
                  <a:gd name="T17" fmla="*/ 525 h 728"/>
                  <a:gd name="T18" fmla="*/ 443 w 635"/>
                  <a:gd name="T19" fmla="*/ 480 h 728"/>
                  <a:gd name="T20" fmla="*/ 413 w 635"/>
                  <a:gd name="T21" fmla="*/ 441 h 728"/>
                  <a:gd name="T22" fmla="*/ 385 w 635"/>
                  <a:gd name="T23" fmla="*/ 405 h 728"/>
                  <a:gd name="T24" fmla="*/ 362 w 635"/>
                  <a:gd name="T25" fmla="*/ 373 h 728"/>
                  <a:gd name="T26" fmla="*/ 341 w 635"/>
                  <a:gd name="T27" fmla="*/ 346 h 728"/>
                  <a:gd name="T28" fmla="*/ 322 w 635"/>
                  <a:gd name="T29" fmla="*/ 321 h 728"/>
                  <a:gd name="T30" fmla="*/ 305 w 635"/>
                  <a:gd name="T31" fmla="*/ 300 h 728"/>
                  <a:gd name="T32" fmla="*/ 289 w 635"/>
                  <a:gd name="T33" fmla="*/ 282 h 728"/>
                  <a:gd name="T34" fmla="*/ 271 w 635"/>
                  <a:gd name="T35" fmla="*/ 261 h 728"/>
                  <a:gd name="T36" fmla="*/ 250 w 635"/>
                  <a:gd name="T37" fmla="*/ 233 h 728"/>
                  <a:gd name="T38" fmla="*/ 227 w 635"/>
                  <a:gd name="T39" fmla="*/ 200 h 728"/>
                  <a:gd name="T40" fmla="*/ 202 w 635"/>
                  <a:gd name="T41" fmla="*/ 167 h 728"/>
                  <a:gd name="T42" fmla="*/ 179 w 635"/>
                  <a:gd name="T43" fmla="*/ 134 h 728"/>
                  <a:gd name="T44" fmla="*/ 159 w 635"/>
                  <a:gd name="T45" fmla="*/ 105 h 728"/>
                  <a:gd name="T46" fmla="*/ 144 w 635"/>
                  <a:gd name="T47" fmla="*/ 82 h 728"/>
                  <a:gd name="T48" fmla="*/ 134 w 635"/>
                  <a:gd name="T49" fmla="*/ 69 h 728"/>
                  <a:gd name="T50" fmla="*/ 127 w 635"/>
                  <a:gd name="T51" fmla="*/ 60 h 728"/>
                  <a:gd name="T52" fmla="*/ 118 w 635"/>
                  <a:gd name="T53" fmla="*/ 50 h 728"/>
                  <a:gd name="T54" fmla="*/ 108 w 635"/>
                  <a:gd name="T55" fmla="*/ 39 h 728"/>
                  <a:gd name="T56" fmla="*/ 97 w 635"/>
                  <a:gd name="T57" fmla="*/ 27 h 728"/>
                  <a:gd name="T58" fmla="*/ 87 w 635"/>
                  <a:gd name="T59" fmla="*/ 16 h 728"/>
                  <a:gd name="T60" fmla="*/ 78 w 635"/>
                  <a:gd name="T61" fmla="*/ 8 h 728"/>
                  <a:gd name="T62" fmla="*/ 72 w 635"/>
                  <a:gd name="T63" fmla="*/ 1 h 728"/>
                  <a:gd name="T64" fmla="*/ 71 w 635"/>
                  <a:gd name="T65" fmla="*/ 0 h 728"/>
                  <a:gd name="T66" fmla="*/ 0 w 635"/>
                  <a:gd name="T67" fmla="*/ 29 h 728"/>
                  <a:gd name="T68" fmla="*/ 6 w 635"/>
                  <a:gd name="T69" fmla="*/ 44 h 728"/>
                  <a:gd name="T70" fmla="*/ 61 w 635"/>
                  <a:gd name="T71" fmla="*/ 24 h 728"/>
                  <a:gd name="T72" fmla="*/ 185 w 635"/>
                  <a:gd name="T73" fmla="*/ 158 h 728"/>
                  <a:gd name="T74" fmla="*/ 191 w 635"/>
                  <a:gd name="T75" fmla="*/ 168 h 728"/>
                  <a:gd name="T76" fmla="*/ 208 w 635"/>
                  <a:gd name="T77" fmla="*/ 193 h 728"/>
                  <a:gd name="T78" fmla="*/ 234 w 635"/>
                  <a:gd name="T79" fmla="*/ 230 h 728"/>
                  <a:gd name="T80" fmla="*/ 264 w 635"/>
                  <a:gd name="T81" fmla="*/ 277 h 728"/>
                  <a:gd name="T82" fmla="*/ 297 w 635"/>
                  <a:gd name="T83" fmla="*/ 326 h 728"/>
                  <a:gd name="T84" fmla="*/ 331 w 635"/>
                  <a:gd name="T85" fmla="*/ 373 h 728"/>
                  <a:gd name="T86" fmla="*/ 362 w 635"/>
                  <a:gd name="T87" fmla="*/ 417 h 728"/>
                  <a:gd name="T88" fmla="*/ 388 w 635"/>
                  <a:gd name="T89" fmla="*/ 450 h 728"/>
                  <a:gd name="T90" fmla="*/ 414 w 635"/>
                  <a:gd name="T91" fmla="*/ 483 h 728"/>
                  <a:gd name="T92" fmla="*/ 444 w 635"/>
                  <a:gd name="T93" fmla="*/ 523 h 728"/>
                  <a:gd name="T94" fmla="*/ 476 w 635"/>
                  <a:gd name="T95" fmla="*/ 568 h 728"/>
                  <a:gd name="T96" fmla="*/ 509 w 635"/>
                  <a:gd name="T97" fmla="*/ 611 h 728"/>
                  <a:gd name="T98" fmla="*/ 538 w 635"/>
                  <a:gd name="T99" fmla="*/ 653 h 728"/>
                  <a:gd name="T100" fmla="*/ 563 w 635"/>
                  <a:gd name="T101" fmla="*/ 686 h 728"/>
                  <a:gd name="T102" fmla="*/ 580 w 635"/>
                  <a:gd name="T103" fmla="*/ 709 h 728"/>
                  <a:gd name="T104" fmla="*/ 586 w 635"/>
                  <a:gd name="T105" fmla="*/ 718 h 728"/>
                  <a:gd name="T106" fmla="*/ 635 w 635"/>
                  <a:gd name="T107" fmla="*/ 728 h 7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5"/>
                  <a:gd name="T163" fmla="*/ 0 h 728"/>
                  <a:gd name="T164" fmla="*/ 635 w 635"/>
                  <a:gd name="T165" fmla="*/ 728 h 7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5" h="728">
                    <a:moveTo>
                      <a:pt x="635" y="728"/>
                    </a:moveTo>
                    <a:lnTo>
                      <a:pt x="632" y="724"/>
                    </a:lnTo>
                    <a:lnTo>
                      <a:pt x="623" y="714"/>
                    </a:lnTo>
                    <a:lnTo>
                      <a:pt x="610" y="696"/>
                    </a:lnTo>
                    <a:lnTo>
                      <a:pt x="592" y="673"/>
                    </a:lnTo>
                    <a:lnTo>
                      <a:pt x="569" y="643"/>
                    </a:lnTo>
                    <a:lnTo>
                      <a:pt x="541" y="608"/>
                    </a:lnTo>
                    <a:lnTo>
                      <a:pt x="511" y="569"/>
                    </a:lnTo>
                    <a:lnTo>
                      <a:pt x="476" y="525"/>
                    </a:lnTo>
                    <a:lnTo>
                      <a:pt x="443" y="480"/>
                    </a:lnTo>
                    <a:lnTo>
                      <a:pt x="413" y="441"/>
                    </a:lnTo>
                    <a:lnTo>
                      <a:pt x="385" y="405"/>
                    </a:lnTo>
                    <a:lnTo>
                      <a:pt x="362" y="373"/>
                    </a:lnTo>
                    <a:lnTo>
                      <a:pt x="341" y="346"/>
                    </a:lnTo>
                    <a:lnTo>
                      <a:pt x="322" y="321"/>
                    </a:lnTo>
                    <a:lnTo>
                      <a:pt x="305" y="300"/>
                    </a:lnTo>
                    <a:lnTo>
                      <a:pt x="289" y="282"/>
                    </a:lnTo>
                    <a:lnTo>
                      <a:pt x="271" y="261"/>
                    </a:lnTo>
                    <a:lnTo>
                      <a:pt x="250" y="233"/>
                    </a:lnTo>
                    <a:lnTo>
                      <a:pt x="227" y="200"/>
                    </a:lnTo>
                    <a:lnTo>
                      <a:pt x="202" y="167"/>
                    </a:lnTo>
                    <a:lnTo>
                      <a:pt x="179" y="134"/>
                    </a:lnTo>
                    <a:lnTo>
                      <a:pt x="159" y="105"/>
                    </a:lnTo>
                    <a:lnTo>
                      <a:pt x="144" y="82"/>
                    </a:lnTo>
                    <a:lnTo>
                      <a:pt x="134" y="69"/>
                    </a:lnTo>
                    <a:lnTo>
                      <a:pt x="127" y="60"/>
                    </a:lnTo>
                    <a:lnTo>
                      <a:pt x="118" y="50"/>
                    </a:lnTo>
                    <a:lnTo>
                      <a:pt x="108" y="39"/>
                    </a:lnTo>
                    <a:lnTo>
                      <a:pt x="97" y="27"/>
                    </a:lnTo>
                    <a:lnTo>
                      <a:pt x="87" y="16"/>
                    </a:lnTo>
                    <a:lnTo>
                      <a:pt x="78" y="8"/>
                    </a:lnTo>
                    <a:lnTo>
                      <a:pt x="72" y="1"/>
                    </a:lnTo>
                    <a:lnTo>
                      <a:pt x="71" y="0"/>
                    </a:lnTo>
                    <a:lnTo>
                      <a:pt x="0" y="29"/>
                    </a:lnTo>
                    <a:lnTo>
                      <a:pt x="6" y="44"/>
                    </a:lnTo>
                    <a:lnTo>
                      <a:pt x="61" y="24"/>
                    </a:lnTo>
                    <a:lnTo>
                      <a:pt x="185" y="158"/>
                    </a:lnTo>
                    <a:lnTo>
                      <a:pt x="191" y="168"/>
                    </a:lnTo>
                    <a:lnTo>
                      <a:pt x="208" y="193"/>
                    </a:lnTo>
                    <a:lnTo>
                      <a:pt x="234" y="230"/>
                    </a:lnTo>
                    <a:lnTo>
                      <a:pt x="264" y="277"/>
                    </a:lnTo>
                    <a:lnTo>
                      <a:pt x="297" y="326"/>
                    </a:lnTo>
                    <a:lnTo>
                      <a:pt x="331" y="373"/>
                    </a:lnTo>
                    <a:lnTo>
                      <a:pt x="362" y="417"/>
                    </a:lnTo>
                    <a:lnTo>
                      <a:pt x="388" y="450"/>
                    </a:lnTo>
                    <a:lnTo>
                      <a:pt x="414" y="483"/>
                    </a:lnTo>
                    <a:lnTo>
                      <a:pt x="444" y="523"/>
                    </a:lnTo>
                    <a:lnTo>
                      <a:pt x="476" y="568"/>
                    </a:lnTo>
                    <a:lnTo>
                      <a:pt x="509" y="611"/>
                    </a:lnTo>
                    <a:lnTo>
                      <a:pt x="538" y="653"/>
                    </a:lnTo>
                    <a:lnTo>
                      <a:pt x="563" y="686"/>
                    </a:lnTo>
                    <a:lnTo>
                      <a:pt x="580" y="709"/>
                    </a:lnTo>
                    <a:lnTo>
                      <a:pt x="586" y="718"/>
                    </a:lnTo>
                    <a:lnTo>
                      <a:pt x="635"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20"/>
              <p:cNvSpPr>
                <a:spLocks/>
              </p:cNvSpPr>
              <p:nvPr/>
            </p:nvSpPr>
            <p:spPr bwMode="auto">
              <a:xfrm>
                <a:off x="1739" y="262"/>
                <a:ext cx="492" cy="616"/>
              </a:xfrm>
              <a:custGeom>
                <a:avLst/>
                <a:gdLst>
                  <a:gd name="T0" fmla="*/ 492 w 492"/>
                  <a:gd name="T1" fmla="*/ 616 h 616"/>
                  <a:gd name="T2" fmla="*/ 489 w 492"/>
                  <a:gd name="T3" fmla="*/ 610 h 616"/>
                  <a:gd name="T4" fmla="*/ 480 w 492"/>
                  <a:gd name="T5" fmla="*/ 597 h 616"/>
                  <a:gd name="T6" fmla="*/ 466 w 492"/>
                  <a:gd name="T7" fmla="*/ 574 h 616"/>
                  <a:gd name="T8" fmla="*/ 448 w 492"/>
                  <a:gd name="T9" fmla="*/ 545 h 616"/>
                  <a:gd name="T10" fmla="*/ 427 w 492"/>
                  <a:gd name="T11" fmla="*/ 511 h 616"/>
                  <a:gd name="T12" fmla="*/ 402 w 492"/>
                  <a:gd name="T13" fmla="*/ 472 h 616"/>
                  <a:gd name="T14" fmla="*/ 376 w 492"/>
                  <a:gd name="T15" fmla="*/ 430 h 616"/>
                  <a:gd name="T16" fmla="*/ 350 w 492"/>
                  <a:gd name="T17" fmla="*/ 387 h 616"/>
                  <a:gd name="T18" fmla="*/ 323 w 492"/>
                  <a:gd name="T19" fmla="*/ 344 h 616"/>
                  <a:gd name="T20" fmla="*/ 297 w 492"/>
                  <a:gd name="T21" fmla="*/ 302 h 616"/>
                  <a:gd name="T22" fmla="*/ 271 w 492"/>
                  <a:gd name="T23" fmla="*/ 261 h 616"/>
                  <a:gd name="T24" fmla="*/ 248 w 492"/>
                  <a:gd name="T25" fmla="*/ 225 h 616"/>
                  <a:gd name="T26" fmla="*/ 228 w 492"/>
                  <a:gd name="T27" fmla="*/ 194 h 616"/>
                  <a:gd name="T28" fmla="*/ 212 w 492"/>
                  <a:gd name="T29" fmla="*/ 168 h 616"/>
                  <a:gd name="T30" fmla="*/ 200 w 492"/>
                  <a:gd name="T31" fmla="*/ 150 h 616"/>
                  <a:gd name="T32" fmla="*/ 193 w 492"/>
                  <a:gd name="T33" fmla="*/ 140 h 616"/>
                  <a:gd name="T34" fmla="*/ 183 w 492"/>
                  <a:gd name="T35" fmla="*/ 127 h 616"/>
                  <a:gd name="T36" fmla="*/ 168 w 492"/>
                  <a:gd name="T37" fmla="*/ 107 h 616"/>
                  <a:gd name="T38" fmla="*/ 152 w 492"/>
                  <a:gd name="T39" fmla="*/ 84 h 616"/>
                  <a:gd name="T40" fmla="*/ 134 w 492"/>
                  <a:gd name="T41" fmla="*/ 61 h 616"/>
                  <a:gd name="T42" fmla="*/ 116 w 492"/>
                  <a:gd name="T43" fmla="*/ 38 h 616"/>
                  <a:gd name="T44" fmla="*/ 102 w 492"/>
                  <a:gd name="T45" fmla="*/ 19 h 616"/>
                  <a:gd name="T46" fmla="*/ 93 w 492"/>
                  <a:gd name="T47" fmla="*/ 5 h 616"/>
                  <a:gd name="T48" fmla="*/ 89 w 492"/>
                  <a:gd name="T49" fmla="*/ 0 h 616"/>
                  <a:gd name="T50" fmla="*/ 0 w 492"/>
                  <a:gd name="T51" fmla="*/ 36 h 616"/>
                  <a:gd name="T52" fmla="*/ 10 w 492"/>
                  <a:gd name="T53" fmla="*/ 55 h 616"/>
                  <a:gd name="T54" fmla="*/ 75 w 492"/>
                  <a:gd name="T55" fmla="*/ 36 h 616"/>
                  <a:gd name="T56" fmla="*/ 124 w 492"/>
                  <a:gd name="T57" fmla="*/ 100 h 616"/>
                  <a:gd name="T58" fmla="*/ 132 w 492"/>
                  <a:gd name="T59" fmla="*/ 111 h 616"/>
                  <a:gd name="T60" fmla="*/ 154 w 492"/>
                  <a:gd name="T61" fmla="*/ 145 h 616"/>
                  <a:gd name="T62" fmla="*/ 184 w 492"/>
                  <a:gd name="T63" fmla="*/ 191 h 616"/>
                  <a:gd name="T64" fmla="*/ 220 w 492"/>
                  <a:gd name="T65" fmla="*/ 244 h 616"/>
                  <a:gd name="T66" fmla="*/ 256 w 492"/>
                  <a:gd name="T67" fmla="*/ 299 h 616"/>
                  <a:gd name="T68" fmla="*/ 290 w 492"/>
                  <a:gd name="T69" fmla="*/ 349 h 616"/>
                  <a:gd name="T70" fmla="*/ 314 w 492"/>
                  <a:gd name="T71" fmla="*/ 387 h 616"/>
                  <a:gd name="T72" fmla="*/ 327 w 492"/>
                  <a:gd name="T73" fmla="*/ 407 h 616"/>
                  <a:gd name="T74" fmla="*/ 337 w 492"/>
                  <a:gd name="T75" fmla="*/ 421 h 616"/>
                  <a:gd name="T76" fmla="*/ 353 w 492"/>
                  <a:gd name="T77" fmla="*/ 445 h 616"/>
                  <a:gd name="T78" fmla="*/ 372 w 492"/>
                  <a:gd name="T79" fmla="*/ 473 h 616"/>
                  <a:gd name="T80" fmla="*/ 393 w 492"/>
                  <a:gd name="T81" fmla="*/ 504 h 616"/>
                  <a:gd name="T82" fmla="*/ 414 w 492"/>
                  <a:gd name="T83" fmla="*/ 533 h 616"/>
                  <a:gd name="T84" fmla="*/ 431 w 492"/>
                  <a:gd name="T85" fmla="*/ 557 h 616"/>
                  <a:gd name="T86" fmla="*/ 442 w 492"/>
                  <a:gd name="T87" fmla="*/ 574 h 616"/>
                  <a:gd name="T88" fmla="*/ 447 w 492"/>
                  <a:gd name="T89" fmla="*/ 582 h 616"/>
                  <a:gd name="T90" fmla="*/ 492 w 492"/>
                  <a:gd name="T91" fmla="*/ 616 h 6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2"/>
                  <a:gd name="T139" fmla="*/ 0 h 616"/>
                  <a:gd name="T140" fmla="*/ 492 w 492"/>
                  <a:gd name="T141" fmla="*/ 616 h 6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2" h="616">
                    <a:moveTo>
                      <a:pt x="492" y="616"/>
                    </a:moveTo>
                    <a:lnTo>
                      <a:pt x="489" y="610"/>
                    </a:lnTo>
                    <a:lnTo>
                      <a:pt x="480" y="597"/>
                    </a:lnTo>
                    <a:lnTo>
                      <a:pt x="466" y="574"/>
                    </a:lnTo>
                    <a:lnTo>
                      <a:pt x="448" y="545"/>
                    </a:lnTo>
                    <a:lnTo>
                      <a:pt x="427" y="511"/>
                    </a:lnTo>
                    <a:lnTo>
                      <a:pt x="402" y="472"/>
                    </a:lnTo>
                    <a:lnTo>
                      <a:pt x="376" y="430"/>
                    </a:lnTo>
                    <a:lnTo>
                      <a:pt x="350" y="387"/>
                    </a:lnTo>
                    <a:lnTo>
                      <a:pt x="323" y="344"/>
                    </a:lnTo>
                    <a:lnTo>
                      <a:pt x="297" y="302"/>
                    </a:lnTo>
                    <a:lnTo>
                      <a:pt x="271" y="261"/>
                    </a:lnTo>
                    <a:lnTo>
                      <a:pt x="248" y="225"/>
                    </a:lnTo>
                    <a:lnTo>
                      <a:pt x="228" y="194"/>
                    </a:lnTo>
                    <a:lnTo>
                      <a:pt x="212" y="168"/>
                    </a:lnTo>
                    <a:lnTo>
                      <a:pt x="200" y="150"/>
                    </a:lnTo>
                    <a:lnTo>
                      <a:pt x="193" y="140"/>
                    </a:lnTo>
                    <a:lnTo>
                      <a:pt x="183" y="127"/>
                    </a:lnTo>
                    <a:lnTo>
                      <a:pt x="168" y="107"/>
                    </a:lnTo>
                    <a:lnTo>
                      <a:pt x="152" y="84"/>
                    </a:lnTo>
                    <a:lnTo>
                      <a:pt x="134" y="61"/>
                    </a:lnTo>
                    <a:lnTo>
                      <a:pt x="116" y="38"/>
                    </a:lnTo>
                    <a:lnTo>
                      <a:pt x="102" y="19"/>
                    </a:lnTo>
                    <a:lnTo>
                      <a:pt x="93" y="5"/>
                    </a:lnTo>
                    <a:lnTo>
                      <a:pt x="89" y="0"/>
                    </a:lnTo>
                    <a:lnTo>
                      <a:pt x="0" y="36"/>
                    </a:lnTo>
                    <a:lnTo>
                      <a:pt x="10" y="55"/>
                    </a:lnTo>
                    <a:lnTo>
                      <a:pt x="75" y="36"/>
                    </a:lnTo>
                    <a:lnTo>
                      <a:pt x="124" y="100"/>
                    </a:lnTo>
                    <a:lnTo>
                      <a:pt x="132" y="111"/>
                    </a:lnTo>
                    <a:lnTo>
                      <a:pt x="154" y="145"/>
                    </a:lnTo>
                    <a:lnTo>
                      <a:pt x="184" y="191"/>
                    </a:lnTo>
                    <a:lnTo>
                      <a:pt x="220" y="244"/>
                    </a:lnTo>
                    <a:lnTo>
                      <a:pt x="256" y="299"/>
                    </a:lnTo>
                    <a:lnTo>
                      <a:pt x="290" y="349"/>
                    </a:lnTo>
                    <a:lnTo>
                      <a:pt x="314" y="387"/>
                    </a:lnTo>
                    <a:lnTo>
                      <a:pt x="327" y="407"/>
                    </a:lnTo>
                    <a:lnTo>
                      <a:pt x="337" y="421"/>
                    </a:lnTo>
                    <a:lnTo>
                      <a:pt x="353" y="445"/>
                    </a:lnTo>
                    <a:lnTo>
                      <a:pt x="372" y="473"/>
                    </a:lnTo>
                    <a:lnTo>
                      <a:pt x="393" y="504"/>
                    </a:lnTo>
                    <a:lnTo>
                      <a:pt x="414" y="533"/>
                    </a:lnTo>
                    <a:lnTo>
                      <a:pt x="431" y="557"/>
                    </a:lnTo>
                    <a:lnTo>
                      <a:pt x="442" y="574"/>
                    </a:lnTo>
                    <a:lnTo>
                      <a:pt x="447" y="582"/>
                    </a:lnTo>
                    <a:lnTo>
                      <a:pt x="492" y="6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21"/>
              <p:cNvSpPr>
                <a:spLocks/>
              </p:cNvSpPr>
              <p:nvPr/>
            </p:nvSpPr>
            <p:spPr bwMode="auto">
              <a:xfrm>
                <a:off x="248" y="412"/>
                <a:ext cx="1332" cy="778"/>
              </a:xfrm>
              <a:custGeom>
                <a:avLst/>
                <a:gdLst>
                  <a:gd name="T0" fmla="*/ 1268 w 1332"/>
                  <a:gd name="T1" fmla="*/ 0 h 778"/>
                  <a:gd name="T2" fmla="*/ 1264 w 1332"/>
                  <a:gd name="T3" fmla="*/ 3 h 778"/>
                  <a:gd name="T4" fmla="*/ 1252 w 1332"/>
                  <a:gd name="T5" fmla="*/ 9 h 778"/>
                  <a:gd name="T6" fmla="*/ 1234 w 1332"/>
                  <a:gd name="T7" fmla="*/ 19 h 778"/>
                  <a:gd name="T8" fmla="*/ 1209 w 1332"/>
                  <a:gd name="T9" fmla="*/ 34 h 778"/>
                  <a:gd name="T10" fmla="*/ 1180 w 1332"/>
                  <a:gd name="T11" fmla="*/ 49 h 778"/>
                  <a:gd name="T12" fmla="*/ 1149 w 1332"/>
                  <a:gd name="T13" fmla="*/ 67 h 778"/>
                  <a:gd name="T14" fmla="*/ 1113 w 1332"/>
                  <a:gd name="T15" fmla="*/ 87 h 778"/>
                  <a:gd name="T16" fmla="*/ 1076 w 1332"/>
                  <a:gd name="T17" fmla="*/ 107 h 778"/>
                  <a:gd name="T18" fmla="*/ 1039 w 1332"/>
                  <a:gd name="T19" fmla="*/ 127 h 778"/>
                  <a:gd name="T20" fmla="*/ 1001 w 1332"/>
                  <a:gd name="T21" fmla="*/ 147 h 778"/>
                  <a:gd name="T22" fmla="*/ 965 w 1332"/>
                  <a:gd name="T23" fmla="*/ 166 h 778"/>
                  <a:gd name="T24" fmla="*/ 932 w 1332"/>
                  <a:gd name="T25" fmla="*/ 184 h 778"/>
                  <a:gd name="T26" fmla="*/ 902 w 1332"/>
                  <a:gd name="T27" fmla="*/ 199 h 778"/>
                  <a:gd name="T28" fmla="*/ 877 w 1332"/>
                  <a:gd name="T29" fmla="*/ 212 h 778"/>
                  <a:gd name="T30" fmla="*/ 857 w 1332"/>
                  <a:gd name="T31" fmla="*/ 222 h 778"/>
                  <a:gd name="T32" fmla="*/ 843 w 1332"/>
                  <a:gd name="T33" fmla="*/ 228 h 778"/>
                  <a:gd name="T34" fmla="*/ 824 w 1332"/>
                  <a:gd name="T35" fmla="*/ 235 h 778"/>
                  <a:gd name="T36" fmla="*/ 805 w 1332"/>
                  <a:gd name="T37" fmla="*/ 241 h 778"/>
                  <a:gd name="T38" fmla="*/ 786 w 1332"/>
                  <a:gd name="T39" fmla="*/ 248 h 778"/>
                  <a:gd name="T40" fmla="*/ 766 w 1332"/>
                  <a:gd name="T41" fmla="*/ 257 h 778"/>
                  <a:gd name="T42" fmla="*/ 742 w 1332"/>
                  <a:gd name="T43" fmla="*/ 269 h 778"/>
                  <a:gd name="T44" fmla="*/ 711 w 1332"/>
                  <a:gd name="T45" fmla="*/ 283 h 778"/>
                  <a:gd name="T46" fmla="*/ 675 w 1332"/>
                  <a:gd name="T47" fmla="*/ 300 h 778"/>
                  <a:gd name="T48" fmla="*/ 629 w 1332"/>
                  <a:gd name="T49" fmla="*/ 322 h 778"/>
                  <a:gd name="T50" fmla="*/ 602 w 1332"/>
                  <a:gd name="T51" fmla="*/ 335 h 778"/>
                  <a:gd name="T52" fmla="*/ 571 w 1332"/>
                  <a:gd name="T53" fmla="*/ 349 h 778"/>
                  <a:gd name="T54" fmla="*/ 540 w 1332"/>
                  <a:gd name="T55" fmla="*/ 364 h 778"/>
                  <a:gd name="T56" fmla="*/ 505 w 1332"/>
                  <a:gd name="T57" fmla="*/ 380 h 778"/>
                  <a:gd name="T58" fmla="*/ 469 w 1332"/>
                  <a:gd name="T59" fmla="*/ 395 h 778"/>
                  <a:gd name="T60" fmla="*/ 434 w 1332"/>
                  <a:gd name="T61" fmla="*/ 411 h 778"/>
                  <a:gd name="T62" fmla="*/ 398 w 1332"/>
                  <a:gd name="T63" fmla="*/ 427 h 778"/>
                  <a:gd name="T64" fmla="*/ 364 w 1332"/>
                  <a:gd name="T65" fmla="*/ 443 h 778"/>
                  <a:gd name="T66" fmla="*/ 331 w 1332"/>
                  <a:gd name="T67" fmla="*/ 457 h 778"/>
                  <a:gd name="T68" fmla="*/ 299 w 1332"/>
                  <a:gd name="T69" fmla="*/ 470 h 778"/>
                  <a:gd name="T70" fmla="*/ 271 w 1332"/>
                  <a:gd name="T71" fmla="*/ 483 h 778"/>
                  <a:gd name="T72" fmla="*/ 247 w 1332"/>
                  <a:gd name="T73" fmla="*/ 494 h 778"/>
                  <a:gd name="T74" fmla="*/ 227 w 1332"/>
                  <a:gd name="T75" fmla="*/ 502 h 778"/>
                  <a:gd name="T76" fmla="*/ 211 w 1332"/>
                  <a:gd name="T77" fmla="*/ 509 h 778"/>
                  <a:gd name="T78" fmla="*/ 201 w 1332"/>
                  <a:gd name="T79" fmla="*/ 514 h 778"/>
                  <a:gd name="T80" fmla="*/ 198 w 1332"/>
                  <a:gd name="T81" fmla="*/ 515 h 778"/>
                  <a:gd name="T82" fmla="*/ 69 w 1332"/>
                  <a:gd name="T83" fmla="*/ 564 h 778"/>
                  <a:gd name="T84" fmla="*/ 19 w 1332"/>
                  <a:gd name="T85" fmla="*/ 629 h 778"/>
                  <a:gd name="T86" fmla="*/ 0 w 1332"/>
                  <a:gd name="T87" fmla="*/ 708 h 778"/>
                  <a:gd name="T88" fmla="*/ 25 w 1332"/>
                  <a:gd name="T89" fmla="*/ 739 h 778"/>
                  <a:gd name="T90" fmla="*/ 45 w 1332"/>
                  <a:gd name="T91" fmla="*/ 778 h 778"/>
                  <a:gd name="T92" fmla="*/ 84 w 1332"/>
                  <a:gd name="T93" fmla="*/ 708 h 778"/>
                  <a:gd name="T94" fmla="*/ 159 w 1332"/>
                  <a:gd name="T95" fmla="*/ 619 h 778"/>
                  <a:gd name="T96" fmla="*/ 277 w 1332"/>
                  <a:gd name="T97" fmla="*/ 574 h 778"/>
                  <a:gd name="T98" fmla="*/ 501 w 1332"/>
                  <a:gd name="T99" fmla="*/ 495 h 778"/>
                  <a:gd name="T100" fmla="*/ 808 w 1332"/>
                  <a:gd name="T101" fmla="*/ 346 h 778"/>
                  <a:gd name="T102" fmla="*/ 1056 w 1332"/>
                  <a:gd name="T103" fmla="*/ 222 h 778"/>
                  <a:gd name="T104" fmla="*/ 1278 w 1332"/>
                  <a:gd name="T105" fmla="*/ 94 h 778"/>
                  <a:gd name="T106" fmla="*/ 1332 w 1332"/>
                  <a:gd name="T107" fmla="*/ 64 h 778"/>
                  <a:gd name="T108" fmla="*/ 1268 w 1332"/>
                  <a:gd name="T109" fmla="*/ 0 h 7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2"/>
                  <a:gd name="T166" fmla="*/ 0 h 778"/>
                  <a:gd name="T167" fmla="*/ 1332 w 1332"/>
                  <a:gd name="T168" fmla="*/ 778 h 7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2" h="778">
                    <a:moveTo>
                      <a:pt x="1268" y="0"/>
                    </a:moveTo>
                    <a:lnTo>
                      <a:pt x="1264" y="3"/>
                    </a:lnTo>
                    <a:lnTo>
                      <a:pt x="1252" y="9"/>
                    </a:lnTo>
                    <a:lnTo>
                      <a:pt x="1234" y="19"/>
                    </a:lnTo>
                    <a:lnTo>
                      <a:pt x="1209" y="34"/>
                    </a:lnTo>
                    <a:lnTo>
                      <a:pt x="1180" y="49"/>
                    </a:lnTo>
                    <a:lnTo>
                      <a:pt x="1149" y="67"/>
                    </a:lnTo>
                    <a:lnTo>
                      <a:pt x="1113" y="87"/>
                    </a:lnTo>
                    <a:lnTo>
                      <a:pt x="1076" y="107"/>
                    </a:lnTo>
                    <a:lnTo>
                      <a:pt x="1039" y="127"/>
                    </a:lnTo>
                    <a:lnTo>
                      <a:pt x="1001" y="147"/>
                    </a:lnTo>
                    <a:lnTo>
                      <a:pt x="965" y="166"/>
                    </a:lnTo>
                    <a:lnTo>
                      <a:pt x="932" y="184"/>
                    </a:lnTo>
                    <a:lnTo>
                      <a:pt x="902" y="199"/>
                    </a:lnTo>
                    <a:lnTo>
                      <a:pt x="877" y="212"/>
                    </a:lnTo>
                    <a:lnTo>
                      <a:pt x="857" y="222"/>
                    </a:lnTo>
                    <a:lnTo>
                      <a:pt x="843" y="228"/>
                    </a:lnTo>
                    <a:lnTo>
                      <a:pt x="824" y="235"/>
                    </a:lnTo>
                    <a:lnTo>
                      <a:pt x="805" y="241"/>
                    </a:lnTo>
                    <a:lnTo>
                      <a:pt x="786" y="248"/>
                    </a:lnTo>
                    <a:lnTo>
                      <a:pt x="766" y="257"/>
                    </a:lnTo>
                    <a:lnTo>
                      <a:pt x="742" y="269"/>
                    </a:lnTo>
                    <a:lnTo>
                      <a:pt x="711" y="283"/>
                    </a:lnTo>
                    <a:lnTo>
                      <a:pt x="675" y="300"/>
                    </a:lnTo>
                    <a:lnTo>
                      <a:pt x="629" y="322"/>
                    </a:lnTo>
                    <a:lnTo>
                      <a:pt x="602" y="335"/>
                    </a:lnTo>
                    <a:lnTo>
                      <a:pt x="571" y="349"/>
                    </a:lnTo>
                    <a:lnTo>
                      <a:pt x="540" y="364"/>
                    </a:lnTo>
                    <a:lnTo>
                      <a:pt x="505" y="380"/>
                    </a:lnTo>
                    <a:lnTo>
                      <a:pt x="469" y="395"/>
                    </a:lnTo>
                    <a:lnTo>
                      <a:pt x="434" y="411"/>
                    </a:lnTo>
                    <a:lnTo>
                      <a:pt x="398" y="427"/>
                    </a:lnTo>
                    <a:lnTo>
                      <a:pt x="364" y="443"/>
                    </a:lnTo>
                    <a:lnTo>
                      <a:pt x="331" y="457"/>
                    </a:lnTo>
                    <a:lnTo>
                      <a:pt x="299" y="470"/>
                    </a:lnTo>
                    <a:lnTo>
                      <a:pt x="271" y="483"/>
                    </a:lnTo>
                    <a:lnTo>
                      <a:pt x="247" y="494"/>
                    </a:lnTo>
                    <a:lnTo>
                      <a:pt x="227" y="502"/>
                    </a:lnTo>
                    <a:lnTo>
                      <a:pt x="211" y="509"/>
                    </a:lnTo>
                    <a:lnTo>
                      <a:pt x="201" y="514"/>
                    </a:lnTo>
                    <a:lnTo>
                      <a:pt x="198" y="515"/>
                    </a:lnTo>
                    <a:lnTo>
                      <a:pt x="69" y="564"/>
                    </a:lnTo>
                    <a:lnTo>
                      <a:pt x="19" y="629"/>
                    </a:lnTo>
                    <a:lnTo>
                      <a:pt x="0" y="708"/>
                    </a:lnTo>
                    <a:lnTo>
                      <a:pt x="25" y="739"/>
                    </a:lnTo>
                    <a:lnTo>
                      <a:pt x="45" y="778"/>
                    </a:lnTo>
                    <a:lnTo>
                      <a:pt x="84" y="708"/>
                    </a:lnTo>
                    <a:lnTo>
                      <a:pt x="159" y="619"/>
                    </a:lnTo>
                    <a:lnTo>
                      <a:pt x="277" y="574"/>
                    </a:lnTo>
                    <a:lnTo>
                      <a:pt x="501" y="495"/>
                    </a:lnTo>
                    <a:lnTo>
                      <a:pt x="808" y="346"/>
                    </a:lnTo>
                    <a:lnTo>
                      <a:pt x="1056" y="222"/>
                    </a:lnTo>
                    <a:lnTo>
                      <a:pt x="1278" y="94"/>
                    </a:lnTo>
                    <a:lnTo>
                      <a:pt x="1332" y="64"/>
                    </a:lnTo>
                    <a:lnTo>
                      <a:pt x="12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2"/>
              <p:cNvSpPr>
                <a:spLocks/>
              </p:cNvSpPr>
              <p:nvPr/>
            </p:nvSpPr>
            <p:spPr bwMode="auto">
              <a:xfrm>
                <a:off x="1394" y="561"/>
                <a:ext cx="226" cy="114"/>
              </a:xfrm>
              <a:custGeom>
                <a:avLst/>
                <a:gdLst>
                  <a:gd name="T0" fmla="*/ 212 w 226"/>
                  <a:gd name="T1" fmla="*/ 0 h 114"/>
                  <a:gd name="T2" fmla="*/ 210 w 226"/>
                  <a:gd name="T3" fmla="*/ 0 h 114"/>
                  <a:gd name="T4" fmla="*/ 206 w 226"/>
                  <a:gd name="T5" fmla="*/ 1 h 114"/>
                  <a:gd name="T6" fmla="*/ 200 w 226"/>
                  <a:gd name="T7" fmla="*/ 4 h 114"/>
                  <a:gd name="T8" fmla="*/ 193 w 226"/>
                  <a:gd name="T9" fmla="*/ 7 h 114"/>
                  <a:gd name="T10" fmla="*/ 184 w 226"/>
                  <a:gd name="T11" fmla="*/ 11 h 114"/>
                  <a:gd name="T12" fmla="*/ 173 w 226"/>
                  <a:gd name="T13" fmla="*/ 16 h 114"/>
                  <a:gd name="T14" fmla="*/ 163 w 226"/>
                  <a:gd name="T15" fmla="*/ 22 h 114"/>
                  <a:gd name="T16" fmla="*/ 151 w 226"/>
                  <a:gd name="T17" fmla="*/ 29 h 114"/>
                  <a:gd name="T18" fmla="*/ 143 w 226"/>
                  <a:gd name="T19" fmla="*/ 35 h 114"/>
                  <a:gd name="T20" fmla="*/ 138 w 226"/>
                  <a:gd name="T21" fmla="*/ 37 h 114"/>
                  <a:gd name="T22" fmla="*/ 135 w 226"/>
                  <a:gd name="T23" fmla="*/ 39 h 114"/>
                  <a:gd name="T24" fmla="*/ 134 w 226"/>
                  <a:gd name="T25" fmla="*/ 40 h 114"/>
                  <a:gd name="T26" fmla="*/ 131 w 226"/>
                  <a:gd name="T27" fmla="*/ 42 h 114"/>
                  <a:gd name="T28" fmla="*/ 127 w 226"/>
                  <a:gd name="T29" fmla="*/ 45 h 114"/>
                  <a:gd name="T30" fmla="*/ 117 w 226"/>
                  <a:gd name="T31" fmla="*/ 50 h 114"/>
                  <a:gd name="T32" fmla="*/ 102 w 226"/>
                  <a:gd name="T33" fmla="*/ 59 h 114"/>
                  <a:gd name="T34" fmla="*/ 83 w 226"/>
                  <a:gd name="T35" fmla="*/ 71 h 114"/>
                  <a:gd name="T36" fmla="*/ 66 w 226"/>
                  <a:gd name="T37" fmla="*/ 81 h 114"/>
                  <a:gd name="T38" fmla="*/ 49 w 226"/>
                  <a:gd name="T39" fmla="*/ 89 h 114"/>
                  <a:gd name="T40" fmla="*/ 33 w 226"/>
                  <a:gd name="T41" fmla="*/ 98 h 114"/>
                  <a:gd name="T42" fmla="*/ 20 w 226"/>
                  <a:gd name="T43" fmla="*/ 105 h 114"/>
                  <a:gd name="T44" fmla="*/ 8 w 226"/>
                  <a:gd name="T45" fmla="*/ 110 h 114"/>
                  <a:gd name="T46" fmla="*/ 3 w 226"/>
                  <a:gd name="T47" fmla="*/ 112 h 114"/>
                  <a:gd name="T48" fmla="*/ 0 w 226"/>
                  <a:gd name="T49" fmla="*/ 114 h 114"/>
                  <a:gd name="T50" fmla="*/ 53 w 226"/>
                  <a:gd name="T51" fmla="*/ 114 h 114"/>
                  <a:gd name="T52" fmla="*/ 53 w 226"/>
                  <a:gd name="T53" fmla="*/ 114 h 114"/>
                  <a:gd name="T54" fmla="*/ 52 w 226"/>
                  <a:gd name="T55" fmla="*/ 112 h 114"/>
                  <a:gd name="T56" fmla="*/ 50 w 226"/>
                  <a:gd name="T57" fmla="*/ 110 h 114"/>
                  <a:gd name="T58" fmla="*/ 53 w 226"/>
                  <a:gd name="T59" fmla="*/ 107 h 114"/>
                  <a:gd name="T60" fmla="*/ 59 w 226"/>
                  <a:gd name="T61" fmla="*/ 101 h 114"/>
                  <a:gd name="T62" fmla="*/ 69 w 226"/>
                  <a:gd name="T63" fmla="*/ 94 h 114"/>
                  <a:gd name="T64" fmla="*/ 86 w 226"/>
                  <a:gd name="T65" fmla="*/ 85 h 114"/>
                  <a:gd name="T66" fmla="*/ 112 w 226"/>
                  <a:gd name="T67" fmla="*/ 73 h 114"/>
                  <a:gd name="T68" fmla="*/ 140 w 226"/>
                  <a:gd name="T69" fmla="*/ 60 h 114"/>
                  <a:gd name="T70" fmla="*/ 164 w 226"/>
                  <a:gd name="T71" fmla="*/ 48 h 114"/>
                  <a:gd name="T72" fmla="*/ 183 w 226"/>
                  <a:gd name="T73" fmla="*/ 36 h 114"/>
                  <a:gd name="T74" fmla="*/ 199 w 226"/>
                  <a:gd name="T75" fmla="*/ 26 h 114"/>
                  <a:gd name="T76" fmla="*/ 212 w 226"/>
                  <a:gd name="T77" fmla="*/ 17 h 114"/>
                  <a:gd name="T78" fmla="*/ 219 w 226"/>
                  <a:gd name="T79" fmla="*/ 10 h 114"/>
                  <a:gd name="T80" fmla="*/ 225 w 226"/>
                  <a:gd name="T81" fmla="*/ 6 h 114"/>
                  <a:gd name="T82" fmla="*/ 226 w 226"/>
                  <a:gd name="T83" fmla="*/ 4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0" y="0"/>
                    </a:lnTo>
                    <a:lnTo>
                      <a:pt x="206" y="1"/>
                    </a:lnTo>
                    <a:lnTo>
                      <a:pt x="200" y="4"/>
                    </a:lnTo>
                    <a:lnTo>
                      <a:pt x="193" y="7"/>
                    </a:lnTo>
                    <a:lnTo>
                      <a:pt x="184" y="11"/>
                    </a:lnTo>
                    <a:lnTo>
                      <a:pt x="173" y="16"/>
                    </a:lnTo>
                    <a:lnTo>
                      <a:pt x="163" y="22"/>
                    </a:lnTo>
                    <a:lnTo>
                      <a:pt x="151" y="29"/>
                    </a:lnTo>
                    <a:lnTo>
                      <a:pt x="143" y="35"/>
                    </a:lnTo>
                    <a:lnTo>
                      <a:pt x="138" y="37"/>
                    </a:lnTo>
                    <a:lnTo>
                      <a:pt x="135" y="39"/>
                    </a:lnTo>
                    <a:lnTo>
                      <a:pt x="134" y="40"/>
                    </a:lnTo>
                    <a:lnTo>
                      <a:pt x="131" y="42"/>
                    </a:lnTo>
                    <a:lnTo>
                      <a:pt x="127" y="45"/>
                    </a:lnTo>
                    <a:lnTo>
                      <a:pt x="117" y="50"/>
                    </a:lnTo>
                    <a:lnTo>
                      <a:pt x="102" y="59"/>
                    </a:lnTo>
                    <a:lnTo>
                      <a:pt x="83" y="71"/>
                    </a:lnTo>
                    <a:lnTo>
                      <a:pt x="66" y="81"/>
                    </a:lnTo>
                    <a:lnTo>
                      <a:pt x="49" y="89"/>
                    </a:lnTo>
                    <a:lnTo>
                      <a:pt x="33" y="98"/>
                    </a:lnTo>
                    <a:lnTo>
                      <a:pt x="20" y="105"/>
                    </a:lnTo>
                    <a:lnTo>
                      <a:pt x="8" y="110"/>
                    </a:lnTo>
                    <a:lnTo>
                      <a:pt x="3" y="112"/>
                    </a:lnTo>
                    <a:lnTo>
                      <a:pt x="0" y="114"/>
                    </a:lnTo>
                    <a:lnTo>
                      <a:pt x="53" y="114"/>
                    </a:lnTo>
                    <a:lnTo>
                      <a:pt x="52" y="112"/>
                    </a:lnTo>
                    <a:lnTo>
                      <a:pt x="50" y="110"/>
                    </a:lnTo>
                    <a:lnTo>
                      <a:pt x="53" y="107"/>
                    </a:lnTo>
                    <a:lnTo>
                      <a:pt x="59" y="101"/>
                    </a:lnTo>
                    <a:lnTo>
                      <a:pt x="69" y="94"/>
                    </a:lnTo>
                    <a:lnTo>
                      <a:pt x="86" y="85"/>
                    </a:lnTo>
                    <a:lnTo>
                      <a:pt x="112" y="73"/>
                    </a:lnTo>
                    <a:lnTo>
                      <a:pt x="140" y="60"/>
                    </a:lnTo>
                    <a:lnTo>
                      <a:pt x="164" y="48"/>
                    </a:lnTo>
                    <a:lnTo>
                      <a:pt x="183" y="36"/>
                    </a:lnTo>
                    <a:lnTo>
                      <a:pt x="199" y="26"/>
                    </a:lnTo>
                    <a:lnTo>
                      <a:pt x="212" y="17"/>
                    </a:lnTo>
                    <a:lnTo>
                      <a:pt x="219" y="10"/>
                    </a:lnTo>
                    <a:lnTo>
                      <a:pt x="225" y="6"/>
                    </a:lnTo>
                    <a:lnTo>
                      <a:pt x="226"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3"/>
              <p:cNvSpPr>
                <a:spLocks/>
              </p:cNvSpPr>
              <p:nvPr/>
            </p:nvSpPr>
            <p:spPr bwMode="auto">
              <a:xfrm>
                <a:off x="1418" y="593"/>
                <a:ext cx="227" cy="114"/>
              </a:xfrm>
              <a:custGeom>
                <a:avLst/>
                <a:gdLst>
                  <a:gd name="T0" fmla="*/ 212 w 227"/>
                  <a:gd name="T1" fmla="*/ 0 h 114"/>
                  <a:gd name="T2" fmla="*/ 211 w 227"/>
                  <a:gd name="T3" fmla="*/ 0 h 114"/>
                  <a:gd name="T4" fmla="*/ 207 w 227"/>
                  <a:gd name="T5" fmla="*/ 1 h 114"/>
                  <a:gd name="T6" fmla="*/ 201 w 227"/>
                  <a:gd name="T7" fmla="*/ 4 h 114"/>
                  <a:gd name="T8" fmla="*/ 194 w 227"/>
                  <a:gd name="T9" fmla="*/ 7 h 114"/>
                  <a:gd name="T10" fmla="*/ 185 w 227"/>
                  <a:gd name="T11" fmla="*/ 11 h 114"/>
                  <a:gd name="T12" fmla="*/ 175 w 227"/>
                  <a:gd name="T13" fmla="*/ 16 h 114"/>
                  <a:gd name="T14" fmla="*/ 165 w 227"/>
                  <a:gd name="T15" fmla="*/ 21 h 114"/>
                  <a:gd name="T16" fmla="*/ 153 w 227"/>
                  <a:gd name="T17" fmla="*/ 28 h 114"/>
                  <a:gd name="T18" fmla="*/ 145 w 227"/>
                  <a:gd name="T19" fmla="*/ 34 h 114"/>
                  <a:gd name="T20" fmla="*/ 140 w 227"/>
                  <a:gd name="T21" fmla="*/ 37 h 114"/>
                  <a:gd name="T22" fmla="*/ 137 w 227"/>
                  <a:gd name="T23" fmla="*/ 39 h 114"/>
                  <a:gd name="T24" fmla="*/ 136 w 227"/>
                  <a:gd name="T25" fmla="*/ 40 h 114"/>
                  <a:gd name="T26" fmla="*/ 133 w 227"/>
                  <a:gd name="T27" fmla="*/ 41 h 114"/>
                  <a:gd name="T28" fmla="*/ 127 w 227"/>
                  <a:gd name="T29" fmla="*/ 44 h 114"/>
                  <a:gd name="T30" fmla="*/ 119 w 227"/>
                  <a:gd name="T31" fmla="*/ 50 h 114"/>
                  <a:gd name="T32" fmla="*/ 103 w 227"/>
                  <a:gd name="T33" fmla="*/ 59 h 114"/>
                  <a:gd name="T34" fmla="*/ 84 w 227"/>
                  <a:gd name="T35" fmla="*/ 70 h 114"/>
                  <a:gd name="T36" fmla="*/ 67 w 227"/>
                  <a:gd name="T37" fmla="*/ 80 h 114"/>
                  <a:gd name="T38" fmla="*/ 49 w 227"/>
                  <a:gd name="T39" fmla="*/ 89 h 114"/>
                  <a:gd name="T40" fmla="*/ 33 w 227"/>
                  <a:gd name="T41" fmla="*/ 98 h 114"/>
                  <a:gd name="T42" fmla="*/ 20 w 227"/>
                  <a:gd name="T43" fmla="*/ 105 h 114"/>
                  <a:gd name="T44" fmla="*/ 9 w 227"/>
                  <a:gd name="T45" fmla="*/ 109 h 114"/>
                  <a:gd name="T46" fmla="*/ 3 w 227"/>
                  <a:gd name="T47" fmla="*/ 112 h 114"/>
                  <a:gd name="T48" fmla="*/ 0 w 227"/>
                  <a:gd name="T49" fmla="*/ 114 h 114"/>
                  <a:gd name="T50" fmla="*/ 54 w 227"/>
                  <a:gd name="T51" fmla="*/ 114 h 114"/>
                  <a:gd name="T52" fmla="*/ 54 w 227"/>
                  <a:gd name="T53" fmla="*/ 114 h 114"/>
                  <a:gd name="T54" fmla="*/ 52 w 227"/>
                  <a:gd name="T55" fmla="*/ 112 h 114"/>
                  <a:gd name="T56" fmla="*/ 51 w 227"/>
                  <a:gd name="T57" fmla="*/ 109 h 114"/>
                  <a:gd name="T58" fmla="*/ 54 w 227"/>
                  <a:gd name="T59" fmla="*/ 106 h 114"/>
                  <a:gd name="T60" fmla="*/ 59 w 227"/>
                  <a:gd name="T61" fmla="*/ 101 h 114"/>
                  <a:gd name="T62" fmla="*/ 70 w 227"/>
                  <a:gd name="T63" fmla="*/ 93 h 114"/>
                  <a:gd name="T64" fmla="*/ 87 w 227"/>
                  <a:gd name="T65" fmla="*/ 85 h 114"/>
                  <a:gd name="T66" fmla="*/ 113 w 227"/>
                  <a:gd name="T67" fmla="*/ 73 h 114"/>
                  <a:gd name="T68" fmla="*/ 140 w 227"/>
                  <a:gd name="T69" fmla="*/ 60 h 114"/>
                  <a:gd name="T70" fmla="*/ 165 w 227"/>
                  <a:gd name="T71" fmla="*/ 47 h 114"/>
                  <a:gd name="T72" fmla="*/ 183 w 227"/>
                  <a:gd name="T73" fmla="*/ 36 h 114"/>
                  <a:gd name="T74" fmla="*/ 199 w 227"/>
                  <a:gd name="T75" fmla="*/ 26 h 114"/>
                  <a:gd name="T76" fmla="*/ 212 w 227"/>
                  <a:gd name="T77" fmla="*/ 17 h 114"/>
                  <a:gd name="T78" fmla="*/ 220 w 227"/>
                  <a:gd name="T79" fmla="*/ 10 h 114"/>
                  <a:gd name="T80" fmla="*/ 225 w 227"/>
                  <a:gd name="T81" fmla="*/ 5 h 114"/>
                  <a:gd name="T82" fmla="*/ 227 w 227"/>
                  <a:gd name="T83" fmla="*/ 4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7" y="1"/>
                    </a:lnTo>
                    <a:lnTo>
                      <a:pt x="201" y="4"/>
                    </a:lnTo>
                    <a:lnTo>
                      <a:pt x="194" y="7"/>
                    </a:lnTo>
                    <a:lnTo>
                      <a:pt x="185" y="11"/>
                    </a:lnTo>
                    <a:lnTo>
                      <a:pt x="175" y="16"/>
                    </a:lnTo>
                    <a:lnTo>
                      <a:pt x="165" y="21"/>
                    </a:lnTo>
                    <a:lnTo>
                      <a:pt x="153" y="28"/>
                    </a:lnTo>
                    <a:lnTo>
                      <a:pt x="145" y="34"/>
                    </a:lnTo>
                    <a:lnTo>
                      <a:pt x="140" y="37"/>
                    </a:lnTo>
                    <a:lnTo>
                      <a:pt x="137" y="39"/>
                    </a:lnTo>
                    <a:lnTo>
                      <a:pt x="136" y="40"/>
                    </a:lnTo>
                    <a:lnTo>
                      <a:pt x="133" y="41"/>
                    </a:lnTo>
                    <a:lnTo>
                      <a:pt x="127" y="44"/>
                    </a:lnTo>
                    <a:lnTo>
                      <a:pt x="119" y="50"/>
                    </a:lnTo>
                    <a:lnTo>
                      <a:pt x="103" y="59"/>
                    </a:lnTo>
                    <a:lnTo>
                      <a:pt x="84" y="70"/>
                    </a:lnTo>
                    <a:lnTo>
                      <a:pt x="67" y="80"/>
                    </a:lnTo>
                    <a:lnTo>
                      <a:pt x="49" y="89"/>
                    </a:lnTo>
                    <a:lnTo>
                      <a:pt x="33" y="98"/>
                    </a:lnTo>
                    <a:lnTo>
                      <a:pt x="20" y="105"/>
                    </a:lnTo>
                    <a:lnTo>
                      <a:pt x="9" y="109"/>
                    </a:lnTo>
                    <a:lnTo>
                      <a:pt x="3" y="112"/>
                    </a:lnTo>
                    <a:lnTo>
                      <a:pt x="0" y="114"/>
                    </a:lnTo>
                    <a:lnTo>
                      <a:pt x="54" y="114"/>
                    </a:lnTo>
                    <a:lnTo>
                      <a:pt x="52" y="112"/>
                    </a:lnTo>
                    <a:lnTo>
                      <a:pt x="51" y="109"/>
                    </a:lnTo>
                    <a:lnTo>
                      <a:pt x="54" y="106"/>
                    </a:lnTo>
                    <a:lnTo>
                      <a:pt x="59" y="101"/>
                    </a:lnTo>
                    <a:lnTo>
                      <a:pt x="70" y="93"/>
                    </a:lnTo>
                    <a:lnTo>
                      <a:pt x="87" y="85"/>
                    </a:lnTo>
                    <a:lnTo>
                      <a:pt x="113" y="73"/>
                    </a:lnTo>
                    <a:lnTo>
                      <a:pt x="140" y="60"/>
                    </a:lnTo>
                    <a:lnTo>
                      <a:pt x="165" y="47"/>
                    </a:lnTo>
                    <a:lnTo>
                      <a:pt x="183" y="36"/>
                    </a:lnTo>
                    <a:lnTo>
                      <a:pt x="199" y="26"/>
                    </a:lnTo>
                    <a:lnTo>
                      <a:pt x="212" y="17"/>
                    </a:lnTo>
                    <a:lnTo>
                      <a:pt x="220" y="10"/>
                    </a:lnTo>
                    <a:lnTo>
                      <a:pt x="225" y="5"/>
                    </a:lnTo>
                    <a:lnTo>
                      <a:pt x="227"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4"/>
              <p:cNvSpPr>
                <a:spLocks/>
              </p:cNvSpPr>
              <p:nvPr/>
            </p:nvSpPr>
            <p:spPr bwMode="auto">
              <a:xfrm>
                <a:off x="1443" y="624"/>
                <a:ext cx="228" cy="114"/>
              </a:xfrm>
              <a:custGeom>
                <a:avLst/>
                <a:gdLst>
                  <a:gd name="T0" fmla="*/ 212 w 228"/>
                  <a:gd name="T1" fmla="*/ 0 h 114"/>
                  <a:gd name="T2" fmla="*/ 210 w 228"/>
                  <a:gd name="T3" fmla="*/ 0 h 114"/>
                  <a:gd name="T4" fmla="*/ 208 w 228"/>
                  <a:gd name="T5" fmla="*/ 2 h 114"/>
                  <a:gd name="T6" fmla="*/ 202 w 228"/>
                  <a:gd name="T7" fmla="*/ 5 h 114"/>
                  <a:gd name="T8" fmla="*/ 193 w 228"/>
                  <a:gd name="T9" fmla="*/ 8 h 114"/>
                  <a:gd name="T10" fmla="*/ 184 w 228"/>
                  <a:gd name="T11" fmla="*/ 12 h 114"/>
                  <a:gd name="T12" fmla="*/ 174 w 228"/>
                  <a:gd name="T13" fmla="*/ 18 h 114"/>
                  <a:gd name="T14" fmla="*/ 164 w 228"/>
                  <a:gd name="T15" fmla="*/ 23 h 114"/>
                  <a:gd name="T16" fmla="*/ 153 w 228"/>
                  <a:gd name="T17" fmla="*/ 31 h 114"/>
                  <a:gd name="T18" fmla="*/ 144 w 228"/>
                  <a:gd name="T19" fmla="*/ 36 h 114"/>
                  <a:gd name="T20" fmla="*/ 140 w 228"/>
                  <a:gd name="T21" fmla="*/ 39 h 114"/>
                  <a:gd name="T22" fmla="*/ 137 w 228"/>
                  <a:gd name="T23" fmla="*/ 41 h 114"/>
                  <a:gd name="T24" fmla="*/ 135 w 228"/>
                  <a:gd name="T25" fmla="*/ 41 h 114"/>
                  <a:gd name="T26" fmla="*/ 133 w 228"/>
                  <a:gd name="T27" fmla="*/ 42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8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1 h 114"/>
                  <a:gd name="T58" fmla="*/ 53 w 228"/>
                  <a:gd name="T59" fmla="*/ 107 h 114"/>
                  <a:gd name="T60" fmla="*/ 60 w 228"/>
                  <a:gd name="T61" fmla="*/ 103 h 114"/>
                  <a:gd name="T62" fmla="*/ 70 w 228"/>
                  <a:gd name="T63" fmla="*/ 96 h 114"/>
                  <a:gd name="T64" fmla="*/ 88 w 228"/>
                  <a:gd name="T65" fmla="*/ 85 h 114"/>
                  <a:gd name="T66" fmla="*/ 114 w 228"/>
                  <a:gd name="T67" fmla="*/ 74 h 114"/>
                  <a:gd name="T68" fmla="*/ 141 w 228"/>
                  <a:gd name="T69" fmla="*/ 61 h 114"/>
                  <a:gd name="T70" fmla="*/ 166 w 228"/>
                  <a:gd name="T71" fmla="*/ 48 h 114"/>
                  <a:gd name="T72" fmla="*/ 184 w 228"/>
                  <a:gd name="T73" fmla="*/ 36 h 114"/>
                  <a:gd name="T74" fmla="*/ 200 w 228"/>
                  <a:gd name="T75" fmla="*/ 26 h 114"/>
                  <a:gd name="T76" fmla="*/ 213 w 228"/>
                  <a:gd name="T77" fmla="*/ 18 h 114"/>
                  <a:gd name="T78" fmla="*/ 221 w 228"/>
                  <a:gd name="T79" fmla="*/ 10 h 114"/>
                  <a:gd name="T80" fmla="*/ 226 w 228"/>
                  <a:gd name="T81" fmla="*/ 6 h 114"/>
                  <a:gd name="T82" fmla="*/ 228 w 228"/>
                  <a:gd name="T83" fmla="*/ 5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0" y="0"/>
                    </a:lnTo>
                    <a:lnTo>
                      <a:pt x="208" y="2"/>
                    </a:lnTo>
                    <a:lnTo>
                      <a:pt x="202" y="5"/>
                    </a:lnTo>
                    <a:lnTo>
                      <a:pt x="193" y="8"/>
                    </a:lnTo>
                    <a:lnTo>
                      <a:pt x="184" y="12"/>
                    </a:lnTo>
                    <a:lnTo>
                      <a:pt x="174" y="18"/>
                    </a:lnTo>
                    <a:lnTo>
                      <a:pt x="164" y="23"/>
                    </a:lnTo>
                    <a:lnTo>
                      <a:pt x="153" y="31"/>
                    </a:lnTo>
                    <a:lnTo>
                      <a:pt x="144" y="36"/>
                    </a:lnTo>
                    <a:lnTo>
                      <a:pt x="140" y="39"/>
                    </a:lnTo>
                    <a:lnTo>
                      <a:pt x="137" y="41"/>
                    </a:lnTo>
                    <a:lnTo>
                      <a:pt x="135" y="41"/>
                    </a:lnTo>
                    <a:lnTo>
                      <a:pt x="133" y="42"/>
                    </a:lnTo>
                    <a:lnTo>
                      <a:pt x="128" y="45"/>
                    </a:lnTo>
                    <a:lnTo>
                      <a:pt x="118" y="51"/>
                    </a:lnTo>
                    <a:lnTo>
                      <a:pt x="104" y="59"/>
                    </a:lnTo>
                    <a:lnTo>
                      <a:pt x="85" y="71"/>
                    </a:lnTo>
                    <a:lnTo>
                      <a:pt x="66" y="81"/>
                    </a:lnTo>
                    <a:lnTo>
                      <a:pt x="49" y="90"/>
                    </a:lnTo>
                    <a:lnTo>
                      <a:pt x="33" y="98"/>
                    </a:lnTo>
                    <a:lnTo>
                      <a:pt x="20" y="106"/>
                    </a:lnTo>
                    <a:lnTo>
                      <a:pt x="8" y="110"/>
                    </a:lnTo>
                    <a:lnTo>
                      <a:pt x="3" y="113"/>
                    </a:lnTo>
                    <a:lnTo>
                      <a:pt x="0" y="114"/>
                    </a:lnTo>
                    <a:lnTo>
                      <a:pt x="53" y="114"/>
                    </a:lnTo>
                    <a:lnTo>
                      <a:pt x="52" y="113"/>
                    </a:lnTo>
                    <a:lnTo>
                      <a:pt x="52" y="111"/>
                    </a:lnTo>
                    <a:lnTo>
                      <a:pt x="53" y="107"/>
                    </a:lnTo>
                    <a:lnTo>
                      <a:pt x="60" y="103"/>
                    </a:lnTo>
                    <a:lnTo>
                      <a:pt x="70" y="96"/>
                    </a:lnTo>
                    <a:lnTo>
                      <a:pt x="88" y="85"/>
                    </a:lnTo>
                    <a:lnTo>
                      <a:pt x="114" y="74"/>
                    </a:lnTo>
                    <a:lnTo>
                      <a:pt x="141" y="61"/>
                    </a:lnTo>
                    <a:lnTo>
                      <a:pt x="166" y="48"/>
                    </a:lnTo>
                    <a:lnTo>
                      <a:pt x="184" y="36"/>
                    </a:lnTo>
                    <a:lnTo>
                      <a:pt x="200" y="26"/>
                    </a:lnTo>
                    <a:lnTo>
                      <a:pt x="213" y="18"/>
                    </a:lnTo>
                    <a:lnTo>
                      <a:pt x="221" y="10"/>
                    </a:lnTo>
                    <a:lnTo>
                      <a:pt x="226" y="6"/>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5"/>
              <p:cNvSpPr>
                <a:spLocks/>
              </p:cNvSpPr>
              <p:nvPr/>
            </p:nvSpPr>
            <p:spPr bwMode="auto">
              <a:xfrm>
                <a:off x="1467" y="656"/>
                <a:ext cx="228" cy="114"/>
              </a:xfrm>
              <a:custGeom>
                <a:avLst/>
                <a:gdLst>
                  <a:gd name="T0" fmla="*/ 214 w 228"/>
                  <a:gd name="T1" fmla="*/ 0 h 114"/>
                  <a:gd name="T2" fmla="*/ 212 w 228"/>
                  <a:gd name="T3" fmla="*/ 0 h 114"/>
                  <a:gd name="T4" fmla="*/ 208 w 228"/>
                  <a:gd name="T5" fmla="*/ 2 h 114"/>
                  <a:gd name="T6" fmla="*/ 202 w 228"/>
                  <a:gd name="T7" fmla="*/ 4 h 114"/>
                  <a:gd name="T8" fmla="*/ 195 w 228"/>
                  <a:gd name="T9" fmla="*/ 7 h 114"/>
                  <a:gd name="T10" fmla="*/ 186 w 228"/>
                  <a:gd name="T11" fmla="*/ 12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7 w 228"/>
                  <a:gd name="T23" fmla="*/ 40 h 114"/>
                  <a:gd name="T24" fmla="*/ 136 w 228"/>
                  <a:gd name="T25" fmla="*/ 40 h 114"/>
                  <a:gd name="T26" fmla="*/ 133 w 228"/>
                  <a:gd name="T27" fmla="*/ 42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89 h 114"/>
                  <a:gd name="T40" fmla="*/ 33 w 228"/>
                  <a:gd name="T41" fmla="*/ 98 h 114"/>
                  <a:gd name="T42" fmla="*/ 21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2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4"/>
                    </a:lnTo>
                    <a:lnTo>
                      <a:pt x="195" y="7"/>
                    </a:lnTo>
                    <a:lnTo>
                      <a:pt x="186" y="12"/>
                    </a:lnTo>
                    <a:lnTo>
                      <a:pt x="175" y="17"/>
                    </a:lnTo>
                    <a:lnTo>
                      <a:pt x="165" y="23"/>
                    </a:lnTo>
                    <a:lnTo>
                      <a:pt x="153" y="30"/>
                    </a:lnTo>
                    <a:lnTo>
                      <a:pt x="145" y="36"/>
                    </a:lnTo>
                    <a:lnTo>
                      <a:pt x="140" y="39"/>
                    </a:lnTo>
                    <a:lnTo>
                      <a:pt x="137" y="40"/>
                    </a:lnTo>
                    <a:lnTo>
                      <a:pt x="136" y="40"/>
                    </a:lnTo>
                    <a:lnTo>
                      <a:pt x="133" y="42"/>
                    </a:lnTo>
                    <a:lnTo>
                      <a:pt x="129" y="45"/>
                    </a:lnTo>
                    <a:lnTo>
                      <a:pt x="119" y="51"/>
                    </a:lnTo>
                    <a:lnTo>
                      <a:pt x="104" y="59"/>
                    </a:lnTo>
                    <a:lnTo>
                      <a:pt x="85" y="71"/>
                    </a:lnTo>
                    <a:lnTo>
                      <a:pt x="67" y="81"/>
                    </a:lnTo>
                    <a:lnTo>
                      <a:pt x="49" y="89"/>
                    </a:lnTo>
                    <a:lnTo>
                      <a:pt x="33" y="98"/>
                    </a:lnTo>
                    <a:lnTo>
                      <a:pt x="21" y="105"/>
                    </a:lnTo>
                    <a:lnTo>
                      <a:pt x="9" y="110"/>
                    </a:lnTo>
                    <a:lnTo>
                      <a:pt x="3" y="113"/>
                    </a:lnTo>
                    <a:lnTo>
                      <a:pt x="0" y="114"/>
                    </a:lnTo>
                    <a:lnTo>
                      <a:pt x="55" y="114"/>
                    </a:lnTo>
                    <a:lnTo>
                      <a:pt x="54" y="113"/>
                    </a:lnTo>
                    <a:lnTo>
                      <a:pt x="52" y="111"/>
                    </a:lnTo>
                    <a:lnTo>
                      <a:pt x="55" y="107"/>
                    </a:lnTo>
                    <a:lnTo>
                      <a:pt x="61" y="102"/>
                    </a:lnTo>
                    <a:lnTo>
                      <a:pt x="71" y="95"/>
                    </a:lnTo>
                    <a:lnTo>
                      <a:pt x="88" y="87"/>
                    </a:lnTo>
                    <a:lnTo>
                      <a:pt x="114" y="75"/>
                    </a:lnTo>
                    <a:lnTo>
                      <a:pt x="142" y="62"/>
                    </a:lnTo>
                    <a:lnTo>
                      <a:pt x="166" y="49"/>
                    </a:lnTo>
                    <a:lnTo>
                      <a:pt x="185" y="38"/>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6"/>
              <p:cNvSpPr>
                <a:spLocks/>
              </p:cNvSpPr>
              <p:nvPr/>
            </p:nvSpPr>
            <p:spPr bwMode="auto">
              <a:xfrm>
                <a:off x="1492" y="688"/>
                <a:ext cx="228" cy="114"/>
              </a:xfrm>
              <a:custGeom>
                <a:avLst/>
                <a:gdLst>
                  <a:gd name="T0" fmla="*/ 213 w 228"/>
                  <a:gd name="T1" fmla="*/ 0 h 114"/>
                  <a:gd name="T2" fmla="*/ 212 w 228"/>
                  <a:gd name="T3" fmla="*/ 0 h 114"/>
                  <a:gd name="T4" fmla="*/ 209 w 228"/>
                  <a:gd name="T5" fmla="*/ 1 h 114"/>
                  <a:gd name="T6" fmla="*/ 203 w 228"/>
                  <a:gd name="T7" fmla="*/ 4 h 114"/>
                  <a:gd name="T8" fmla="*/ 195 w 228"/>
                  <a:gd name="T9" fmla="*/ 7 h 114"/>
                  <a:gd name="T10" fmla="*/ 186 w 228"/>
                  <a:gd name="T11" fmla="*/ 11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8 w 228"/>
                  <a:gd name="T23" fmla="*/ 40 h 114"/>
                  <a:gd name="T24" fmla="*/ 137 w 228"/>
                  <a:gd name="T25" fmla="*/ 40 h 114"/>
                  <a:gd name="T26" fmla="*/ 134 w 228"/>
                  <a:gd name="T27" fmla="*/ 42 h 114"/>
                  <a:gd name="T28" fmla="*/ 130 w 228"/>
                  <a:gd name="T29" fmla="*/ 45 h 114"/>
                  <a:gd name="T30" fmla="*/ 120 w 228"/>
                  <a:gd name="T31" fmla="*/ 50 h 114"/>
                  <a:gd name="T32" fmla="*/ 105 w 228"/>
                  <a:gd name="T33" fmla="*/ 59 h 114"/>
                  <a:gd name="T34" fmla="*/ 86 w 228"/>
                  <a:gd name="T35" fmla="*/ 70 h 114"/>
                  <a:gd name="T36" fmla="*/ 68 w 228"/>
                  <a:gd name="T37" fmla="*/ 81 h 114"/>
                  <a:gd name="T38" fmla="*/ 50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0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0 w 228"/>
                  <a:gd name="T75" fmla="*/ 27 h 114"/>
                  <a:gd name="T76" fmla="*/ 213 w 228"/>
                  <a:gd name="T77" fmla="*/ 19 h 114"/>
                  <a:gd name="T78" fmla="*/ 221 w 228"/>
                  <a:gd name="T79" fmla="*/ 11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9" y="1"/>
                    </a:lnTo>
                    <a:lnTo>
                      <a:pt x="203" y="4"/>
                    </a:lnTo>
                    <a:lnTo>
                      <a:pt x="195" y="7"/>
                    </a:lnTo>
                    <a:lnTo>
                      <a:pt x="186" y="11"/>
                    </a:lnTo>
                    <a:lnTo>
                      <a:pt x="176" y="17"/>
                    </a:lnTo>
                    <a:lnTo>
                      <a:pt x="166" y="23"/>
                    </a:lnTo>
                    <a:lnTo>
                      <a:pt x="154" y="30"/>
                    </a:lnTo>
                    <a:lnTo>
                      <a:pt x="146" y="36"/>
                    </a:lnTo>
                    <a:lnTo>
                      <a:pt x="141" y="39"/>
                    </a:lnTo>
                    <a:lnTo>
                      <a:pt x="138" y="40"/>
                    </a:lnTo>
                    <a:lnTo>
                      <a:pt x="137" y="40"/>
                    </a:lnTo>
                    <a:lnTo>
                      <a:pt x="134" y="42"/>
                    </a:lnTo>
                    <a:lnTo>
                      <a:pt x="130" y="45"/>
                    </a:lnTo>
                    <a:lnTo>
                      <a:pt x="120" y="50"/>
                    </a:lnTo>
                    <a:lnTo>
                      <a:pt x="105" y="59"/>
                    </a:lnTo>
                    <a:lnTo>
                      <a:pt x="86" y="70"/>
                    </a:lnTo>
                    <a:lnTo>
                      <a:pt x="68" y="81"/>
                    </a:lnTo>
                    <a:lnTo>
                      <a:pt x="50" y="89"/>
                    </a:lnTo>
                    <a:lnTo>
                      <a:pt x="33" y="98"/>
                    </a:lnTo>
                    <a:lnTo>
                      <a:pt x="20" y="105"/>
                    </a:lnTo>
                    <a:lnTo>
                      <a:pt x="8" y="109"/>
                    </a:lnTo>
                    <a:lnTo>
                      <a:pt x="3" y="112"/>
                    </a:lnTo>
                    <a:lnTo>
                      <a:pt x="0" y="114"/>
                    </a:lnTo>
                    <a:lnTo>
                      <a:pt x="55" y="114"/>
                    </a:lnTo>
                    <a:lnTo>
                      <a:pt x="53" y="112"/>
                    </a:lnTo>
                    <a:lnTo>
                      <a:pt x="52" y="111"/>
                    </a:lnTo>
                    <a:lnTo>
                      <a:pt x="55" y="107"/>
                    </a:lnTo>
                    <a:lnTo>
                      <a:pt x="60" y="102"/>
                    </a:lnTo>
                    <a:lnTo>
                      <a:pt x="71" y="95"/>
                    </a:lnTo>
                    <a:lnTo>
                      <a:pt x="88" y="86"/>
                    </a:lnTo>
                    <a:lnTo>
                      <a:pt x="114" y="75"/>
                    </a:lnTo>
                    <a:lnTo>
                      <a:pt x="141" y="62"/>
                    </a:lnTo>
                    <a:lnTo>
                      <a:pt x="166" y="49"/>
                    </a:lnTo>
                    <a:lnTo>
                      <a:pt x="185" y="37"/>
                    </a:lnTo>
                    <a:lnTo>
                      <a:pt x="200" y="27"/>
                    </a:lnTo>
                    <a:lnTo>
                      <a:pt x="213" y="19"/>
                    </a:lnTo>
                    <a:lnTo>
                      <a:pt x="221" y="11"/>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27"/>
              <p:cNvSpPr>
                <a:spLocks/>
              </p:cNvSpPr>
              <p:nvPr/>
            </p:nvSpPr>
            <p:spPr bwMode="auto">
              <a:xfrm>
                <a:off x="1518" y="720"/>
                <a:ext cx="228" cy="113"/>
              </a:xfrm>
              <a:custGeom>
                <a:avLst/>
                <a:gdLst>
                  <a:gd name="T0" fmla="*/ 213 w 228"/>
                  <a:gd name="T1" fmla="*/ 0 h 113"/>
                  <a:gd name="T2" fmla="*/ 212 w 228"/>
                  <a:gd name="T3" fmla="*/ 0 h 113"/>
                  <a:gd name="T4" fmla="*/ 208 w 228"/>
                  <a:gd name="T5" fmla="*/ 1 h 113"/>
                  <a:gd name="T6" fmla="*/ 202 w 228"/>
                  <a:gd name="T7" fmla="*/ 4 h 113"/>
                  <a:gd name="T8" fmla="*/ 195 w 228"/>
                  <a:gd name="T9" fmla="*/ 7 h 113"/>
                  <a:gd name="T10" fmla="*/ 186 w 228"/>
                  <a:gd name="T11" fmla="*/ 11 h 113"/>
                  <a:gd name="T12" fmla="*/ 174 w 228"/>
                  <a:gd name="T13" fmla="*/ 17 h 113"/>
                  <a:gd name="T14" fmla="*/ 164 w 228"/>
                  <a:gd name="T15" fmla="*/ 23 h 113"/>
                  <a:gd name="T16" fmla="*/ 153 w 228"/>
                  <a:gd name="T17" fmla="*/ 30 h 113"/>
                  <a:gd name="T18" fmla="*/ 144 w 228"/>
                  <a:gd name="T19" fmla="*/ 36 h 113"/>
                  <a:gd name="T20" fmla="*/ 140 w 228"/>
                  <a:gd name="T21" fmla="*/ 38 h 113"/>
                  <a:gd name="T22" fmla="*/ 137 w 228"/>
                  <a:gd name="T23" fmla="*/ 40 h 113"/>
                  <a:gd name="T24" fmla="*/ 135 w 228"/>
                  <a:gd name="T25" fmla="*/ 41 h 113"/>
                  <a:gd name="T26" fmla="*/ 133 w 228"/>
                  <a:gd name="T27" fmla="*/ 43 h 113"/>
                  <a:gd name="T28" fmla="*/ 128 w 228"/>
                  <a:gd name="T29" fmla="*/ 44 h 113"/>
                  <a:gd name="T30" fmla="*/ 118 w 228"/>
                  <a:gd name="T31" fmla="*/ 50 h 113"/>
                  <a:gd name="T32" fmla="*/ 104 w 228"/>
                  <a:gd name="T33" fmla="*/ 59 h 113"/>
                  <a:gd name="T34" fmla="*/ 85 w 228"/>
                  <a:gd name="T35" fmla="*/ 70 h 113"/>
                  <a:gd name="T36" fmla="*/ 66 w 228"/>
                  <a:gd name="T37" fmla="*/ 80 h 113"/>
                  <a:gd name="T38" fmla="*/ 49 w 228"/>
                  <a:gd name="T39" fmla="*/ 89 h 113"/>
                  <a:gd name="T40" fmla="*/ 33 w 228"/>
                  <a:gd name="T41" fmla="*/ 98 h 113"/>
                  <a:gd name="T42" fmla="*/ 20 w 228"/>
                  <a:gd name="T43" fmla="*/ 105 h 113"/>
                  <a:gd name="T44" fmla="*/ 8 w 228"/>
                  <a:gd name="T45" fmla="*/ 109 h 113"/>
                  <a:gd name="T46" fmla="*/ 3 w 228"/>
                  <a:gd name="T47" fmla="*/ 112 h 113"/>
                  <a:gd name="T48" fmla="*/ 0 w 228"/>
                  <a:gd name="T49" fmla="*/ 113 h 113"/>
                  <a:gd name="T50" fmla="*/ 55 w 228"/>
                  <a:gd name="T51" fmla="*/ 113 h 113"/>
                  <a:gd name="T52" fmla="*/ 55 w 228"/>
                  <a:gd name="T53" fmla="*/ 113 h 113"/>
                  <a:gd name="T54" fmla="*/ 53 w 228"/>
                  <a:gd name="T55" fmla="*/ 112 h 113"/>
                  <a:gd name="T56" fmla="*/ 52 w 228"/>
                  <a:gd name="T57" fmla="*/ 111 h 113"/>
                  <a:gd name="T58" fmla="*/ 55 w 228"/>
                  <a:gd name="T59" fmla="*/ 106 h 113"/>
                  <a:gd name="T60" fmla="*/ 60 w 228"/>
                  <a:gd name="T61" fmla="*/ 102 h 113"/>
                  <a:gd name="T62" fmla="*/ 71 w 228"/>
                  <a:gd name="T63" fmla="*/ 95 h 113"/>
                  <a:gd name="T64" fmla="*/ 88 w 228"/>
                  <a:gd name="T65" fmla="*/ 86 h 113"/>
                  <a:gd name="T66" fmla="*/ 114 w 228"/>
                  <a:gd name="T67" fmla="*/ 75 h 113"/>
                  <a:gd name="T68" fmla="*/ 141 w 228"/>
                  <a:gd name="T69" fmla="*/ 62 h 113"/>
                  <a:gd name="T70" fmla="*/ 166 w 228"/>
                  <a:gd name="T71" fmla="*/ 49 h 113"/>
                  <a:gd name="T72" fmla="*/ 184 w 228"/>
                  <a:gd name="T73" fmla="*/ 37 h 113"/>
                  <a:gd name="T74" fmla="*/ 200 w 228"/>
                  <a:gd name="T75" fmla="*/ 27 h 113"/>
                  <a:gd name="T76" fmla="*/ 213 w 228"/>
                  <a:gd name="T77" fmla="*/ 18 h 113"/>
                  <a:gd name="T78" fmla="*/ 221 w 228"/>
                  <a:gd name="T79" fmla="*/ 11 h 113"/>
                  <a:gd name="T80" fmla="*/ 226 w 228"/>
                  <a:gd name="T81" fmla="*/ 7 h 113"/>
                  <a:gd name="T82" fmla="*/ 228 w 228"/>
                  <a:gd name="T83" fmla="*/ 5 h 113"/>
                  <a:gd name="T84" fmla="*/ 213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3" y="0"/>
                    </a:moveTo>
                    <a:lnTo>
                      <a:pt x="212" y="0"/>
                    </a:lnTo>
                    <a:lnTo>
                      <a:pt x="208" y="1"/>
                    </a:lnTo>
                    <a:lnTo>
                      <a:pt x="202" y="4"/>
                    </a:lnTo>
                    <a:lnTo>
                      <a:pt x="195" y="7"/>
                    </a:lnTo>
                    <a:lnTo>
                      <a:pt x="186" y="11"/>
                    </a:lnTo>
                    <a:lnTo>
                      <a:pt x="174" y="17"/>
                    </a:lnTo>
                    <a:lnTo>
                      <a:pt x="164" y="23"/>
                    </a:lnTo>
                    <a:lnTo>
                      <a:pt x="153" y="30"/>
                    </a:lnTo>
                    <a:lnTo>
                      <a:pt x="144" y="36"/>
                    </a:lnTo>
                    <a:lnTo>
                      <a:pt x="140" y="38"/>
                    </a:lnTo>
                    <a:lnTo>
                      <a:pt x="137" y="40"/>
                    </a:lnTo>
                    <a:lnTo>
                      <a:pt x="135" y="41"/>
                    </a:lnTo>
                    <a:lnTo>
                      <a:pt x="133" y="43"/>
                    </a:lnTo>
                    <a:lnTo>
                      <a:pt x="128" y="44"/>
                    </a:lnTo>
                    <a:lnTo>
                      <a:pt x="118" y="50"/>
                    </a:lnTo>
                    <a:lnTo>
                      <a:pt x="104" y="59"/>
                    </a:lnTo>
                    <a:lnTo>
                      <a:pt x="85" y="70"/>
                    </a:lnTo>
                    <a:lnTo>
                      <a:pt x="66" y="80"/>
                    </a:lnTo>
                    <a:lnTo>
                      <a:pt x="49" y="89"/>
                    </a:lnTo>
                    <a:lnTo>
                      <a:pt x="33" y="98"/>
                    </a:lnTo>
                    <a:lnTo>
                      <a:pt x="20" y="105"/>
                    </a:lnTo>
                    <a:lnTo>
                      <a:pt x="8" y="109"/>
                    </a:lnTo>
                    <a:lnTo>
                      <a:pt x="3" y="112"/>
                    </a:lnTo>
                    <a:lnTo>
                      <a:pt x="0" y="113"/>
                    </a:lnTo>
                    <a:lnTo>
                      <a:pt x="55" y="113"/>
                    </a:lnTo>
                    <a:lnTo>
                      <a:pt x="53" y="112"/>
                    </a:lnTo>
                    <a:lnTo>
                      <a:pt x="52" y="111"/>
                    </a:lnTo>
                    <a:lnTo>
                      <a:pt x="55" y="106"/>
                    </a:lnTo>
                    <a:lnTo>
                      <a:pt x="60" y="102"/>
                    </a:lnTo>
                    <a:lnTo>
                      <a:pt x="71" y="95"/>
                    </a:lnTo>
                    <a:lnTo>
                      <a:pt x="88" y="86"/>
                    </a:lnTo>
                    <a:lnTo>
                      <a:pt x="114" y="75"/>
                    </a:lnTo>
                    <a:lnTo>
                      <a:pt x="141" y="62"/>
                    </a:lnTo>
                    <a:lnTo>
                      <a:pt x="166" y="49"/>
                    </a:lnTo>
                    <a:lnTo>
                      <a:pt x="184" y="37"/>
                    </a:lnTo>
                    <a:lnTo>
                      <a:pt x="200" y="27"/>
                    </a:lnTo>
                    <a:lnTo>
                      <a:pt x="213" y="18"/>
                    </a:lnTo>
                    <a:lnTo>
                      <a:pt x="221" y="11"/>
                    </a:lnTo>
                    <a:lnTo>
                      <a:pt x="226" y="7"/>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8"/>
              <p:cNvSpPr>
                <a:spLocks/>
              </p:cNvSpPr>
              <p:nvPr/>
            </p:nvSpPr>
            <p:spPr bwMode="auto">
              <a:xfrm>
                <a:off x="1542" y="751"/>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6 w 228"/>
                  <a:gd name="T13" fmla="*/ 18 h 114"/>
                  <a:gd name="T14" fmla="*/ 166 w 228"/>
                  <a:gd name="T15" fmla="*/ 23 h 114"/>
                  <a:gd name="T16" fmla="*/ 155 w 228"/>
                  <a:gd name="T17" fmla="*/ 31 h 114"/>
                  <a:gd name="T18" fmla="*/ 146 w 228"/>
                  <a:gd name="T19" fmla="*/ 36 h 114"/>
                  <a:gd name="T20" fmla="*/ 142 w 228"/>
                  <a:gd name="T21" fmla="*/ 39 h 114"/>
                  <a:gd name="T22" fmla="*/ 139 w 228"/>
                  <a:gd name="T23" fmla="*/ 41 h 114"/>
                  <a:gd name="T24" fmla="*/ 137 w 228"/>
                  <a:gd name="T25" fmla="*/ 42 h 114"/>
                  <a:gd name="T26" fmla="*/ 135 w 228"/>
                  <a:gd name="T27" fmla="*/ 44 h 114"/>
                  <a:gd name="T28" fmla="*/ 129 w 228"/>
                  <a:gd name="T29" fmla="*/ 46 h 114"/>
                  <a:gd name="T30" fmla="*/ 120 w 228"/>
                  <a:gd name="T31" fmla="*/ 52 h 114"/>
                  <a:gd name="T32" fmla="*/ 104 w 228"/>
                  <a:gd name="T33" fmla="*/ 61 h 114"/>
                  <a:gd name="T34" fmla="*/ 85 w 228"/>
                  <a:gd name="T35" fmla="*/ 71 h 114"/>
                  <a:gd name="T36" fmla="*/ 67 w 228"/>
                  <a:gd name="T37" fmla="*/ 81 h 114"/>
                  <a:gd name="T38" fmla="*/ 49 w 228"/>
                  <a:gd name="T39" fmla="*/ 90 h 114"/>
                  <a:gd name="T40" fmla="*/ 34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6" y="18"/>
                    </a:lnTo>
                    <a:lnTo>
                      <a:pt x="166" y="23"/>
                    </a:lnTo>
                    <a:lnTo>
                      <a:pt x="155" y="31"/>
                    </a:lnTo>
                    <a:lnTo>
                      <a:pt x="146" y="36"/>
                    </a:lnTo>
                    <a:lnTo>
                      <a:pt x="142" y="39"/>
                    </a:lnTo>
                    <a:lnTo>
                      <a:pt x="139" y="41"/>
                    </a:lnTo>
                    <a:lnTo>
                      <a:pt x="137" y="42"/>
                    </a:lnTo>
                    <a:lnTo>
                      <a:pt x="135" y="44"/>
                    </a:lnTo>
                    <a:lnTo>
                      <a:pt x="129" y="46"/>
                    </a:lnTo>
                    <a:lnTo>
                      <a:pt x="120" y="52"/>
                    </a:lnTo>
                    <a:lnTo>
                      <a:pt x="104" y="61"/>
                    </a:lnTo>
                    <a:lnTo>
                      <a:pt x="85" y="71"/>
                    </a:lnTo>
                    <a:lnTo>
                      <a:pt x="67" y="81"/>
                    </a:lnTo>
                    <a:lnTo>
                      <a:pt x="49" y="90"/>
                    </a:lnTo>
                    <a:lnTo>
                      <a:pt x="34" y="98"/>
                    </a:lnTo>
                    <a:lnTo>
                      <a:pt x="21" y="106"/>
                    </a:lnTo>
                    <a:lnTo>
                      <a:pt x="9" y="110"/>
                    </a:lnTo>
                    <a:lnTo>
                      <a:pt x="3" y="113"/>
                    </a:lnTo>
                    <a:lnTo>
                      <a:pt x="0" y="114"/>
                    </a:lnTo>
                    <a:lnTo>
                      <a:pt x="55" y="114"/>
                    </a:lnTo>
                    <a:lnTo>
                      <a:pt x="54" y="113"/>
                    </a:lnTo>
                    <a:lnTo>
                      <a:pt x="52" y="111"/>
                    </a:lnTo>
                    <a:lnTo>
                      <a:pt x="55" y="107"/>
                    </a:lnTo>
                    <a:lnTo>
                      <a:pt x="61" y="103"/>
                    </a:lnTo>
                    <a:lnTo>
                      <a:pt x="71" y="95"/>
                    </a:lnTo>
                    <a:lnTo>
                      <a:pt x="88" y="87"/>
                    </a:lnTo>
                    <a:lnTo>
                      <a:pt x="114" y="75"/>
                    </a:lnTo>
                    <a:lnTo>
                      <a:pt x="142" y="62"/>
                    </a:lnTo>
                    <a:lnTo>
                      <a:pt x="166" y="49"/>
                    </a:lnTo>
                    <a:lnTo>
                      <a:pt x="185" y="38"/>
                    </a:lnTo>
                    <a:lnTo>
                      <a:pt x="201" y="28"/>
                    </a:lnTo>
                    <a:lnTo>
                      <a:pt x="214" y="19"/>
                    </a:lnTo>
                    <a:lnTo>
                      <a:pt x="221" y="12"/>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29"/>
              <p:cNvSpPr>
                <a:spLocks/>
              </p:cNvSpPr>
              <p:nvPr/>
            </p:nvSpPr>
            <p:spPr bwMode="auto">
              <a:xfrm>
                <a:off x="1568" y="783"/>
                <a:ext cx="228" cy="114"/>
              </a:xfrm>
              <a:custGeom>
                <a:avLst/>
                <a:gdLst>
                  <a:gd name="T0" fmla="*/ 212 w 228"/>
                  <a:gd name="T1" fmla="*/ 0 h 114"/>
                  <a:gd name="T2" fmla="*/ 211 w 228"/>
                  <a:gd name="T3" fmla="*/ 0 h 114"/>
                  <a:gd name="T4" fmla="*/ 208 w 228"/>
                  <a:gd name="T5" fmla="*/ 1 h 114"/>
                  <a:gd name="T6" fmla="*/ 202 w 228"/>
                  <a:gd name="T7" fmla="*/ 4 h 114"/>
                  <a:gd name="T8" fmla="*/ 194 w 228"/>
                  <a:gd name="T9" fmla="*/ 7 h 114"/>
                  <a:gd name="T10" fmla="*/ 185 w 228"/>
                  <a:gd name="T11" fmla="*/ 12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7 w 228"/>
                  <a:gd name="T23" fmla="*/ 40 h 114"/>
                  <a:gd name="T24" fmla="*/ 136 w 228"/>
                  <a:gd name="T25" fmla="*/ 42 h 114"/>
                  <a:gd name="T26" fmla="*/ 133 w 228"/>
                  <a:gd name="T27" fmla="*/ 43 h 114"/>
                  <a:gd name="T28" fmla="*/ 129 w 228"/>
                  <a:gd name="T29" fmla="*/ 46 h 114"/>
                  <a:gd name="T30" fmla="*/ 119 w 228"/>
                  <a:gd name="T31" fmla="*/ 52 h 114"/>
                  <a:gd name="T32" fmla="*/ 104 w 228"/>
                  <a:gd name="T33" fmla="*/ 61 h 114"/>
                  <a:gd name="T34" fmla="*/ 85 w 228"/>
                  <a:gd name="T35" fmla="*/ 71 h 114"/>
                  <a:gd name="T36" fmla="*/ 67 w 228"/>
                  <a:gd name="T37" fmla="*/ 81 h 114"/>
                  <a:gd name="T38" fmla="*/ 49 w 228"/>
                  <a:gd name="T39" fmla="*/ 89 h 114"/>
                  <a:gd name="T40" fmla="*/ 33 w 228"/>
                  <a:gd name="T41" fmla="*/ 98 h 114"/>
                  <a:gd name="T42" fmla="*/ 21 w 228"/>
                  <a:gd name="T43" fmla="*/ 105 h 114"/>
                  <a:gd name="T44" fmla="*/ 9 w 228"/>
                  <a:gd name="T45" fmla="*/ 110 h 114"/>
                  <a:gd name="T46" fmla="*/ 3 w 228"/>
                  <a:gd name="T47" fmla="*/ 112 h 114"/>
                  <a:gd name="T48" fmla="*/ 0 w 228"/>
                  <a:gd name="T49" fmla="*/ 114 h 114"/>
                  <a:gd name="T50" fmla="*/ 54 w 228"/>
                  <a:gd name="T51" fmla="*/ 114 h 114"/>
                  <a:gd name="T52" fmla="*/ 54 w 228"/>
                  <a:gd name="T53" fmla="*/ 114 h 114"/>
                  <a:gd name="T54" fmla="*/ 52 w 228"/>
                  <a:gd name="T55" fmla="*/ 112 h 114"/>
                  <a:gd name="T56" fmla="*/ 52 w 228"/>
                  <a:gd name="T57" fmla="*/ 111 h 114"/>
                  <a:gd name="T58" fmla="*/ 54 w 228"/>
                  <a:gd name="T59" fmla="*/ 107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2 h 114"/>
                  <a:gd name="T80" fmla="*/ 227 w 228"/>
                  <a:gd name="T81" fmla="*/ 7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1"/>
                    </a:lnTo>
                    <a:lnTo>
                      <a:pt x="202" y="4"/>
                    </a:lnTo>
                    <a:lnTo>
                      <a:pt x="194" y="7"/>
                    </a:lnTo>
                    <a:lnTo>
                      <a:pt x="185" y="12"/>
                    </a:lnTo>
                    <a:lnTo>
                      <a:pt x="175" y="17"/>
                    </a:lnTo>
                    <a:lnTo>
                      <a:pt x="165" y="23"/>
                    </a:lnTo>
                    <a:lnTo>
                      <a:pt x="153" y="30"/>
                    </a:lnTo>
                    <a:lnTo>
                      <a:pt x="145" y="36"/>
                    </a:lnTo>
                    <a:lnTo>
                      <a:pt x="140" y="39"/>
                    </a:lnTo>
                    <a:lnTo>
                      <a:pt x="137" y="40"/>
                    </a:lnTo>
                    <a:lnTo>
                      <a:pt x="136" y="42"/>
                    </a:lnTo>
                    <a:lnTo>
                      <a:pt x="133" y="43"/>
                    </a:lnTo>
                    <a:lnTo>
                      <a:pt x="129" y="46"/>
                    </a:lnTo>
                    <a:lnTo>
                      <a:pt x="119" y="52"/>
                    </a:lnTo>
                    <a:lnTo>
                      <a:pt x="104" y="61"/>
                    </a:lnTo>
                    <a:lnTo>
                      <a:pt x="85" y="71"/>
                    </a:lnTo>
                    <a:lnTo>
                      <a:pt x="67" y="81"/>
                    </a:lnTo>
                    <a:lnTo>
                      <a:pt x="49" y="89"/>
                    </a:lnTo>
                    <a:lnTo>
                      <a:pt x="33" y="98"/>
                    </a:lnTo>
                    <a:lnTo>
                      <a:pt x="21" y="105"/>
                    </a:lnTo>
                    <a:lnTo>
                      <a:pt x="9" y="110"/>
                    </a:lnTo>
                    <a:lnTo>
                      <a:pt x="3" y="112"/>
                    </a:lnTo>
                    <a:lnTo>
                      <a:pt x="0" y="114"/>
                    </a:lnTo>
                    <a:lnTo>
                      <a:pt x="54" y="114"/>
                    </a:lnTo>
                    <a:lnTo>
                      <a:pt x="52" y="112"/>
                    </a:lnTo>
                    <a:lnTo>
                      <a:pt x="52" y="111"/>
                    </a:lnTo>
                    <a:lnTo>
                      <a:pt x="54" y="107"/>
                    </a:lnTo>
                    <a:lnTo>
                      <a:pt x="61" y="102"/>
                    </a:lnTo>
                    <a:lnTo>
                      <a:pt x="71" y="95"/>
                    </a:lnTo>
                    <a:lnTo>
                      <a:pt x="88" y="86"/>
                    </a:lnTo>
                    <a:lnTo>
                      <a:pt x="114" y="75"/>
                    </a:lnTo>
                    <a:lnTo>
                      <a:pt x="142" y="62"/>
                    </a:lnTo>
                    <a:lnTo>
                      <a:pt x="166" y="49"/>
                    </a:lnTo>
                    <a:lnTo>
                      <a:pt x="185" y="37"/>
                    </a:lnTo>
                    <a:lnTo>
                      <a:pt x="201" y="27"/>
                    </a:lnTo>
                    <a:lnTo>
                      <a:pt x="214" y="19"/>
                    </a:lnTo>
                    <a:lnTo>
                      <a:pt x="221" y="12"/>
                    </a:lnTo>
                    <a:lnTo>
                      <a:pt x="227" y="7"/>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0"/>
              <p:cNvSpPr>
                <a:spLocks/>
              </p:cNvSpPr>
              <p:nvPr/>
            </p:nvSpPr>
            <p:spPr bwMode="auto">
              <a:xfrm>
                <a:off x="1617" y="848"/>
                <a:ext cx="228" cy="114"/>
              </a:xfrm>
              <a:custGeom>
                <a:avLst/>
                <a:gdLst>
                  <a:gd name="T0" fmla="*/ 214 w 228"/>
                  <a:gd name="T1" fmla="*/ 0 h 114"/>
                  <a:gd name="T2" fmla="*/ 212 w 228"/>
                  <a:gd name="T3" fmla="*/ 0 h 114"/>
                  <a:gd name="T4" fmla="*/ 210 w 228"/>
                  <a:gd name="T5" fmla="*/ 1 h 114"/>
                  <a:gd name="T6" fmla="*/ 204 w 228"/>
                  <a:gd name="T7" fmla="*/ 4 h 114"/>
                  <a:gd name="T8" fmla="*/ 195 w 228"/>
                  <a:gd name="T9" fmla="*/ 7 h 114"/>
                  <a:gd name="T10" fmla="*/ 186 w 228"/>
                  <a:gd name="T11" fmla="*/ 11 h 114"/>
                  <a:gd name="T12" fmla="*/ 176 w 228"/>
                  <a:gd name="T13" fmla="*/ 16 h 114"/>
                  <a:gd name="T14" fmla="*/ 166 w 228"/>
                  <a:gd name="T15" fmla="*/ 21 h 114"/>
                  <a:gd name="T16" fmla="*/ 155 w 228"/>
                  <a:gd name="T17" fmla="*/ 29 h 114"/>
                  <a:gd name="T18" fmla="*/ 146 w 228"/>
                  <a:gd name="T19" fmla="*/ 34 h 114"/>
                  <a:gd name="T20" fmla="*/ 142 w 228"/>
                  <a:gd name="T21" fmla="*/ 37 h 114"/>
                  <a:gd name="T22" fmla="*/ 139 w 228"/>
                  <a:gd name="T23" fmla="*/ 39 h 114"/>
                  <a:gd name="T24" fmla="*/ 137 w 228"/>
                  <a:gd name="T25" fmla="*/ 40 h 114"/>
                  <a:gd name="T26" fmla="*/ 135 w 228"/>
                  <a:gd name="T27" fmla="*/ 42 h 114"/>
                  <a:gd name="T28" fmla="*/ 130 w 228"/>
                  <a:gd name="T29" fmla="*/ 45 h 114"/>
                  <a:gd name="T30" fmla="*/ 120 w 228"/>
                  <a:gd name="T31" fmla="*/ 50 h 114"/>
                  <a:gd name="T32" fmla="*/ 106 w 228"/>
                  <a:gd name="T33" fmla="*/ 59 h 114"/>
                  <a:gd name="T34" fmla="*/ 87 w 228"/>
                  <a:gd name="T35" fmla="*/ 69 h 114"/>
                  <a:gd name="T36" fmla="*/ 68 w 228"/>
                  <a:gd name="T37" fmla="*/ 79 h 114"/>
                  <a:gd name="T38" fmla="*/ 51 w 228"/>
                  <a:gd name="T39" fmla="*/ 89 h 114"/>
                  <a:gd name="T40" fmla="*/ 34 w 228"/>
                  <a:gd name="T41" fmla="*/ 96 h 114"/>
                  <a:gd name="T42" fmla="*/ 21 w 228"/>
                  <a:gd name="T43" fmla="*/ 104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09 h 114"/>
                  <a:gd name="T58" fmla="*/ 55 w 228"/>
                  <a:gd name="T59" fmla="*/ 107 h 114"/>
                  <a:gd name="T60" fmla="*/ 61 w 228"/>
                  <a:gd name="T61" fmla="*/ 101 h 114"/>
                  <a:gd name="T62" fmla="*/ 71 w 228"/>
                  <a:gd name="T63" fmla="*/ 94 h 114"/>
                  <a:gd name="T64" fmla="*/ 88 w 228"/>
                  <a:gd name="T65" fmla="*/ 85 h 114"/>
                  <a:gd name="T66" fmla="*/ 114 w 228"/>
                  <a:gd name="T67" fmla="*/ 73 h 114"/>
                  <a:gd name="T68" fmla="*/ 142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10" y="1"/>
                    </a:lnTo>
                    <a:lnTo>
                      <a:pt x="204" y="4"/>
                    </a:lnTo>
                    <a:lnTo>
                      <a:pt x="195" y="7"/>
                    </a:lnTo>
                    <a:lnTo>
                      <a:pt x="186" y="11"/>
                    </a:lnTo>
                    <a:lnTo>
                      <a:pt x="176" y="16"/>
                    </a:lnTo>
                    <a:lnTo>
                      <a:pt x="166" y="21"/>
                    </a:lnTo>
                    <a:lnTo>
                      <a:pt x="155" y="29"/>
                    </a:lnTo>
                    <a:lnTo>
                      <a:pt x="146" y="34"/>
                    </a:lnTo>
                    <a:lnTo>
                      <a:pt x="142" y="37"/>
                    </a:lnTo>
                    <a:lnTo>
                      <a:pt x="139" y="39"/>
                    </a:lnTo>
                    <a:lnTo>
                      <a:pt x="137" y="40"/>
                    </a:lnTo>
                    <a:lnTo>
                      <a:pt x="135" y="42"/>
                    </a:lnTo>
                    <a:lnTo>
                      <a:pt x="130" y="45"/>
                    </a:lnTo>
                    <a:lnTo>
                      <a:pt x="120" y="50"/>
                    </a:lnTo>
                    <a:lnTo>
                      <a:pt x="106" y="59"/>
                    </a:lnTo>
                    <a:lnTo>
                      <a:pt x="87" y="69"/>
                    </a:lnTo>
                    <a:lnTo>
                      <a:pt x="68" y="79"/>
                    </a:lnTo>
                    <a:lnTo>
                      <a:pt x="51" y="89"/>
                    </a:lnTo>
                    <a:lnTo>
                      <a:pt x="34" y="96"/>
                    </a:lnTo>
                    <a:lnTo>
                      <a:pt x="21" y="104"/>
                    </a:lnTo>
                    <a:lnTo>
                      <a:pt x="9" y="109"/>
                    </a:lnTo>
                    <a:lnTo>
                      <a:pt x="3" y="112"/>
                    </a:lnTo>
                    <a:lnTo>
                      <a:pt x="0" y="114"/>
                    </a:lnTo>
                    <a:lnTo>
                      <a:pt x="55" y="114"/>
                    </a:lnTo>
                    <a:lnTo>
                      <a:pt x="54" y="112"/>
                    </a:lnTo>
                    <a:lnTo>
                      <a:pt x="52" y="109"/>
                    </a:lnTo>
                    <a:lnTo>
                      <a:pt x="55" y="107"/>
                    </a:lnTo>
                    <a:lnTo>
                      <a:pt x="61" y="101"/>
                    </a:lnTo>
                    <a:lnTo>
                      <a:pt x="71" y="94"/>
                    </a:lnTo>
                    <a:lnTo>
                      <a:pt x="88" y="85"/>
                    </a:lnTo>
                    <a:lnTo>
                      <a:pt x="114" y="73"/>
                    </a:lnTo>
                    <a:lnTo>
                      <a:pt x="142" y="60"/>
                    </a:lnTo>
                    <a:lnTo>
                      <a:pt x="166" y="47"/>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1"/>
              <p:cNvSpPr>
                <a:spLocks/>
              </p:cNvSpPr>
              <p:nvPr/>
            </p:nvSpPr>
            <p:spPr bwMode="auto">
              <a:xfrm>
                <a:off x="1643" y="880"/>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5 w 228"/>
                  <a:gd name="T13" fmla="*/ 15 h 114"/>
                  <a:gd name="T14" fmla="*/ 165 w 228"/>
                  <a:gd name="T15" fmla="*/ 21 h 114"/>
                  <a:gd name="T16" fmla="*/ 153 w 228"/>
                  <a:gd name="T17" fmla="*/ 28 h 114"/>
                  <a:gd name="T18" fmla="*/ 145 w 228"/>
                  <a:gd name="T19" fmla="*/ 34 h 114"/>
                  <a:gd name="T20" fmla="*/ 140 w 228"/>
                  <a:gd name="T21" fmla="*/ 37 h 114"/>
                  <a:gd name="T22" fmla="*/ 137 w 228"/>
                  <a:gd name="T23" fmla="*/ 39 h 114"/>
                  <a:gd name="T24" fmla="*/ 136 w 228"/>
                  <a:gd name="T25" fmla="*/ 40 h 114"/>
                  <a:gd name="T26" fmla="*/ 133 w 228"/>
                  <a:gd name="T27" fmla="*/ 41 h 114"/>
                  <a:gd name="T28" fmla="*/ 129 w 228"/>
                  <a:gd name="T29" fmla="*/ 44 h 114"/>
                  <a:gd name="T30" fmla="*/ 119 w 228"/>
                  <a:gd name="T31" fmla="*/ 50 h 114"/>
                  <a:gd name="T32" fmla="*/ 104 w 228"/>
                  <a:gd name="T33" fmla="*/ 59 h 114"/>
                  <a:gd name="T34" fmla="*/ 85 w 228"/>
                  <a:gd name="T35" fmla="*/ 70 h 114"/>
                  <a:gd name="T36" fmla="*/ 67 w 228"/>
                  <a:gd name="T37" fmla="*/ 80 h 114"/>
                  <a:gd name="T38" fmla="*/ 49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09 h 114"/>
                  <a:gd name="T58" fmla="*/ 55 w 228"/>
                  <a:gd name="T59" fmla="*/ 106 h 114"/>
                  <a:gd name="T60" fmla="*/ 61 w 228"/>
                  <a:gd name="T61" fmla="*/ 101 h 114"/>
                  <a:gd name="T62" fmla="*/ 71 w 228"/>
                  <a:gd name="T63" fmla="*/ 93 h 114"/>
                  <a:gd name="T64" fmla="*/ 88 w 228"/>
                  <a:gd name="T65" fmla="*/ 85 h 114"/>
                  <a:gd name="T66" fmla="*/ 114 w 228"/>
                  <a:gd name="T67" fmla="*/ 73 h 114"/>
                  <a:gd name="T68" fmla="*/ 142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5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5" y="15"/>
                    </a:lnTo>
                    <a:lnTo>
                      <a:pt x="165" y="21"/>
                    </a:lnTo>
                    <a:lnTo>
                      <a:pt x="153" y="28"/>
                    </a:lnTo>
                    <a:lnTo>
                      <a:pt x="145" y="34"/>
                    </a:lnTo>
                    <a:lnTo>
                      <a:pt x="140" y="37"/>
                    </a:lnTo>
                    <a:lnTo>
                      <a:pt x="137" y="39"/>
                    </a:lnTo>
                    <a:lnTo>
                      <a:pt x="136" y="40"/>
                    </a:lnTo>
                    <a:lnTo>
                      <a:pt x="133" y="41"/>
                    </a:lnTo>
                    <a:lnTo>
                      <a:pt x="129" y="44"/>
                    </a:lnTo>
                    <a:lnTo>
                      <a:pt x="119" y="50"/>
                    </a:lnTo>
                    <a:lnTo>
                      <a:pt x="104" y="59"/>
                    </a:lnTo>
                    <a:lnTo>
                      <a:pt x="85" y="70"/>
                    </a:lnTo>
                    <a:lnTo>
                      <a:pt x="67" y="80"/>
                    </a:lnTo>
                    <a:lnTo>
                      <a:pt x="49" y="89"/>
                    </a:lnTo>
                    <a:lnTo>
                      <a:pt x="34" y="98"/>
                    </a:lnTo>
                    <a:lnTo>
                      <a:pt x="21" y="105"/>
                    </a:lnTo>
                    <a:lnTo>
                      <a:pt x="9" y="109"/>
                    </a:lnTo>
                    <a:lnTo>
                      <a:pt x="3" y="112"/>
                    </a:lnTo>
                    <a:lnTo>
                      <a:pt x="0" y="114"/>
                    </a:lnTo>
                    <a:lnTo>
                      <a:pt x="55" y="114"/>
                    </a:lnTo>
                    <a:lnTo>
                      <a:pt x="54" y="112"/>
                    </a:lnTo>
                    <a:lnTo>
                      <a:pt x="52" y="109"/>
                    </a:lnTo>
                    <a:lnTo>
                      <a:pt x="55" y="106"/>
                    </a:lnTo>
                    <a:lnTo>
                      <a:pt x="61" y="101"/>
                    </a:lnTo>
                    <a:lnTo>
                      <a:pt x="71" y="93"/>
                    </a:lnTo>
                    <a:lnTo>
                      <a:pt x="88" y="85"/>
                    </a:lnTo>
                    <a:lnTo>
                      <a:pt x="114" y="73"/>
                    </a:lnTo>
                    <a:lnTo>
                      <a:pt x="142" y="60"/>
                    </a:lnTo>
                    <a:lnTo>
                      <a:pt x="166" y="47"/>
                    </a:lnTo>
                    <a:lnTo>
                      <a:pt x="185" y="36"/>
                    </a:lnTo>
                    <a:lnTo>
                      <a:pt x="201" y="26"/>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2"/>
              <p:cNvSpPr>
                <a:spLocks/>
              </p:cNvSpPr>
              <p:nvPr/>
            </p:nvSpPr>
            <p:spPr bwMode="auto">
              <a:xfrm>
                <a:off x="1668" y="911"/>
                <a:ext cx="228" cy="114"/>
              </a:xfrm>
              <a:custGeom>
                <a:avLst/>
                <a:gdLst>
                  <a:gd name="T0" fmla="*/ 213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6 w 228"/>
                  <a:gd name="T13" fmla="*/ 16 h 114"/>
                  <a:gd name="T14" fmla="*/ 166 w 228"/>
                  <a:gd name="T15" fmla="*/ 22 h 114"/>
                  <a:gd name="T16" fmla="*/ 154 w 228"/>
                  <a:gd name="T17" fmla="*/ 29 h 114"/>
                  <a:gd name="T18" fmla="*/ 146 w 228"/>
                  <a:gd name="T19" fmla="*/ 35 h 114"/>
                  <a:gd name="T20" fmla="*/ 141 w 228"/>
                  <a:gd name="T21" fmla="*/ 38 h 114"/>
                  <a:gd name="T22" fmla="*/ 138 w 228"/>
                  <a:gd name="T23" fmla="*/ 39 h 114"/>
                  <a:gd name="T24" fmla="*/ 137 w 228"/>
                  <a:gd name="T25" fmla="*/ 41 h 114"/>
                  <a:gd name="T26" fmla="*/ 134 w 228"/>
                  <a:gd name="T27" fmla="*/ 42 h 114"/>
                  <a:gd name="T28" fmla="*/ 128 w 228"/>
                  <a:gd name="T29" fmla="*/ 45 h 114"/>
                  <a:gd name="T30" fmla="*/ 120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0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0 w 228"/>
                  <a:gd name="T75" fmla="*/ 26 h 114"/>
                  <a:gd name="T76" fmla="*/ 213 w 228"/>
                  <a:gd name="T77" fmla="*/ 18 h 114"/>
                  <a:gd name="T78" fmla="*/ 221 w 228"/>
                  <a:gd name="T79" fmla="*/ 10 h 114"/>
                  <a:gd name="T80" fmla="*/ 226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5"/>
                    </a:lnTo>
                    <a:lnTo>
                      <a:pt x="195" y="8"/>
                    </a:lnTo>
                    <a:lnTo>
                      <a:pt x="186" y="12"/>
                    </a:lnTo>
                    <a:lnTo>
                      <a:pt x="176" y="16"/>
                    </a:lnTo>
                    <a:lnTo>
                      <a:pt x="166" y="22"/>
                    </a:lnTo>
                    <a:lnTo>
                      <a:pt x="154" y="29"/>
                    </a:lnTo>
                    <a:lnTo>
                      <a:pt x="146" y="35"/>
                    </a:lnTo>
                    <a:lnTo>
                      <a:pt x="141" y="38"/>
                    </a:lnTo>
                    <a:lnTo>
                      <a:pt x="138" y="39"/>
                    </a:lnTo>
                    <a:lnTo>
                      <a:pt x="137" y="41"/>
                    </a:lnTo>
                    <a:lnTo>
                      <a:pt x="134" y="42"/>
                    </a:lnTo>
                    <a:lnTo>
                      <a:pt x="128" y="45"/>
                    </a:lnTo>
                    <a:lnTo>
                      <a:pt x="120" y="51"/>
                    </a:lnTo>
                    <a:lnTo>
                      <a:pt x="104" y="59"/>
                    </a:lnTo>
                    <a:lnTo>
                      <a:pt x="85" y="71"/>
                    </a:lnTo>
                    <a:lnTo>
                      <a:pt x="66" y="81"/>
                    </a:lnTo>
                    <a:lnTo>
                      <a:pt x="49" y="90"/>
                    </a:lnTo>
                    <a:lnTo>
                      <a:pt x="33" y="98"/>
                    </a:lnTo>
                    <a:lnTo>
                      <a:pt x="20" y="106"/>
                    </a:lnTo>
                    <a:lnTo>
                      <a:pt x="9" y="110"/>
                    </a:lnTo>
                    <a:lnTo>
                      <a:pt x="3" y="113"/>
                    </a:lnTo>
                    <a:lnTo>
                      <a:pt x="0" y="114"/>
                    </a:lnTo>
                    <a:lnTo>
                      <a:pt x="55" y="114"/>
                    </a:lnTo>
                    <a:lnTo>
                      <a:pt x="53" y="113"/>
                    </a:lnTo>
                    <a:lnTo>
                      <a:pt x="52" y="110"/>
                    </a:lnTo>
                    <a:lnTo>
                      <a:pt x="55" y="107"/>
                    </a:lnTo>
                    <a:lnTo>
                      <a:pt x="60" y="101"/>
                    </a:lnTo>
                    <a:lnTo>
                      <a:pt x="71" y="94"/>
                    </a:lnTo>
                    <a:lnTo>
                      <a:pt x="88" y="85"/>
                    </a:lnTo>
                    <a:lnTo>
                      <a:pt x="114" y="74"/>
                    </a:lnTo>
                    <a:lnTo>
                      <a:pt x="141" y="61"/>
                    </a:lnTo>
                    <a:lnTo>
                      <a:pt x="166" y="48"/>
                    </a:lnTo>
                    <a:lnTo>
                      <a:pt x="185" y="36"/>
                    </a:lnTo>
                    <a:lnTo>
                      <a:pt x="200" y="26"/>
                    </a:lnTo>
                    <a:lnTo>
                      <a:pt x="213" y="18"/>
                    </a:lnTo>
                    <a:lnTo>
                      <a:pt x="221" y="10"/>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3"/>
              <p:cNvSpPr>
                <a:spLocks/>
              </p:cNvSpPr>
              <p:nvPr/>
            </p:nvSpPr>
            <p:spPr bwMode="auto">
              <a:xfrm>
                <a:off x="1694" y="955"/>
                <a:ext cx="196" cy="102"/>
              </a:xfrm>
              <a:custGeom>
                <a:avLst/>
                <a:gdLst>
                  <a:gd name="T0" fmla="*/ 192 w 196"/>
                  <a:gd name="T1" fmla="*/ 0 h 102"/>
                  <a:gd name="T2" fmla="*/ 190 w 196"/>
                  <a:gd name="T3" fmla="*/ 0 h 102"/>
                  <a:gd name="T4" fmla="*/ 183 w 196"/>
                  <a:gd name="T5" fmla="*/ 1 h 102"/>
                  <a:gd name="T6" fmla="*/ 172 w 196"/>
                  <a:gd name="T7" fmla="*/ 7 h 102"/>
                  <a:gd name="T8" fmla="*/ 153 w 196"/>
                  <a:gd name="T9" fmla="*/ 17 h 102"/>
                  <a:gd name="T10" fmla="*/ 144 w 196"/>
                  <a:gd name="T11" fmla="*/ 23 h 102"/>
                  <a:gd name="T12" fmla="*/ 140 w 196"/>
                  <a:gd name="T13" fmla="*/ 26 h 102"/>
                  <a:gd name="T14" fmla="*/ 137 w 196"/>
                  <a:gd name="T15" fmla="*/ 27 h 102"/>
                  <a:gd name="T16" fmla="*/ 135 w 196"/>
                  <a:gd name="T17" fmla="*/ 28 h 102"/>
                  <a:gd name="T18" fmla="*/ 133 w 196"/>
                  <a:gd name="T19" fmla="*/ 30 h 102"/>
                  <a:gd name="T20" fmla="*/ 128 w 196"/>
                  <a:gd name="T21" fmla="*/ 33 h 102"/>
                  <a:gd name="T22" fmla="*/ 118 w 196"/>
                  <a:gd name="T23" fmla="*/ 39 h 102"/>
                  <a:gd name="T24" fmla="*/ 104 w 196"/>
                  <a:gd name="T25" fmla="*/ 47 h 102"/>
                  <a:gd name="T26" fmla="*/ 85 w 196"/>
                  <a:gd name="T27" fmla="*/ 59 h 102"/>
                  <a:gd name="T28" fmla="*/ 66 w 196"/>
                  <a:gd name="T29" fmla="*/ 69 h 102"/>
                  <a:gd name="T30" fmla="*/ 49 w 196"/>
                  <a:gd name="T31" fmla="*/ 77 h 102"/>
                  <a:gd name="T32" fmla="*/ 33 w 196"/>
                  <a:gd name="T33" fmla="*/ 86 h 102"/>
                  <a:gd name="T34" fmla="*/ 20 w 196"/>
                  <a:gd name="T35" fmla="*/ 93 h 102"/>
                  <a:gd name="T36" fmla="*/ 8 w 196"/>
                  <a:gd name="T37" fmla="*/ 98 h 102"/>
                  <a:gd name="T38" fmla="*/ 3 w 196"/>
                  <a:gd name="T39" fmla="*/ 101 h 102"/>
                  <a:gd name="T40" fmla="*/ 0 w 196"/>
                  <a:gd name="T41" fmla="*/ 102 h 102"/>
                  <a:gd name="T42" fmla="*/ 53 w 196"/>
                  <a:gd name="T43" fmla="*/ 102 h 102"/>
                  <a:gd name="T44" fmla="*/ 53 w 196"/>
                  <a:gd name="T45" fmla="*/ 102 h 102"/>
                  <a:gd name="T46" fmla="*/ 52 w 196"/>
                  <a:gd name="T47" fmla="*/ 101 h 102"/>
                  <a:gd name="T48" fmla="*/ 52 w 196"/>
                  <a:gd name="T49" fmla="*/ 98 h 102"/>
                  <a:gd name="T50" fmla="*/ 53 w 196"/>
                  <a:gd name="T51" fmla="*/ 95 h 102"/>
                  <a:gd name="T52" fmla="*/ 60 w 196"/>
                  <a:gd name="T53" fmla="*/ 89 h 102"/>
                  <a:gd name="T54" fmla="*/ 71 w 196"/>
                  <a:gd name="T55" fmla="*/ 82 h 102"/>
                  <a:gd name="T56" fmla="*/ 88 w 196"/>
                  <a:gd name="T57" fmla="*/ 73 h 102"/>
                  <a:gd name="T58" fmla="*/ 114 w 196"/>
                  <a:gd name="T59" fmla="*/ 62 h 102"/>
                  <a:gd name="T60" fmla="*/ 130 w 196"/>
                  <a:gd name="T61" fmla="*/ 54 h 102"/>
                  <a:gd name="T62" fmla="*/ 144 w 196"/>
                  <a:gd name="T63" fmla="*/ 47 h 102"/>
                  <a:gd name="T64" fmla="*/ 159 w 196"/>
                  <a:gd name="T65" fmla="*/ 39 h 102"/>
                  <a:gd name="T66" fmla="*/ 170 w 196"/>
                  <a:gd name="T67" fmla="*/ 31 h 102"/>
                  <a:gd name="T68" fmla="*/ 182 w 196"/>
                  <a:gd name="T69" fmla="*/ 24 h 102"/>
                  <a:gd name="T70" fmla="*/ 189 w 196"/>
                  <a:gd name="T71" fmla="*/ 18 h 102"/>
                  <a:gd name="T72" fmla="*/ 195 w 196"/>
                  <a:gd name="T73" fmla="*/ 15 h 102"/>
                  <a:gd name="T74" fmla="*/ 196 w 196"/>
                  <a:gd name="T75" fmla="*/ 14 h 102"/>
                  <a:gd name="T76" fmla="*/ 192 w 196"/>
                  <a:gd name="T77" fmla="*/ 0 h 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6"/>
                  <a:gd name="T118" fmla="*/ 0 h 102"/>
                  <a:gd name="T119" fmla="*/ 196 w 196"/>
                  <a:gd name="T120" fmla="*/ 102 h 1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6" h="102">
                    <a:moveTo>
                      <a:pt x="192" y="0"/>
                    </a:moveTo>
                    <a:lnTo>
                      <a:pt x="190" y="0"/>
                    </a:lnTo>
                    <a:lnTo>
                      <a:pt x="183" y="1"/>
                    </a:lnTo>
                    <a:lnTo>
                      <a:pt x="172" y="7"/>
                    </a:lnTo>
                    <a:lnTo>
                      <a:pt x="153" y="17"/>
                    </a:lnTo>
                    <a:lnTo>
                      <a:pt x="144" y="23"/>
                    </a:lnTo>
                    <a:lnTo>
                      <a:pt x="140" y="26"/>
                    </a:lnTo>
                    <a:lnTo>
                      <a:pt x="137" y="27"/>
                    </a:lnTo>
                    <a:lnTo>
                      <a:pt x="135" y="28"/>
                    </a:lnTo>
                    <a:lnTo>
                      <a:pt x="133" y="30"/>
                    </a:lnTo>
                    <a:lnTo>
                      <a:pt x="128" y="33"/>
                    </a:lnTo>
                    <a:lnTo>
                      <a:pt x="118" y="39"/>
                    </a:lnTo>
                    <a:lnTo>
                      <a:pt x="104" y="47"/>
                    </a:lnTo>
                    <a:lnTo>
                      <a:pt x="85" y="59"/>
                    </a:lnTo>
                    <a:lnTo>
                      <a:pt x="66" y="69"/>
                    </a:lnTo>
                    <a:lnTo>
                      <a:pt x="49" y="77"/>
                    </a:lnTo>
                    <a:lnTo>
                      <a:pt x="33" y="86"/>
                    </a:lnTo>
                    <a:lnTo>
                      <a:pt x="20" y="93"/>
                    </a:lnTo>
                    <a:lnTo>
                      <a:pt x="8" y="98"/>
                    </a:lnTo>
                    <a:lnTo>
                      <a:pt x="3" y="101"/>
                    </a:lnTo>
                    <a:lnTo>
                      <a:pt x="0" y="102"/>
                    </a:lnTo>
                    <a:lnTo>
                      <a:pt x="53" y="102"/>
                    </a:lnTo>
                    <a:lnTo>
                      <a:pt x="52" y="101"/>
                    </a:lnTo>
                    <a:lnTo>
                      <a:pt x="52" y="98"/>
                    </a:lnTo>
                    <a:lnTo>
                      <a:pt x="53" y="95"/>
                    </a:lnTo>
                    <a:lnTo>
                      <a:pt x="60" y="89"/>
                    </a:lnTo>
                    <a:lnTo>
                      <a:pt x="71" y="82"/>
                    </a:lnTo>
                    <a:lnTo>
                      <a:pt x="88" y="73"/>
                    </a:lnTo>
                    <a:lnTo>
                      <a:pt x="114" y="62"/>
                    </a:lnTo>
                    <a:lnTo>
                      <a:pt x="130" y="54"/>
                    </a:lnTo>
                    <a:lnTo>
                      <a:pt x="144" y="47"/>
                    </a:lnTo>
                    <a:lnTo>
                      <a:pt x="159" y="39"/>
                    </a:lnTo>
                    <a:lnTo>
                      <a:pt x="170" y="31"/>
                    </a:lnTo>
                    <a:lnTo>
                      <a:pt x="182" y="24"/>
                    </a:lnTo>
                    <a:lnTo>
                      <a:pt x="189" y="18"/>
                    </a:lnTo>
                    <a:lnTo>
                      <a:pt x="195" y="15"/>
                    </a:lnTo>
                    <a:lnTo>
                      <a:pt x="196" y="14"/>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4"/>
              <p:cNvSpPr>
                <a:spLocks/>
              </p:cNvSpPr>
              <p:nvPr/>
            </p:nvSpPr>
            <p:spPr bwMode="auto">
              <a:xfrm>
                <a:off x="1718" y="991"/>
                <a:ext cx="201" cy="98"/>
              </a:xfrm>
              <a:custGeom>
                <a:avLst/>
                <a:gdLst>
                  <a:gd name="T0" fmla="*/ 191 w 201"/>
                  <a:gd name="T1" fmla="*/ 0 h 98"/>
                  <a:gd name="T2" fmla="*/ 189 w 201"/>
                  <a:gd name="T3" fmla="*/ 0 h 98"/>
                  <a:gd name="T4" fmla="*/ 184 w 201"/>
                  <a:gd name="T5" fmla="*/ 0 h 98"/>
                  <a:gd name="T6" fmla="*/ 172 w 201"/>
                  <a:gd name="T7" fmla="*/ 4 h 98"/>
                  <a:gd name="T8" fmla="*/ 155 w 201"/>
                  <a:gd name="T9" fmla="*/ 14 h 98"/>
                  <a:gd name="T10" fmla="*/ 146 w 201"/>
                  <a:gd name="T11" fmla="*/ 20 h 98"/>
                  <a:gd name="T12" fmla="*/ 142 w 201"/>
                  <a:gd name="T13" fmla="*/ 23 h 98"/>
                  <a:gd name="T14" fmla="*/ 139 w 201"/>
                  <a:gd name="T15" fmla="*/ 24 h 98"/>
                  <a:gd name="T16" fmla="*/ 137 w 201"/>
                  <a:gd name="T17" fmla="*/ 24 h 98"/>
                  <a:gd name="T18" fmla="*/ 135 w 201"/>
                  <a:gd name="T19" fmla="*/ 26 h 98"/>
                  <a:gd name="T20" fmla="*/ 129 w 201"/>
                  <a:gd name="T21" fmla="*/ 28 h 98"/>
                  <a:gd name="T22" fmla="*/ 120 w 201"/>
                  <a:gd name="T23" fmla="*/ 34 h 98"/>
                  <a:gd name="T24" fmla="*/ 104 w 201"/>
                  <a:gd name="T25" fmla="*/ 43 h 98"/>
                  <a:gd name="T26" fmla="*/ 85 w 201"/>
                  <a:gd name="T27" fmla="*/ 54 h 98"/>
                  <a:gd name="T28" fmla="*/ 67 w 201"/>
                  <a:gd name="T29" fmla="*/ 65 h 98"/>
                  <a:gd name="T30" fmla="*/ 49 w 201"/>
                  <a:gd name="T31" fmla="*/ 73 h 98"/>
                  <a:gd name="T32" fmla="*/ 34 w 201"/>
                  <a:gd name="T33" fmla="*/ 82 h 98"/>
                  <a:gd name="T34" fmla="*/ 21 w 201"/>
                  <a:gd name="T35" fmla="*/ 89 h 98"/>
                  <a:gd name="T36" fmla="*/ 9 w 201"/>
                  <a:gd name="T37" fmla="*/ 93 h 98"/>
                  <a:gd name="T38" fmla="*/ 3 w 201"/>
                  <a:gd name="T39" fmla="*/ 96 h 98"/>
                  <a:gd name="T40" fmla="*/ 0 w 201"/>
                  <a:gd name="T41" fmla="*/ 98 h 98"/>
                  <a:gd name="T42" fmla="*/ 55 w 201"/>
                  <a:gd name="T43" fmla="*/ 98 h 98"/>
                  <a:gd name="T44" fmla="*/ 55 w 201"/>
                  <a:gd name="T45" fmla="*/ 98 h 98"/>
                  <a:gd name="T46" fmla="*/ 54 w 201"/>
                  <a:gd name="T47" fmla="*/ 96 h 98"/>
                  <a:gd name="T48" fmla="*/ 52 w 201"/>
                  <a:gd name="T49" fmla="*/ 95 h 98"/>
                  <a:gd name="T50" fmla="*/ 55 w 201"/>
                  <a:gd name="T51" fmla="*/ 90 h 98"/>
                  <a:gd name="T52" fmla="*/ 61 w 201"/>
                  <a:gd name="T53" fmla="*/ 86 h 98"/>
                  <a:gd name="T54" fmla="*/ 71 w 201"/>
                  <a:gd name="T55" fmla="*/ 79 h 98"/>
                  <a:gd name="T56" fmla="*/ 88 w 201"/>
                  <a:gd name="T57" fmla="*/ 70 h 98"/>
                  <a:gd name="T58" fmla="*/ 114 w 201"/>
                  <a:gd name="T59" fmla="*/ 59 h 98"/>
                  <a:gd name="T60" fmla="*/ 140 w 201"/>
                  <a:gd name="T61" fmla="*/ 46 h 98"/>
                  <a:gd name="T62" fmla="*/ 162 w 201"/>
                  <a:gd name="T63" fmla="*/ 36 h 98"/>
                  <a:gd name="T64" fmla="*/ 176 w 201"/>
                  <a:gd name="T65" fmla="*/ 28 h 98"/>
                  <a:gd name="T66" fmla="*/ 188 w 201"/>
                  <a:gd name="T67" fmla="*/ 23 h 98"/>
                  <a:gd name="T68" fmla="*/ 195 w 201"/>
                  <a:gd name="T69" fmla="*/ 18 h 98"/>
                  <a:gd name="T70" fmla="*/ 198 w 201"/>
                  <a:gd name="T71" fmla="*/ 14 h 98"/>
                  <a:gd name="T72" fmla="*/ 201 w 201"/>
                  <a:gd name="T73" fmla="*/ 13 h 98"/>
                  <a:gd name="T74" fmla="*/ 201 w 201"/>
                  <a:gd name="T75" fmla="*/ 13 h 98"/>
                  <a:gd name="T76" fmla="*/ 191 w 201"/>
                  <a:gd name="T77" fmla="*/ 0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1"/>
                  <a:gd name="T118" fmla="*/ 0 h 98"/>
                  <a:gd name="T119" fmla="*/ 201 w 201"/>
                  <a:gd name="T120" fmla="*/ 98 h 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1" h="98">
                    <a:moveTo>
                      <a:pt x="191" y="0"/>
                    </a:moveTo>
                    <a:lnTo>
                      <a:pt x="189" y="0"/>
                    </a:lnTo>
                    <a:lnTo>
                      <a:pt x="184" y="0"/>
                    </a:lnTo>
                    <a:lnTo>
                      <a:pt x="172" y="4"/>
                    </a:lnTo>
                    <a:lnTo>
                      <a:pt x="155" y="14"/>
                    </a:lnTo>
                    <a:lnTo>
                      <a:pt x="146" y="20"/>
                    </a:lnTo>
                    <a:lnTo>
                      <a:pt x="142" y="23"/>
                    </a:lnTo>
                    <a:lnTo>
                      <a:pt x="139" y="24"/>
                    </a:lnTo>
                    <a:lnTo>
                      <a:pt x="137" y="24"/>
                    </a:lnTo>
                    <a:lnTo>
                      <a:pt x="135" y="26"/>
                    </a:lnTo>
                    <a:lnTo>
                      <a:pt x="129" y="28"/>
                    </a:lnTo>
                    <a:lnTo>
                      <a:pt x="120" y="34"/>
                    </a:lnTo>
                    <a:lnTo>
                      <a:pt x="104" y="43"/>
                    </a:lnTo>
                    <a:lnTo>
                      <a:pt x="85" y="54"/>
                    </a:lnTo>
                    <a:lnTo>
                      <a:pt x="67" y="65"/>
                    </a:lnTo>
                    <a:lnTo>
                      <a:pt x="49" y="73"/>
                    </a:lnTo>
                    <a:lnTo>
                      <a:pt x="34" y="82"/>
                    </a:lnTo>
                    <a:lnTo>
                      <a:pt x="21" y="89"/>
                    </a:lnTo>
                    <a:lnTo>
                      <a:pt x="9" y="93"/>
                    </a:lnTo>
                    <a:lnTo>
                      <a:pt x="3" y="96"/>
                    </a:lnTo>
                    <a:lnTo>
                      <a:pt x="0" y="98"/>
                    </a:lnTo>
                    <a:lnTo>
                      <a:pt x="55" y="98"/>
                    </a:lnTo>
                    <a:lnTo>
                      <a:pt x="54" y="96"/>
                    </a:lnTo>
                    <a:lnTo>
                      <a:pt x="52" y="95"/>
                    </a:lnTo>
                    <a:lnTo>
                      <a:pt x="55" y="90"/>
                    </a:lnTo>
                    <a:lnTo>
                      <a:pt x="61" y="86"/>
                    </a:lnTo>
                    <a:lnTo>
                      <a:pt x="71" y="79"/>
                    </a:lnTo>
                    <a:lnTo>
                      <a:pt x="88" y="70"/>
                    </a:lnTo>
                    <a:lnTo>
                      <a:pt x="114" y="59"/>
                    </a:lnTo>
                    <a:lnTo>
                      <a:pt x="140" y="46"/>
                    </a:lnTo>
                    <a:lnTo>
                      <a:pt x="162" y="36"/>
                    </a:lnTo>
                    <a:lnTo>
                      <a:pt x="176" y="28"/>
                    </a:lnTo>
                    <a:lnTo>
                      <a:pt x="188" y="23"/>
                    </a:lnTo>
                    <a:lnTo>
                      <a:pt x="195" y="18"/>
                    </a:lnTo>
                    <a:lnTo>
                      <a:pt x="198" y="14"/>
                    </a:lnTo>
                    <a:lnTo>
                      <a:pt x="201" y="13"/>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5"/>
              <p:cNvSpPr>
                <a:spLocks/>
              </p:cNvSpPr>
              <p:nvPr/>
            </p:nvSpPr>
            <p:spPr bwMode="auto">
              <a:xfrm>
                <a:off x="1743" y="1006"/>
                <a:ext cx="228" cy="114"/>
              </a:xfrm>
              <a:custGeom>
                <a:avLst/>
                <a:gdLst>
                  <a:gd name="T0" fmla="*/ 213 w 228"/>
                  <a:gd name="T1" fmla="*/ 0 h 114"/>
                  <a:gd name="T2" fmla="*/ 212 w 228"/>
                  <a:gd name="T3" fmla="*/ 0 h 114"/>
                  <a:gd name="T4" fmla="*/ 209 w 228"/>
                  <a:gd name="T5" fmla="*/ 2 h 114"/>
                  <a:gd name="T6" fmla="*/ 203 w 228"/>
                  <a:gd name="T7" fmla="*/ 5 h 114"/>
                  <a:gd name="T8" fmla="*/ 195 w 228"/>
                  <a:gd name="T9" fmla="*/ 8 h 114"/>
                  <a:gd name="T10" fmla="*/ 186 w 228"/>
                  <a:gd name="T11" fmla="*/ 12 h 114"/>
                  <a:gd name="T12" fmla="*/ 176 w 228"/>
                  <a:gd name="T13" fmla="*/ 18 h 114"/>
                  <a:gd name="T14" fmla="*/ 166 w 228"/>
                  <a:gd name="T15" fmla="*/ 24 h 114"/>
                  <a:gd name="T16" fmla="*/ 154 w 228"/>
                  <a:gd name="T17" fmla="*/ 31 h 114"/>
                  <a:gd name="T18" fmla="*/ 146 w 228"/>
                  <a:gd name="T19" fmla="*/ 37 h 114"/>
                  <a:gd name="T20" fmla="*/ 141 w 228"/>
                  <a:gd name="T21" fmla="*/ 39 h 114"/>
                  <a:gd name="T22" fmla="*/ 138 w 228"/>
                  <a:gd name="T23" fmla="*/ 41 h 114"/>
                  <a:gd name="T24" fmla="*/ 137 w 228"/>
                  <a:gd name="T25" fmla="*/ 41 h 114"/>
                  <a:gd name="T26" fmla="*/ 134 w 228"/>
                  <a:gd name="T27" fmla="*/ 42 h 114"/>
                  <a:gd name="T28" fmla="*/ 130 w 228"/>
                  <a:gd name="T29" fmla="*/ 45 h 114"/>
                  <a:gd name="T30" fmla="*/ 120 w 228"/>
                  <a:gd name="T31" fmla="*/ 51 h 114"/>
                  <a:gd name="T32" fmla="*/ 105 w 228"/>
                  <a:gd name="T33" fmla="*/ 60 h 114"/>
                  <a:gd name="T34" fmla="*/ 86 w 228"/>
                  <a:gd name="T35" fmla="*/ 71 h 114"/>
                  <a:gd name="T36" fmla="*/ 68 w 228"/>
                  <a:gd name="T37" fmla="*/ 81 h 114"/>
                  <a:gd name="T38" fmla="*/ 50 w 228"/>
                  <a:gd name="T39" fmla="*/ 90 h 114"/>
                  <a:gd name="T40" fmla="*/ 33 w 228"/>
                  <a:gd name="T41" fmla="*/ 99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2 h 114"/>
                  <a:gd name="T58" fmla="*/ 55 w 228"/>
                  <a:gd name="T59" fmla="*/ 107 h 114"/>
                  <a:gd name="T60" fmla="*/ 60 w 228"/>
                  <a:gd name="T61" fmla="*/ 103 h 114"/>
                  <a:gd name="T62" fmla="*/ 71 w 228"/>
                  <a:gd name="T63" fmla="*/ 96 h 114"/>
                  <a:gd name="T64" fmla="*/ 88 w 228"/>
                  <a:gd name="T65" fmla="*/ 87 h 114"/>
                  <a:gd name="T66" fmla="*/ 114 w 228"/>
                  <a:gd name="T67" fmla="*/ 75 h 114"/>
                  <a:gd name="T68" fmla="*/ 141 w 228"/>
                  <a:gd name="T69" fmla="*/ 62 h 114"/>
                  <a:gd name="T70" fmla="*/ 166 w 228"/>
                  <a:gd name="T71" fmla="*/ 50 h 114"/>
                  <a:gd name="T72" fmla="*/ 185 w 228"/>
                  <a:gd name="T73" fmla="*/ 38 h 114"/>
                  <a:gd name="T74" fmla="*/ 200 w 228"/>
                  <a:gd name="T75" fmla="*/ 28 h 114"/>
                  <a:gd name="T76" fmla="*/ 213 w 228"/>
                  <a:gd name="T77" fmla="*/ 19 h 114"/>
                  <a:gd name="T78" fmla="*/ 221 w 228"/>
                  <a:gd name="T79" fmla="*/ 12 h 114"/>
                  <a:gd name="T80" fmla="*/ 226 w 228"/>
                  <a:gd name="T81" fmla="*/ 8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9" y="2"/>
                    </a:lnTo>
                    <a:lnTo>
                      <a:pt x="203" y="5"/>
                    </a:lnTo>
                    <a:lnTo>
                      <a:pt x="195" y="8"/>
                    </a:lnTo>
                    <a:lnTo>
                      <a:pt x="186" y="12"/>
                    </a:lnTo>
                    <a:lnTo>
                      <a:pt x="176" y="18"/>
                    </a:lnTo>
                    <a:lnTo>
                      <a:pt x="166" y="24"/>
                    </a:lnTo>
                    <a:lnTo>
                      <a:pt x="154" y="31"/>
                    </a:lnTo>
                    <a:lnTo>
                      <a:pt x="146" y="37"/>
                    </a:lnTo>
                    <a:lnTo>
                      <a:pt x="141" y="39"/>
                    </a:lnTo>
                    <a:lnTo>
                      <a:pt x="138" y="41"/>
                    </a:lnTo>
                    <a:lnTo>
                      <a:pt x="137" y="41"/>
                    </a:lnTo>
                    <a:lnTo>
                      <a:pt x="134" y="42"/>
                    </a:lnTo>
                    <a:lnTo>
                      <a:pt x="130" y="45"/>
                    </a:lnTo>
                    <a:lnTo>
                      <a:pt x="120" y="51"/>
                    </a:lnTo>
                    <a:lnTo>
                      <a:pt x="105" y="60"/>
                    </a:lnTo>
                    <a:lnTo>
                      <a:pt x="86" y="71"/>
                    </a:lnTo>
                    <a:lnTo>
                      <a:pt x="68" y="81"/>
                    </a:lnTo>
                    <a:lnTo>
                      <a:pt x="50" y="90"/>
                    </a:lnTo>
                    <a:lnTo>
                      <a:pt x="33" y="99"/>
                    </a:lnTo>
                    <a:lnTo>
                      <a:pt x="20" y="106"/>
                    </a:lnTo>
                    <a:lnTo>
                      <a:pt x="9" y="110"/>
                    </a:lnTo>
                    <a:lnTo>
                      <a:pt x="3" y="113"/>
                    </a:lnTo>
                    <a:lnTo>
                      <a:pt x="0" y="114"/>
                    </a:lnTo>
                    <a:lnTo>
                      <a:pt x="55" y="114"/>
                    </a:lnTo>
                    <a:lnTo>
                      <a:pt x="53" y="113"/>
                    </a:lnTo>
                    <a:lnTo>
                      <a:pt x="52" y="112"/>
                    </a:lnTo>
                    <a:lnTo>
                      <a:pt x="55" y="107"/>
                    </a:lnTo>
                    <a:lnTo>
                      <a:pt x="60" y="103"/>
                    </a:lnTo>
                    <a:lnTo>
                      <a:pt x="71" y="96"/>
                    </a:lnTo>
                    <a:lnTo>
                      <a:pt x="88" y="87"/>
                    </a:lnTo>
                    <a:lnTo>
                      <a:pt x="114" y="75"/>
                    </a:lnTo>
                    <a:lnTo>
                      <a:pt x="141" y="62"/>
                    </a:lnTo>
                    <a:lnTo>
                      <a:pt x="166" y="50"/>
                    </a:lnTo>
                    <a:lnTo>
                      <a:pt x="185" y="38"/>
                    </a:lnTo>
                    <a:lnTo>
                      <a:pt x="200" y="28"/>
                    </a:lnTo>
                    <a:lnTo>
                      <a:pt x="213" y="19"/>
                    </a:lnTo>
                    <a:lnTo>
                      <a:pt x="221" y="12"/>
                    </a:lnTo>
                    <a:lnTo>
                      <a:pt x="226" y="8"/>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6"/>
              <p:cNvSpPr>
                <a:spLocks/>
              </p:cNvSpPr>
              <p:nvPr/>
            </p:nvSpPr>
            <p:spPr bwMode="auto">
              <a:xfrm>
                <a:off x="1769" y="1038"/>
                <a:ext cx="228" cy="114"/>
              </a:xfrm>
              <a:custGeom>
                <a:avLst/>
                <a:gdLst>
                  <a:gd name="T0" fmla="*/ 213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4 w 228"/>
                  <a:gd name="T13" fmla="*/ 18 h 114"/>
                  <a:gd name="T14" fmla="*/ 164 w 228"/>
                  <a:gd name="T15" fmla="*/ 23 h 114"/>
                  <a:gd name="T16" fmla="*/ 153 w 228"/>
                  <a:gd name="T17" fmla="*/ 30 h 114"/>
                  <a:gd name="T18" fmla="*/ 144 w 228"/>
                  <a:gd name="T19" fmla="*/ 36 h 114"/>
                  <a:gd name="T20" fmla="*/ 140 w 228"/>
                  <a:gd name="T21" fmla="*/ 39 h 114"/>
                  <a:gd name="T22" fmla="*/ 137 w 228"/>
                  <a:gd name="T23" fmla="*/ 41 h 114"/>
                  <a:gd name="T24" fmla="*/ 135 w 228"/>
                  <a:gd name="T25" fmla="*/ 42 h 114"/>
                  <a:gd name="T26" fmla="*/ 133 w 228"/>
                  <a:gd name="T27" fmla="*/ 43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0 w 228"/>
                  <a:gd name="T61" fmla="*/ 103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0 w 228"/>
                  <a:gd name="T75" fmla="*/ 28 h 114"/>
                  <a:gd name="T76" fmla="*/ 213 w 228"/>
                  <a:gd name="T77" fmla="*/ 19 h 114"/>
                  <a:gd name="T78" fmla="*/ 221 w 228"/>
                  <a:gd name="T79" fmla="*/ 12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5"/>
                    </a:lnTo>
                    <a:lnTo>
                      <a:pt x="195" y="7"/>
                    </a:lnTo>
                    <a:lnTo>
                      <a:pt x="186" y="12"/>
                    </a:lnTo>
                    <a:lnTo>
                      <a:pt x="174" y="18"/>
                    </a:lnTo>
                    <a:lnTo>
                      <a:pt x="164" y="23"/>
                    </a:lnTo>
                    <a:lnTo>
                      <a:pt x="153" y="30"/>
                    </a:lnTo>
                    <a:lnTo>
                      <a:pt x="144" y="36"/>
                    </a:lnTo>
                    <a:lnTo>
                      <a:pt x="140" y="39"/>
                    </a:lnTo>
                    <a:lnTo>
                      <a:pt x="137" y="41"/>
                    </a:lnTo>
                    <a:lnTo>
                      <a:pt x="135" y="42"/>
                    </a:lnTo>
                    <a:lnTo>
                      <a:pt x="133" y="43"/>
                    </a:lnTo>
                    <a:lnTo>
                      <a:pt x="128" y="45"/>
                    </a:lnTo>
                    <a:lnTo>
                      <a:pt x="118" y="51"/>
                    </a:lnTo>
                    <a:lnTo>
                      <a:pt x="104" y="59"/>
                    </a:lnTo>
                    <a:lnTo>
                      <a:pt x="85" y="71"/>
                    </a:lnTo>
                    <a:lnTo>
                      <a:pt x="66" y="81"/>
                    </a:lnTo>
                    <a:lnTo>
                      <a:pt x="49" y="90"/>
                    </a:lnTo>
                    <a:lnTo>
                      <a:pt x="33" y="98"/>
                    </a:lnTo>
                    <a:lnTo>
                      <a:pt x="20" y="105"/>
                    </a:lnTo>
                    <a:lnTo>
                      <a:pt x="9" y="110"/>
                    </a:lnTo>
                    <a:lnTo>
                      <a:pt x="3" y="113"/>
                    </a:lnTo>
                    <a:lnTo>
                      <a:pt x="0" y="114"/>
                    </a:lnTo>
                    <a:lnTo>
                      <a:pt x="55" y="114"/>
                    </a:lnTo>
                    <a:lnTo>
                      <a:pt x="53" y="113"/>
                    </a:lnTo>
                    <a:lnTo>
                      <a:pt x="52" y="111"/>
                    </a:lnTo>
                    <a:lnTo>
                      <a:pt x="55" y="107"/>
                    </a:lnTo>
                    <a:lnTo>
                      <a:pt x="60" y="103"/>
                    </a:lnTo>
                    <a:lnTo>
                      <a:pt x="71" y="95"/>
                    </a:lnTo>
                    <a:lnTo>
                      <a:pt x="88" y="87"/>
                    </a:lnTo>
                    <a:lnTo>
                      <a:pt x="114" y="75"/>
                    </a:lnTo>
                    <a:lnTo>
                      <a:pt x="141" y="62"/>
                    </a:lnTo>
                    <a:lnTo>
                      <a:pt x="166" y="49"/>
                    </a:lnTo>
                    <a:lnTo>
                      <a:pt x="185" y="38"/>
                    </a:lnTo>
                    <a:lnTo>
                      <a:pt x="200" y="28"/>
                    </a:lnTo>
                    <a:lnTo>
                      <a:pt x="213" y="19"/>
                    </a:lnTo>
                    <a:lnTo>
                      <a:pt x="221"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37"/>
              <p:cNvSpPr>
                <a:spLocks/>
              </p:cNvSpPr>
              <p:nvPr/>
            </p:nvSpPr>
            <p:spPr bwMode="auto">
              <a:xfrm>
                <a:off x="1793" y="1070"/>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7 w 228"/>
                  <a:gd name="T25" fmla="*/ 42 h 114"/>
                  <a:gd name="T26" fmla="*/ 135 w 228"/>
                  <a:gd name="T27" fmla="*/ 43 h 114"/>
                  <a:gd name="T28" fmla="*/ 129 w 228"/>
                  <a:gd name="T29" fmla="*/ 46 h 114"/>
                  <a:gd name="T30" fmla="*/ 120 w 228"/>
                  <a:gd name="T31" fmla="*/ 52 h 114"/>
                  <a:gd name="T32" fmla="*/ 104 w 228"/>
                  <a:gd name="T33" fmla="*/ 60 h 114"/>
                  <a:gd name="T34" fmla="*/ 86 w 228"/>
                  <a:gd name="T35" fmla="*/ 71 h 114"/>
                  <a:gd name="T36" fmla="*/ 67 w 228"/>
                  <a:gd name="T37" fmla="*/ 81 h 114"/>
                  <a:gd name="T38" fmla="*/ 49 w 228"/>
                  <a:gd name="T39" fmla="*/ 89 h 114"/>
                  <a:gd name="T40" fmla="*/ 34 w 228"/>
                  <a:gd name="T41" fmla="*/ 98 h 114"/>
                  <a:gd name="T42" fmla="*/ 21 w 228"/>
                  <a:gd name="T43" fmla="*/ 105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7"/>
                    </a:lnTo>
                    <a:lnTo>
                      <a:pt x="166" y="23"/>
                    </a:lnTo>
                    <a:lnTo>
                      <a:pt x="155" y="30"/>
                    </a:lnTo>
                    <a:lnTo>
                      <a:pt x="146" y="36"/>
                    </a:lnTo>
                    <a:lnTo>
                      <a:pt x="142" y="39"/>
                    </a:lnTo>
                    <a:lnTo>
                      <a:pt x="139" y="40"/>
                    </a:lnTo>
                    <a:lnTo>
                      <a:pt x="137" y="42"/>
                    </a:lnTo>
                    <a:lnTo>
                      <a:pt x="135" y="43"/>
                    </a:lnTo>
                    <a:lnTo>
                      <a:pt x="129" y="46"/>
                    </a:lnTo>
                    <a:lnTo>
                      <a:pt x="120" y="52"/>
                    </a:lnTo>
                    <a:lnTo>
                      <a:pt x="104" y="60"/>
                    </a:lnTo>
                    <a:lnTo>
                      <a:pt x="86" y="71"/>
                    </a:lnTo>
                    <a:lnTo>
                      <a:pt x="67" y="81"/>
                    </a:lnTo>
                    <a:lnTo>
                      <a:pt x="49" y="89"/>
                    </a:lnTo>
                    <a:lnTo>
                      <a:pt x="34" y="98"/>
                    </a:lnTo>
                    <a:lnTo>
                      <a:pt x="21" y="105"/>
                    </a:lnTo>
                    <a:lnTo>
                      <a:pt x="9" y="110"/>
                    </a:lnTo>
                    <a:lnTo>
                      <a:pt x="3" y="112"/>
                    </a:lnTo>
                    <a:lnTo>
                      <a:pt x="0" y="114"/>
                    </a:lnTo>
                    <a:lnTo>
                      <a:pt x="55" y="114"/>
                    </a:lnTo>
                    <a:lnTo>
                      <a:pt x="54" y="112"/>
                    </a:lnTo>
                    <a:lnTo>
                      <a:pt x="52" y="111"/>
                    </a:lnTo>
                    <a:lnTo>
                      <a:pt x="55" y="107"/>
                    </a:lnTo>
                    <a:lnTo>
                      <a:pt x="61" y="102"/>
                    </a:lnTo>
                    <a:lnTo>
                      <a:pt x="71" y="95"/>
                    </a:lnTo>
                    <a:lnTo>
                      <a:pt x="88" y="86"/>
                    </a:lnTo>
                    <a:lnTo>
                      <a:pt x="114" y="75"/>
                    </a:lnTo>
                    <a:lnTo>
                      <a:pt x="142"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8"/>
              <p:cNvSpPr>
                <a:spLocks/>
              </p:cNvSpPr>
              <p:nvPr/>
            </p:nvSpPr>
            <p:spPr bwMode="auto">
              <a:xfrm>
                <a:off x="1819" y="1102"/>
                <a:ext cx="228" cy="114"/>
              </a:xfrm>
              <a:custGeom>
                <a:avLst/>
                <a:gdLst>
                  <a:gd name="T0" fmla="*/ 212 w 228"/>
                  <a:gd name="T1" fmla="*/ 0 h 114"/>
                  <a:gd name="T2" fmla="*/ 211 w 228"/>
                  <a:gd name="T3" fmla="*/ 0 h 114"/>
                  <a:gd name="T4" fmla="*/ 208 w 228"/>
                  <a:gd name="T5" fmla="*/ 1 h 114"/>
                  <a:gd name="T6" fmla="*/ 202 w 228"/>
                  <a:gd name="T7" fmla="*/ 4 h 114"/>
                  <a:gd name="T8" fmla="*/ 194 w 228"/>
                  <a:gd name="T9" fmla="*/ 7 h 114"/>
                  <a:gd name="T10" fmla="*/ 185 w 228"/>
                  <a:gd name="T11" fmla="*/ 11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7 w 228"/>
                  <a:gd name="T23" fmla="*/ 40 h 114"/>
                  <a:gd name="T24" fmla="*/ 136 w 228"/>
                  <a:gd name="T25" fmla="*/ 41 h 114"/>
                  <a:gd name="T26" fmla="*/ 133 w 228"/>
                  <a:gd name="T27" fmla="*/ 43 h 114"/>
                  <a:gd name="T28" fmla="*/ 129 w 228"/>
                  <a:gd name="T29" fmla="*/ 46 h 114"/>
                  <a:gd name="T30" fmla="*/ 119 w 228"/>
                  <a:gd name="T31" fmla="*/ 52 h 114"/>
                  <a:gd name="T32" fmla="*/ 104 w 228"/>
                  <a:gd name="T33" fmla="*/ 60 h 114"/>
                  <a:gd name="T34" fmla="*/ 85 w 228"/>
                  <a:gd name="T35" fmla="*/ 70 h 114"/>
                  <a:gd name="T36" fmla="*/ 67 w 228"/>
                  <a:gd name="T37" fmla="*/ 80 h 114"/>
                  <a:gd name="T38" fmla="*/ 49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4 w 228"/>
                  <a:gd name="T51" fmla="*/ 114 h 114"/>
                  <a:gd name="T52" fmla="*/ 54 w 228"/>
                  <a:gd name="T53" fmla="*/ 114 h 114"/>
                  <a:gd name="T54" fmla="*/ 52 w 228"/>
                  <a:gd name="T55" fmla="*/ 112 h 114"/>
                  <a:gd name="T56" fmla="*/ 52 w 228"/>
                  <a:gd name="T57" fmla="*/ 111 h 114"/>
                  <a:gd name="T58" fmla="*/ 54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8 h 114"/>
                  <a:gd name="T78" fmla="*/ 221 w 228"/>
                  <a:gd name="T79" fmla="*/ 11 h 114"/>
                  <a:gd name="T80" fmla="*/ 227 w 228"/>
                  <a:gd name="T81" fmla="*/ 7 h 114"/>
                  <a:gd name="T82" fmla="*/ 228 w 228"/>
                  <a:gd name="T83" fmla="*/ 5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1"/>
                    </a:lnTo>
                    <a:lnTo>
                      <a:pt x="202" y="4"/>
                    </a:lnTo>
                    <a:lnTo>
                      <a:pt x="194" y="7"/>
                    </a:lnTo>
                    <a:lnTo>
                      <a:pt x="185" y="11"/>
                    </a:lnTo>
                    <a:lnTo>
                      <a:pt x="175" y="17"/>
                    </a:lnTo>
                    <a:lnTo>
                      <a:pt x="165" y="23"/>
                    </a:lnTo>
                    <a:lnTo>
                      <a:pt x="153" y="30"/>
                    </a:lnTo>
                    <a:lnTo>
                      <a:pt x="145" y="36"/>
                    </a:lnTo>
                    <a:lnTo>
                      <a:pt x="140" y="39"/>
                    </a:lnTo>
                    <a:lnTo>
                      <a:pt x="137" y="40"/>
                    </a:lnTo>
                    <a:lnTo>
                      <a:pt x="136" y="41"/>
                    </a:lnTo>
                    <a:lnTo>
                      <a:pt x="133" y="43"/>
                    </a:lnTo>
                    <a:lnTo>
                      <a:pt x="129" y="46"/>
                    </a:lnTo>
                    <a:lnTo>
                      <a:pt x="119" y="52"/>
                    </a:lnTo>
                    <a:lnTo>
                      <a:pt x="104" y="60"/>
                    </a:lnTo>
                    <a:lnTo>
                      <a:pt x="85" y="70"/>
                    </a:lnTo>
                    <a:lnTo>
                      <a:pt x="67" y="80"/>
                    </a:lnTo>
                    <a:lnTo>
                      <a:pt x="49" y="89"/>
                    </a:lnTo>
                    <a:lnTo>
                      <a:pt x="34" y="98"/>
                    </a:lnTo>
                    <a:lnTo>
                      <a:pt x="21" y="105"/>
                    </a:lnTo>
                    <a:lnTo>
                      <a:pt x="9" y="109"/>
                    </a:lnTo>
                    <a:lnTo>
                      <a:pt x="3" y="112"/>
                    </a:lnTo>
                    <a:lnTo>
                      <a:pt x="0" y="114"/>
                    </a:lnTo>
                    <a:lnTo>
                      <a:pt x="54" y="114"/>
                    </a:lnTo>
                    <a:lnTo>
                      <a:pt x="52" y="112"/>
                    </a:lnTo>
                    <a:lnTo>
                      <a:pt x="52" y="111"/>
                    </a:lnTo>
                    <a:lnTo>
                      <a:pt x="54" y="106"/>
                    </a:lnTo>
                    <a:lnTo>
                      <a:pt x="61" y="102"/>
                    </a:lnTo>
                    <a:lnTo>
                      <a:pt x="71" y="95"/>
                    </a:lnTo>
                    <a:lnTo>
                      <a:pt x="88" y="86"/>
                    </a:lnTo>
                    <a:lnTo>
                      <a:pt x="114" y="75"/>
                    </a:lnTo>
                    <a:lnTo>
                      <a:pt x="142" y="62"/>
                    </a:lnTo>
                    <a:lnTo>
                      <a:pt x="166" y="49"/>
                    </a:lnTo>
                    <a:lnTo>
                      <a:pt x="185" y="37"/>
                    </a:lnTo>
                    <a:lnTo>
                      <a:pt x="201" y="27"/>
                    </a:lnTo>
                    <a:lnTo>
                      <a:pt x="214" y="18"/>
                    </a:lnTo>
                    <a:lnTo>
                      <a:pt x="221" y="11"/>
                    </a:lnTo>
                    <a:lnTo>
                      <a:pt x="227" y="7"/>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39"/>
              <p:cNvSpPr>
                <a:spLocks/>
              </p:cNvSpPr>
              <p:nvPr/>
            </p:nvSpPr>
            <p:spPr bwMode="auto">
              <a:xfrm>
                <a:off x="1844" y="1133"/>
                <a:ext cx="228" cy="116"/>
              </a:xfrm>
              <a:custGeom>
                <a:avLst/>
                <a:gdLst>
                  <a:gd name="T0" fmla="*/ 213 w 228"/>
                  <a:gd name="T1" fmla="*/ 0 h 116"/>
                  <a:gd name="T2" fmla="*/ 212 w 228"/>
                  <a:gd name="T3" fmla="*/ 0 h 116"/>
                  <a:gd name="T4" fmla="*/ 208 w 228"/>
                  <a:gd name="T5" fmla="*/ 2 h 116"/>
                  <a:gd name="T6" fmla="*/ 202 w 228"/>
                  <a:gd name="T7" fmla="*/ 5 h 116"/>
                  <a:gd name="T8" fmla="*/ 195 w 228"/>
                  <a:gd name="T9" fmla="*/ 8 h 116"/>
                  <a:gd name="T10" fmla="*/ 186 w 228"/>
                  <a:gd name="T11" fmla="*/ 12 h 116"/>
                  <a:gd name="T12" fmla="*/ 176 w 228"/>
                  <a:gd name="T13" fmla="*/ 18 h 116"/>
                  <a:gd name="T14" fmla="*/ 166 w 228"/>
                  <a:gd name="T15" fmla="*/ 23 h 116"/>
                  <a:gd name="T16" fmla="*/ 154 w 228"/>
                  <a:gd name="T17" fmla="*/ 31 h 116"/>
                  <a:gd name="T18" fmla="*/ 146 w 228"/>
                  <a:gd name="T19" fmla="*/ 36 h 116"/>
                  <a:gd name="T20" fmla="*/ 141 w 228"/>
                  <a:gd name="T21" fmla="*/ 39 h 116"/>
                  <a:gd name="T22" fmla="*/ 138 w 228"/>
                  <a:gd name="T23" fmla="*/ 41 h 116"/>
                  <a:gd name="T24" fmla="*/ 137 w 228"/>
                  <a:gd name="T25" fmla="*/ 42 h 116"/>
                  <a:gd name="T26" fmla="*/ 134 w 228"/>
                  <a:gd name="T27" fmla="*/ 44 h 116"/>
                  <a:gd name="T28" fmla="*/ 128 w 228"/>
                  <a:gd name="T29" fmla="*/ 47 h 116"/>
                  <a:gd name="T30" fmla="*/ 120 w 228"/>
                  <a:gd name="T31" fmla="*/ 52 h 116"/>
                  <a:gd name="T32" fmla="*/ 104 w 228"/>
                  <a:gd name="T33" fmla="*/ 61 h 116"/>
                  <a:gd name="T34" fmla="*/ 85 w 228"/>
                  <a:gd name="T35" fmla="*/ 71 h 116"/>
                  <a:gd name="T36" fmla="*/ 66 w 228"/>
                  <a:gd name="T37" fmla="*/ 81 h 116"/>
                  <a:gd name="T38" fmla="*/ 49 w 228"/>
                  <a:gd name="T39" fmla="*/ 91 h 116"/>
                  <a:gd name="T40" fmla="*/ 33 w 228"/>
                  <a:gd name="T41" fmla="*/ 98 h 116"/>
                  <a:gd name="T42" fmla="*/ 20 w 228"/>
                  <a:gd name="T43" fmla="*/ 106 h 116"/>
                  <a:gd name="T44" fmla="*/ 9 w 228"/>
                  <a:gd name="T45" fmla="*/ 111 h 116"/>
                  <a:gd name="T46" fmla="*/ 3 w 228"/>
                  <a:gd name="T47" fmla="*/ 114 h 116"/>
                  <a:gd name="T48" fmla="*/ 0 w 228"/>
                  <a:gd name="T49" fmla="*/ 116 h 116"/>
                  <a:gd name="T50" fmla="*/ 55 w 228"/>
                  <a:gd name="T51" fmla="*/ 116 h 116"/>
                  <a:gd name="T52" fmla="*/ 55 w 228"/>
                  <a:gd name="T53" fmla="*/ 116 h 116"/>
                  <a:gd name="T54" fmla="*/ 53 w 228"/>
                  <a:gd name="T55" fmla="*/ 114 h 116"/>
                  <a:gd name="T56" fmla="*/ 52 w 228"/>
                  <a:gd name="T57" fmla="*/ 111 h 116"/>
                  <a:gd name="T58" fmla="*/ 55 w 228"/>
                  <a:gd name="T59" fmla="*/ 109 h 116"/>
                  <a:gd name="T60" fmla="*/ 60 w 228"/>
                  <a:gd name="T61" fmla="*/ 103 h 116"/>
                  <a:gd name="T62" fmla="*/ 71 w 228"/>
                  <a:gd name="T63" fmla="*/ 96 h 116"/>
                  <a:gd name="T64" fmla="*/ 88 w 228"/>
                  <a:gd name="T65" fmla="*/ 87 h 116"/>
                  <a:gd name="T66" fmla="*/ 114 w 228"/>
                  <a:gd name="T67" fmla="*/ 75 h 116"/>
                  <a:gd name="T68" fmla="*/ 141 w 228"/>
                  <a:gd name="T69" fmla="*/ 62 h 116"/>
                  <a:gd name="T70" fmla="*/ 166 w 228"/>
                  <a:gd name="T71" fmla="*/ 49 h 116"/>
                  <a:gd name="T72" fmla="*/ 185 w 228"/>
                  <a:gd name="T73" fmla="*/ 38 h 116"/>
                  <a:gd name="T74" fmla="*/ 200 w 228"/>
                  <a:gd name="T75" fmla="*/ 28 h 116"/>
                  <a:gd name="T76" fmla="*/ 213 w 228"/>
                  <a:gd name="T77" fmla="*/ 19 h 116"/>
                  <a:gd name="T78" fmla="*/ 221 w 228"/>
                  <a:gd name="T79" fmla="*/ 12 h 116"/>
                  <a:gd name="T80" fmla="*/ 226 w 228"/>
                  <a:gd name="T81" fmla="*/ 8 h 116"/>
                  <a:gd name="T82" fmla="*/ 228 w 228"/>
                  <a:gd name="T83" fmla="*/ 6 h 116"/>
                  <a:gd name="T84" fmla="*/ 213 w 228"/>
                  <a:gd name="T85" fmla="*/ 0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6"/>
                  <a:gd name="T131" fmla="*/ 228 w 228"/>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6">
                    <a:moveTo>
                      <a:pt x="213" y="0"/>
                    </a:moveTo>
                    <a:lnTo>
                      <a:pt x="212" y="0"/>
                    </a:lnTo>
                    <a:lnTo>
                      <a:pt x="208" y="2"/>
                    </a:lnTo>
                    <a:lnTo>
                      <a:pt x="202" y="5"/>
                    </a:lnTo>
                    <a:lnTo>
                      <a:pt x="195" y="8"/>
                    </a:lnTo>
                    <a:lnTo>
                      <a:pt x="186" y="12"/>
                    </a:lnTo>
                    <a:lnTo>
                      <a:pt x="176" y="18"/>
                    </a:lnTo>
                    <a:lnTo>
                      <a:pt x="166" y="23"/>
                    </a:lnTo>
                    <a:lnTo>
                      <a:pt x="154" y="31"/>
                    </a:lnTo>
                    <a:lnTo>
                      <a:pt x="146" y="36"/>
                    </a:lnTo>
                    <a:lnTo>
                      <a:pt x="141" y="39"/>
                    </a:lnTo>
                    <a:lnTo>
                      <a:pt x="138" y="41"/>
                    </a:lnTo>
                    <a:lnTo>
                      <a:pt x="137" y="42"/>
                    </a:lnTo>
                    <a:lnTo>
                      <a:pt x="134" y="44"/>
                    </a:lnTo>
                    <a:lnTo>
                      <a:pt x="128" y="47"/>
                    </a:lnTo>
                    <a:lnTo>
                      <a:pt x="120" y="52"/>
                    </a:lnTo>
                    <a:lnTo>
                      <a:pt x="104" y="61"/>
                    </a:lnTo>
                    <a:lnTo>
                      <a:pt x="85" y="71"/>
                    </a:lnTo>
                    <a:lnTo>
                      <a:pt x="66" y="81"/>
                    </a:lnTo>
                    <a:lnTo>
                      <a:pt x="49" y="91"/>
                    </a:lnTo>
                    <a:lnTo>
                      <a:pt x="33" y="98"/>
                    </a:lnTo>
                    <a:lnTo>
                      <a:pt x="20" y="106"/>
                    </a:lnTo>
                    <a:lnTo>
                      <a:pt x="9" y="111"/>
                    </a:lnTo>
                    <a:lnTo>
                      <a:pt x="3" y="114"/>
                    </a:lnTo>
                    <a:lnTo>
                      <a:pt x="0" y="116"/>
                    </a:lnTo>
                    <a:lnTo>
                      <a:pt x="55" y="116"/>
                    </a:lnTo>
                    <a:lnTo>
                      <a:pt x="53" y="114"/>
                    </a:lnTo>
                    <a:lnTo>
                      <a:pt x="52" y="111"/>
                    </a:lnTo>
                    <a:lnTo>
                      <a:pt x="55" y="109"/>
                    </a:lnTo>
                    <a:lnTo>
                      <a:pt x="60" y="103"/>
                    </a:lnTo>
                    <a:lnTo>
                      <a:pt x="71" y="96"/>
                    </a:lnTo>
                    <a:lnTo>
                      <a:pt x="88" y="87"/>
                    </a:lnTo>
                    <a:lnTo>
                      <a:pt x="114" y="75"/>
                    </a:lnTo>
                    <a:lnTo>
                      <a:pt x="141" y="62"/>
                    </a:lnTo>
                    <a:lnTo>
                      <a:pt x="166" y="49"/>
                    </a:lnTo>
                    <a:lnTo>
                      <a:pt x="185" y="38"/>
                    </a:lnTo>
                    <a:lnTo>
                      <a:pt x="200" y="28"/>
                    </a:lnTo>
                    <a:lnTo>
                      <a:pt x="213" y="19"/>
                    </a:lnTo>
                    <a:lnTo>
                      <a:pt x="221" y="12"/>
                    </a:lnTo>
                    <a:lnTo>
                      <a:pt x="226" y="8"/>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40"/>
              <p:cNvSpPr>
                <a:spLocks/>
              </p:cNvSpPr>
              <p:nvPr/>
            </p:nvSpPr>
            <p:spPr bwMode="auto">
              <a:xfrm>
                <a:off x="1868" y="1167"/>
                <a:ext cx="228" cy="113"/>
              </a:xfrm>
              <a:custGeom>
                <a:avLst/>
                <a:gdLst>
                  <a:gd name="T0" fmla="*/ 214 w 228"/>
                  <a:gd name="T1" fmla="*/ 0 h 113"/>
                  <a:gd name="T2" fmla="*/ 212 w 228"/>
                  <a:gd name="T3" fmla="*/ 0 h 113"/>
                  <a:gd name="T4" fmla="*/ 210 w 228"/>
                  <a:gd name="T5" fmla="*/ 1 h 113"/>
                  <a:gd name="T6" fmla="*/ 204 w 228"/>
                  <a:gd name="T7" fmla="*/ 4 h 113"/>
                  <a:gd name="T8" fmla="*/ 195 w 228"/>
                  <a:gd name="T9" fmla="*/ 7 h 113"/>
                  <a:gd name="T10" fmla="*/ 187 w 228"/>
                  <a:gd name="T11" fmla="*/ 11 h 113"/>
                  <a:gd name="T12" fmla="*/ 176 w 228"/>
                  <a:gd name="T13" fmla="*/ 15 h 113"/>
                  <a:gd name="T14" fmla="*/ 166 w 228"/>
                  <a:gd name="T15" fmla="*/ 21 h 113"/>
                  <a:gd name="T16" fmla="*/ 155 w 228"/>
                  <a:gd name="T17" fmla="*/ 28 h 113"/>
                  <a:gd name="T18" fmla="*/ 146 w 228"/>
                  <a:gd name="T19" fmla="*/ 34 h 113"/>
                  <a:gd name="T20" fmla="*/ 142 w 228"/>
                  <a:gd name="T21" fmla="*/ 37 h 113"/>
                  <a:gd name="T22" fmla="*/ 139 w 228"/>
                  <a:gd name="T23" fmla="*/ 38 h 113"/>
                  <a:gd name="T24" fmla="*/ 137 w 228"/>
                  <a:gd name="T25" fmla="*/ 40 h 113"/>
                  <a:gd name="T26" fmla="*/ 135 w 228"/>
                  <a:gd name="T27" fmla="*/ 41 h 113"/>
                  <a:gd name="T28" fmla="*/ 130 w 228"/>
                  <a:gd name="T29" fmla="*/ 44 h 113"/>
                  <a:gd name="T30" fmla="*/ 120 w 228"/>
                  <a:gd name="T31" fmla="*/ 50 h 113"/>
                  <a:gd name="T32" fmla="*/ 106 w 228"/>
                  <a:gd name="T33" fmla="*/ 59 h 113"/>
                  <a:gd name="T34" fmla="*/ 87 w 228"/>
                  <a:gd name="T35" fmla="*/ 69 h 113"/>
                  <a:gd name="T36" fmla="*/ 68 w 228"/>
                  <a:gd name="T37" fmla="*/ 79 h 113"/>
                  <a:gd name="T38" fmla="*/ 51 w 228"/>
                  <a:gd name="T39" fmla="*/ 89 h 113"/>
                  <a:gd name="T40" fmla="*/ 34 w 228"/>
                  <a:gd name="T41" fmla="*/ 96 h 113"/>
                  <a:gd name="T42" fmla="*/ 21 w 228"/>
                  <a:gd name="T43" fmla="*/ 103 h 113"/>
                  <a:gd name="T44" fmla="*/ 9 w 228"/>
                  <a:gd name="T45" fmla="*/ 109 h 113"/>
                  <a:gd name="T46" fmla="*/ 3 w 228"/>
                  <a:gd name="T47" fmla="*/ 112 h 113"/>
                  <a:gd name="T48" fmla="*/ 0 w 228"/>
                  <a:gd name="T49" fmla="*/ 113 h 113"/>
                  <a:gd name="T50" fmla="*/ 55 w 228"/>
                  <a:gd name="T51" fmla="*/ 113 h 113"/>
                  <a:gd name="T52" fmla="*/ 55 w 228"/>
                  <a:gd name="T53" fmla="*/ 113 h 113"/>
                  <a:gd name="T54" fmla="*/ 54 w 228"/>
                  <a:gd name="T55" fmla="*/ 112 h 113"/>
                  <a:gd name="T56" fmla="*/ 52 w 228"/>
                  <a:gd name="T57" fmla="*/ 109 h 113"/>
                  <a:gd name="T58" fmla="*/ 55 w 228"/>
                  <a:gd name="T59" fmla="*/ 106 h 113"/>
                  <a:gd name="T60" fmla="*/ 61 w 228"/>
                  <a:gd name="T61" fmla="*/ 100 h 113"/>
                  <a:gd name="T62" fmla="*/ 71 w 228"/>
                  <a:gd name="T63" fmla="*/ 93 h 113"/>
                  <a:gd name="T64" fmla="*/ 88 w 228"/>
                  <a:gd name="T65" fmla="*/ 85 h 113"/>
                  <a:gd name="T66" fmla="*/ 114 w 228"/>
                  <a:gd name="T67" fmla="*/ 73 h 113"/>
                  <a:gd name="T68" fmla="*/ 142 w 228"/>
                  <a:gd name="T69" fmla="*/ 60 h 113"/>
                  <a:gd name="T70" fmla="*/ 166 w 228"/>
                  <a:gd name="T71" fmla="*/ 47 h 113"/>
                  <a:gd name="T72" fmla="*/ 185 w 228"/>
                  <a:gd name="T73" fmla="*/ 36 h 113"/>
                  <a:gd name="T74" fmla="*/ 201 w 228"/>
                  <a:gd name="T75" fmla="*/ 25 h 113"/>
                  <a:gd name="T76" fmla="*/ 214 w 228"/>
                  <a:gd name="T77" fmla="*/ 17 h 113"/>
                  <a:gd name="T78" fmla="*/ 221 w 228"/>
                  <a:gd name="T79" fmla="*/ 10 h 113"/>
                  <a:gd name="T80" fmla="*/ 227 w 228"/>
                  <a:gd name="T81" fmla="*/ 5 h 113"/>
                  <a:gd name="T82" fmla="*/ 228 w 228"/>
                  <a:gd name="T83" fmla="*/ 4 h 113"/>
                  <a:gd name="T84" fmla="*/ 214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4" y="0"/>
                    </a:moveTo>
                    <a:lnTo>
                      <a:pt x="212" y="0"/>
                    </a:lnTo>
                    <a:lnTo>
                      <a:pt x="210" y="1"/>
                    </a:lnTo>
                    <a:lnTo>
                      <a:pt x="204" y="4"/>
                    </a:lnTo>
                    <a:lnTo>
                      <a:pt x="195" y="7"/>
                    </a:lnTo>
                    <a:lnTo>
                      <a:pt x="187" y="11"/>
                    </a:lnTo>
                    <a:lnTo>
                      <a:pt x="176" y="15"/>
                    </a:lnTo>
                    <a:lnTo>
                      <a:pt x="166" y="21"/>
                    </a:lnTo>
                    <a:lnTo>
                      <a:pt x="155" y="28"/>
                    </a:lnTo>
                    <a:lnTo>
                      <a:pt x="146" y="34"/>
                    </a:lnTo>
                    <a:lnTo>
                      <a:pt x="142" y="37"/>
                    </a:lnTo>
                    <a:lnTo>
                      <a:pt x="139" y="38"/>
                    </a:lnTo>
                    <a:lnTo>
                      <a:pt x="137" y="40"/>
                    </a:lnTo>
                    <a:lnTo>
                      <a:pt x="135" y="41"/>
                    </a:lnTo>
                    <a:lnTo>
                      <a:pt x="130" y="44"/>
                    </a:lnTo>
                    <a:lnTo>
                      <a:pt x="120" y="50"/>
                    </a:lnTo>
                    <a:lnTo>
                      <a:pt x="106" y="59"/>
                    </a:lnTo>
                    <a:lnTo>
                      <a:pt x="87" y="69"/>
                    </a:lnTo>
                    <a:lnTo>
                      <a:pt x="68" y="79"/>
                    </a:lnTo>
                    <a:lnTo>
                      <a:pt x="51" y="89"/>
                    </a:lnTo>
                    <a:lnTo>
                      <a:pt x="34" y="96"/>
                    </a:lnTo>
                    <a:lnTo>
                      <a:pt x="21" y="103"/>
                    </a:lnTo>
                    <a:lnTo>
                      <a:pt x="9" y="109"/>
                    </a:lnTo>
                    <a:lnTo>
                      <a:pt x="3" y="112"/>
                    </a:lnTo>
                    <a:lnTo>
                      <a:pt x="0" y="113"/>
                    </a:lnTo>
                    <a:lnTo>
                      <a:pt x="55" y="113"/>
                    </a:lnTo>
                    <a:lnTo>
                      <a:pt x="54" y="112"/>
                    </a:lnTo>
                    <a:lnTo>
                      <a:pt x="52" y="109"/>
                    </a:lnTo>
                    <a:lnTo>
                      <a:pt x="55" y="106"/>
                    </a:lnTo>
                    <a:lnTo>
                      <a:pt x="61" y="100"/>
                    </a:lnTo>
                    <a:lnTo>
                      <a:pt x="71" y="93"/>
                    </a:lnTo>
                    <a:lnTo>
                      <a:pt x="88" y="85"/>
                    </a:lnTo>
                    <a:lnTo>
                      <a:pt x="114" y="73"/>
                    </a:lnTo>
                    <a:lnTo>
                      <a:pt x="142" y="60"/>
                    </a:lnTo>
                    <a:lnTo>
                      <a:pt x="166" y="47"/>
                    </a:lnTo>
                    <a:lnTo>
                      <a:pt x="185" y="36"/>
                    </a:lnTo>
                    <a:lnTo>
                      <a:pt x="201" y="25"/>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41"/>
              <p:cNvSpPr>
                <a:spLocks/>
              </p:cNvSpPr>
              <p:nvPr/>
            </p:nvSpPr>
            <p:spPr bwMode="auto">
              <a:xfrm>
                <a:off x="1894" y="1198"/>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5 w 228"/>
                  <a:gd name="T13" fmla="*/ 16 h 114"/>
                  <a:gd name="T14" fmla="*/ 165 w 228"/>
                  <a:gd name="T15" fmla="*/ 22 h 114"/>
                  <a:gd name="T16" fmla="*/ 153 w 228"/>
                  <a:gd name="T17" fmla="*/ 29 h 114"/>
                  <a:gd name="T18" fmla="*/ 145 w 228"/>
                  <a:gd name="T19" fmla="*/ 35 h 114"/>
                  <a:gd name="T20" fmla="*/ 140 w 228"/>
                  <a:gd name="T21" fmla="*/ 38 h 114"/>
                  <a:gd name="T22" fmla="*/ 137 w 228"/>
                  <a:gd name="T23" fmla="*/ 39 h 114"/>
                  <a:gd name="T24" fmla="*/ 136 w 228"/>
                  <a:gd name="T25" fmla="*/ 41 h 114"/>
                  <a:gd name="T26" fmla="*/ 133 w 228"/>
                  <a:gd name="T27" fmla="*/ 42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90 h 114"/>
                  <a:gd name="T40" fmla="*/ 34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8 h 114"/>
                  <a:gd name="T78" fmla="*/ 221 w 228"/>
                  <a:gd name="T79" fmla="*/ 10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5" y="16"/>
                    </a:lnTo>
                    <a:lnTo>
                      <a:pt x="165" y="22"/>
                    </a:lnTo>
                    <a:lnTo>
                      <a:pt x="153" y="29"/>
                    </a:lnTo>
                    <a:lnTo>
                      <a:pt x="145" y="35"/>
                    </a:lnTo>
                    <a:lnTo>
                      <a:pt x="140" y="38"/>
                    </a:lnTo>
                    <a:lnTo>
                      <a:pt x="137" y="39"/>
                    </a:lnTo>
                    <a:lnTo>
                      <a:pt x="136" y="41"/>
                    </a:lnTo>
                    <a:lnTo>
                      <a:pt x="133" y="42"/>
                    </a:lnTo>
                    <a:lnTo>
                      <a:pt x="129" y="45"/>
                    </a:lnTo>
                    <a:lnTo>
                      <a:pt x="119" y="51"/>
                    </a:lnTo>
                    <a:lnTo>
                      <a:pt x="104" y="59"/>
                    </a:lnTo>
                    <a:lnTo>
                      <a:pt x="85" y="71"/>
                    </a:lnTo>
                    <a:lnTo>
                      <a:pt x="67" y="81"/>
                    </a:lnTo>
                    <a:lnTo>
                      <a:pt x="49" y="90"/>
                    </a:lnTo>
                    <a:lnTo>
                      <a:pt x="34" y="98"/>
                    </a:lnTo>
                    <a:lnTo>
                      <a:pt x="21" y="106"/>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6" y="48"/>
                    </a:lnTo>
                    <a:lnTo>
                      <a:pt x="185" y="36"/>
                    </a:lnTo>
                    <a:lnTo>
                      <a:pt x="201" y="26"/>
                    </a:lnTo>
                    <a:lnTo>
                      <a:pt x="214" y="18"/>
                    </a:lnTo>
                    <a:lnTo>
                      <a:pt x="221" y="10"/>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42"/>
              <p:cNvSpPr>
                <a:spLocks/>
              </p:cNvSpPr>
              <p:nvPr/>
            </p:nvSpPr>
            <p:spPr bwMode="auto">
              <a:xfrm>
                <a:off x="1919" y="1230"/>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2 h 114"/>
                  <a:gd name="T12" fmla="*/ 176 w 228"/>
                  <a:gd name="T13" fmla="*/ 16 h 114"/>
                  <a:gd name="T14" fmla="*/ 166 w 228"/>
                  <a:gd name="T15" fmla="*/ 22 h 114"/>
                  <a:gd name="T16" fmla="*/ 154 w 228"/>
                  <a:gd name="T17" fmla="*/ 29 h 114"/>
                  <a:gd name="T18" fmla="*/ 146 w 228"/>
                  <a:gd name="T19" fmla="*/ 35 h 114"/>
                  <a:gd name="T20" fmla="*/ 141 w 228"/>
                  <a:gd name="T21" fmla="*/ 37 h 114"/>
                  <a:gd name="T22" fmla="*/ 138 w 228"/>
                  <a:gd name="T23" fmla="*/ 39 h 114"/>
                  <a:gd name="T24" fmla="*/ 137 w 228"/>
                  <a:gd name="T25" fmla="*/ 40 h 114"/>
                  <a:gd name="T26" fmla="*/ 134 w 228"/>
                  <a:gd name="T27" fmla="*/ 42 h 114"/>
                  <a:gd name="T28" fmla="*/ 128 w 228"/>
                  <a:gd name="T29" fmla="*/ 45 h 114"/>
                  <a:gd name="T30" fmla="*/ 120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0 h 114"/>
                  <a:gd name="T58" fmla="*/ 55 w 228"/>
                  <a:gd name="T59" fmla="*/ 107 h 114"/>
                  <a:gd name="T60" fmla="*/ 60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0 w 228"/>
                  <a:gd name="T75" fmla="*/ 26 h 114"/>
                  <a:gd name="T76" fmla="*/ 213 w 228"/>
                  <a:gd name="T77" fmla="*/ 17 h 114"/>
                  <a:gd name="T78" fmla="*/ 221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2"/>
                    </a:lnTo>
                    <a:lnTo>
                      <a:pt x="176" y="16"/>
                    </a:lnTo>
                    <a:lnTo>
                      <a:pt x="166" y="22"/>
                    </a:lnTo>
                    <a:lnTo>
                      <a:pt x="154" y="29"/>
                    </a:lnTo>
                    <a:lnTo>
                      <a:pt x="146" y="35"/>
                    </a:lnTo>
                    <a:lnTo>
                      <a:pt x="141" y="37"/>
                    </a:lnTo>
                    <a:lnTo>
                      <a:pt x="138" y="39"/>
                    </a:lnTo>
                    <a:lnTo>
                      <a:pt x="137" y="40"/>
                    </a:lnTo>
                    <a:lnTo>
                      <a:pt x="134" y="42"/>
                    </a:lnTo>
                    <a:lnTo>
                      <a:pt x="128" y="45"/>
                    </a:lnTo>
                    <a:lnTo>
                      <a:pt x="120" y="50"/>
                    </a:lnTo>
                    <a:lnTo>
                      <a:pt x="104" y="59"/>
                    </a:lnTo>
                    <a:lnTo>
                      <a:pt x="85" y="71"/>
                    </a:lnTo>
                    <a:lnTo>
                      <a:pt x="66" y="81"/>
                    </a:lnTo>
                    <a:lnTo>
                      <a:pt x="49" y="89"/>
                    </a:lnTo>
                    <a:lnTo>
                      <a:pt x="33" y="98"/>
                    </a:lnTo>
                    <a:lnTo>
                      <a:pt x="20" y="105"/>
                    </a:lnTo>
                    <a:lnTo>
                      <a:pt x="9" y="110"/>
                    </a:lnTo>
                    <a:lnTo>
                      <a:pt x="3" y="112"/>
                    </a:lnTo>
                    <a:lnTo>
                      <a:pt x="0" y="114"/>
                    </a:lnTo>
                    <a:lnTo>
                      <a:pt x="55" y="114"/>
                    </a:lnTo>
                    <a:lnTo>
                      <a:pt x="53" y="112"/>
                    </a:lnTo>
                    <a:lnTo>
                      <a:pt x="52" y="110"/>
                    </a:lnTo>
                    <a:lnTo>
                      <a:pt x="55" y="107"/>
                    </a:lnTo>
                    <a:lnTo>
                      <a:pt x="60" y="101"/>
                    </a:lnTo>
                    <a:lnTo>
                      <a:pt x="71" y="94"/>
                    </a:lnTo>
                    <a:lnTo>
                      <a:pt x="88" y="85"/>
                    </a:lnTo>
                    <a:lnTo>
                      <a:pt x="114" y="74"/>
                    </a:lnTo>
                    <a:lnTo>
                      <a:pt x="141" y="61"/>
                    </a:lnTo>
                    <a:lnTo>
                      <a:pt x="166" y="48"/>
                    </a:lnTo>
                    <a:lnTo>
                      <a:pt x="185" y="36"/>
                    </a:lnTo>
                    <a:lnTo>
                      <a:pt x="200" y="26"/>
                    </a:lnTo>
                    <a:lnTo>
                      <a:pt x="213" y="17"/>
                    </a:lnTo>
                    <a:lnTo>
                      <a:pt x="221"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43"/>
              <p:cNvSpPr>
                <a:spLocks/>
              </p:cNvSpPr>
              <p:nvPr/>
            </p:nvSpPr>
            <p:spPr bwMode="auto">
              <a:xfrm>
                <a:off x="1945" y="1262"/>
                <a:ext cx="228" cy="114"/>
              </a:xfrm>
              <a:custGeom>
                <a:avLst/>
                <a:gdLst>
                  <a:gd name="T0" fmla="*/ 212 w 228"/>
                  <a:gd name="T1" fmla="*/ 0 h 114"/>
                  <a:gd name="T2" fmla="*/ 211 w 228"/>
                  <a:gd name="T3" fmla="*/ 0 h 114"/>
                  <a:gd name="T4" fmla="*/ 208 w 228"/>
                  <a:gd name="T5" fmla="*/ 1 h 114"/>
                  <a:gd name="T6" fmla="*/ 202 w 228"/>
                  <a:gd name="T7" fmla="*/ 4 h 114"/>
                  <a:gd name="T8" fmla="*/ 193 w 228"/>
                  <a:gd name="T9" fmla="*/ 7 h 114"/>
                  <a:gd name="T10" fmla="*/ 185 w 228"/>
                  <a:gd name="T11" fmla="*/ 11 h 114"/>
                  <a:gd name="T12" fmla="*/ 174 w 228"/>
                  <a:gd name="T13" fmla="*/ 16 h 114"/>
                  <a:gd name="T14" fmla="*/ 164 w 228"/>
                  <a:gd name="T15" fmla="*/ 21 h 114"/>
                  <a:gd name="T16" fmla="*/ 153 w 228"/>
                  <a:gd name="T17" fmla="*/ 29 h 114"/>
                  <a:gd name="T18" fmla="*/ 144 w 228"/>
                  <a:gd name="T19" fmla="*/ 34 h 114"/>
                  <a:gd name="T20" fmla="*/ 140 w 228"/>
                  <a:gd name="T21" fmla="*/ 37 h 114"/>
                  <a:gd name="T22" fmla="*/ 137 w 228"/>
                  <a:gd name="T23" fmla="*/ 39 h 114"/>
                  <a:gd name="T24" fmla="*/ 135 w 228"/>
                  <a:gd name="T25" fmla="*/ 40 h 114"/>
                  <a:gd name="T26" fmla="*/ 133 w 228"/>
                  <a:gd name="T27" fmla="*/ 42 h 114"/>
                  <a:gd name="T28" fmla="*/ 128 w 228"/>
                  <a:gd name="T29" fmla="*/ 44 h 114"/>
                  <a:gd name="T30" fmla="*/ 118 w 228"/>
                  <a:gd name="T31" fmla="*/ 50 h 114"/>
                  <a:gd name="T32" fmla="*/ 104 w 228"/>
                  <a:gd name="T33" fmla="*/ 59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3 w 228"/>
                  <a:gd name="T51" fmla="*/ 114 h 114"/>
                  <a:gd name="T52" fmla="*/ 53 w 228"/>
                  <a:gd name="T53" fmla="*/ 114 h 114"/>
                  <a:gd name="T54" fmla="*/ 52 w 228"/>
                  <a:gd name="T55" fmla="*/ 112 h 114"/>
                  <a:gd name="T56" fmla="*/ 52 w 228"/>
                  <a:gd name="T57" fmla="*/ 109 h 114"/>
                  <a:gd name="T58" fmla="*/ 53 w 228"/>
                  <a:gd name="T59" fmla="*/ 106 h 114"/>
                  <a:gd name="T60" fmla="*/ 60 w 228"/>
                  <a:gd name="T61" fmla="*/ 101 h 114"/>
                  <a:gd name="T62" fmla="*/ 71 w 228"/>
                  <a:gd name="T63" fmla="*/ 93 h 114"/>
                  <a:gd name="T64" fmla="*/ 88 w 228"/>
                  <a:gd name="T65" fmla="*/ 85 h 114"/>
                  <a:gd name="T66" fmla="*/ 114 w 228"/>
                  <a:gd name="T67" fmla="*/ 73 h 114"/>
                  <a:gd name="T68" fmla="*/ 141 w 228"/>
                  <a:gd name="T69" fmla="*/ 60 h 114"/>
                  <a:gd name="T70" fmla="*/ 166 w 228"/>
                  <a:gd name="T71" fmla="*/ 47 h 114"/>
                  <a:gd name="T72" fmla="*/ 185 w 228"/>
                  <a:gd name="T73" fmla="*/ 36 h 114"/>
                  <a:gd name="T74" fmla="*/ 200 w 228"/>
                  <a:gd name="T75" fmla="*/ 26 h 114"/>
                  <a:gd name="T76" fmla="*/ 213 w 228"/>
                  <a:gd name="T77" fmla="*/ 17 h 114"/>
                  <a:gd name="T78" fmla="*/ 221 w 228"/>
                  <a:gd name="T79" fmla="*/ 10 h 114"/>
                  <a:gd name="T80" fmla="*/ 226 w 228"/>
                  <a:gd name="T81" fmla="*/ 5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1"/>
                    </a:lnTo>
                    <a:lnTo>
                      <a:pt x="202" y="4"/>
                    </a:lnTo>
                    <a:lnTo>
                      <a:pt x="193" y="7"/>
                    </a:lnTo>
                    <a:lnTo>
                      <a:pt x="185" y="11"/>
                    </a:lnTo>
                    <a:lnTo>
                      <a:pt x="174" y="16"/>
                    </a:lnTo>
                    <a:lnTo>
                      <a:pt x="164" y="21"/>
                    </a:lnTo>
                    <a:lnTo>
                      <a:pt x="153" y="29"/>
                    </a:lnTo>
                    <a:lnTo>
                      <a:pt x="144" y="34"/>
                    </a:lnTo>
                    <a:lnTo>
                      <a:pt x="140" y="37"/>
                    </a:lnTo>
                    <a:lnTo>
                      <a:pt x="137" y="39"/>
                    </a:lnTo>
                    <a:lnTo>
                      <a:pt x="135" y="40"/>
                    </a:lnTo>
                    <a:lnTo>
                      <a:pt x="133" y="42"/>
                    </a:lnTo>
                    <a:lnTo>
                      <a:pt x="128" y="44"/>
                    </a:lnTo>
                    <a:lnTo>
                      <a:pt x="118" y="50"/>
                    </a:lnTo>
                    <a:lnTo>
                      <a:pt x="104" y="59"/>
                    </a:lnTo>
                    <a:lnTo>
                      <a:pt x="85" y="70"/>
                    </a:lnTo>
                    <a:lnTo>
                      <a:pt x="66" y="80"/>
                    </a:lnTo>
                    <a:lnTo>
                      <a:pt x="49" y="89"/>
                    </a:lnTo>
                    <a:lnTo>
                      <a:pt x="33" y="98"/>
                    </a:lnTo>
                    <a:lnTo>
                      <a:pt x="20" y="105"/>
                    </a:lnTo>
                    <a:lnTo>
                      <a:pt x="9" y="109"/>
                    </a:lnTo>
                    <a:lnTo>
                      <a:pt x="3" y="112"/>
                    </a:lnTo>
                    <a:lnTo>
                      <a:pt x="0" y="114"/>
                    </a:lnTo>
                    <a:lnTo>
                      <a:pt x="53" y="114"/>
                    </a:lnTo>
                    <a:lnTo>
                      <a:pt x="52" y="112"/>
                    </a:lnTo>
                    <a:lnTo>
                      <a:pt x="52" y="109"/>
                    </a:lnTo>
                    <a:lnTo>
                      <a:pt x="53" y="106"/>
                    </a:lnTo>
                    <a:lnTo>
                      <a:pt x="60" y="101"/>
                    </a:lnTo>
                    <a:lnTo>
                      <a:pt x="71" y="93"/>
                    </a:lnTo>
                    <a:lnTo>
                      <a:pt x="88" y="85"/>
                    </a:lnTo>
                    <a:lnTo>
                      <a:pt x="114" y="73"/>
                    </a:lnTo>
                    <a:lnTo>
                      <a:pt x="141" y="60"/>
                    </a:lnTo>
                    <a:lnTo>
                      <a:pt x="166" y="47"/>
                    </a:lnTo>
                    <a:lnTo>
                      <a:pt x="185" y="36"/>
                    </a:lnTo>
                    <a:lnTo>
                      <a:pt x="200" y="26"/>
                    </a:lnTo>
                    <a:lnTo>
                      <a:pt x="213" y="17"/>
                    </a:lnTo>
                    <a:lnTo>
                      <a:pt x="221" y="10"/>
                    </a:lnTo>
                    <a:lnTo>
                      <a:pt x="226" y="5"/>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44"/>
              <p:cNvSpPr>
                <a:spLocks/>
              </p:cNvSpPr>
              <p:nvPr/>
            </p:nvSpPr>
            <p:spPr bwMode="auto">
              <a:xfrm>
                <a:off x="1969" y="1293"/>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8 h 114"/>
                  <a:gd name="T10" fmla="*/ 187 w 228"/>
                  <a:gd name="T11" fmla="*/ 12 h 114"/>
                  <a:gd name="T12" fmla="*/ 176 w 228"/>
                  <a:gd name="T13" fmla="*/ 18 h 114"/>
                  <a:gd name="T14" fmla="*/ 166 w 228"/>
                  <a:gd name="T15" fmla="*/ 24 h 114"/>
                  <a:gd name="T16" fmla="*/ 155 w 228"/>
                  <a:gd name="T17" fmla="*/ 31 h 114"/>
                  <a:gd name="T18" fmla="*/ 146 w 228"/>
                  <a:gd name="T19" fmla="*/ 36 h 114"/>
                  <a:gd name="T20" fmla="*/ 142 w 228"/>
                  <a:gd name="T21" fmla="*/ 39 h 114"/>
                  <a:gd name="T22" fmla="*/ 139 w 228"/>
                  <a:gd name="T23" fmla="*/ 41 h 114"/>
                  <a:gd name="T24" fmla="*/ 137 w 228"/>
                  <a:gd name="T25" fmla="*/ 41 h 114"/>
                  <a:gd name="T26" fmla="*/ 135 w 228"/>
                  <a:gd name="T27" fmla="*/ 42 h 114"/>
                  <a:gd name="T28" fmla="*/ 129 w 228"/>
                  <a:gd name="T29" fmla="*/ 45 h 114"/>
                  <a:gd name="T30" fmla="*/ 120 w 228"/>
                  <a:gd name="T31" fmla="*/ 51 h 114"/>
                  <a:gd name="T32" fmla="*/ 104 w 228"/>
                  <a:gd name="T33" fmla="*/ 60 h 114"/>
                  <a:gd name="T34" fmla="*/ 86 w 228"/>
                  <a:gd name="T35" fmla="*/ 71 h 114"/>
                  <a:gd name="T36" fmla="*/ 67 w 228"/>
                  <a:gd name="T37" fmla="*/ 81 h 114"/>
                  <a:gd name="T38" fmla="*/ 49 w 228"/>
                  <a:gd name="T39" fmla="*/ 90 h 114"/>
                  <a:gd name="T40" fmla="*/ 34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6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6 h 114"/>
                  <a:gd name="T76" fmla="*/ 214 w 228"/>
                  <a:gd name="T77" fmla="*/ 18 h 114"/>
                  <a:gd name="T78" fmla="*/ 221 w 228"/>
                  <a:gd name="T79" fmla="*/ 11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8"/>
                    </a:lnTo>
                    <a:lnTo>
                      <a:pt x="187" y="12"/>
                    </a:lnTo>
                    <a:lnTo>
                      <a:pt x="176" y="18"/>
                    </a:lnTo>
                    <a:lnTo>
                      <a:pt x="166" y="24"/>
                    </a:lnTo>
                    <a:lnTo>
                      <a:pt x="155" y="31"/>
                    </a:lnTo>
                    <a:lnTo>
                      <a:pt x="146" y="36"/>
                    </a:lnTo>
                    <a:lnTo>
                      <a:pt x="142" y="39"/>
                    </a:lnTo>
                    <a:lnTo>
                      <a:pt x="139" y="41"/>
                    </a:lnTo>
                    <a:lnTo>
                      <a:pt x="137" y="41"/>
                    </a:lnTo>
                    <a:lnTo>
                      <a:pt x="135" y="42"/>
                    </a:lnTo>
                    <a:lnTo>
                      <a:pt x="129" y="45"/>
                    </a:lnTo>
                    <a:lnTo>
                      <a:pt x="120" y="51"/>
                    </a:lnTo>
                    <a:lnTo>
                      <a:pt x="104" y="60"/>
                    </a:lnTo>
                    <a:lnTo>
                      <a:pt x="86" y="71"/>
                    </a:lnTo>
                    <a:lnTo>
                      <a:pt x="67" y="81"/>
                    </a:lnTo>
                    <a:lnTo>
                      <a:pt x="49" y="90"/>
                    </a:lnTo>
                    <a:lnTo>
                      <a:pt x="34" y="98"/>
                    </a:lnTo>
                    <a:lnTo>
                      <a:pt x="21" y="106"/>
                    </a:lnTo>
                    <a:lnTo>
                      <a:pt x="9" y="110"/>
                    </a:lnTo>
                    <a:lnTo>
                      <a:pt x="3" y="113"/>
                    </a:lnTo>
                    <a:lnTo>
                      <a:pt x="0" y="114"/>
                    </a:lnTo>
                    <a:lnTo>
                      <a:pt x="55" y="114"/>
                    </a:lnTo>
                    <a:lnTo>
                      <a:pt x="54" y="113"/>
                    </a:lnTo>
                    <a:lnTo>
                      <a:pt x="52" y="111"/>
                    </a:lnTo>
                    <a:lnTo>
                      <a:pt x="55" y="107"/>
                    </a:lnTo>
                    <a:lnTo>
                      <a:pt x="61" y="103"/>
                    </a:lnTo>
                    <a:lnTo>
                      <a:pt x="71" y="96"/>
                    </a:lnTo>
                    <a:lnTo>
                      <a:pt x="88" y="87"/>
                    </a:lnTo>
                    <a:lnTo>
                      <a:pt x="114" y="75"/>
                    </a:lnTo>
                    <a:lnTo>
                      <a:pt x="142" y="62"/>
                    </a:lnTo>
                    <a:lnTo>
                      <a:pt x="166" y="49"/>
                    </a:lnTo>
                    <a:lnTo>
                      <a:pt x="185" y="38"/>
                    </a:lnTo>
                    <a:lnTo>
                      <a:pt x="201" y="26"/>
                    </a:lnTo>
                    <a:lnTo>
                      <a:pt x="214" y="18"/>
                    </a:lnTo>
                    <a:lnTo>
                      <a:pt x="221" y="11"/>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45"/>
              <p:cNvSpPr>
                <a:spLocks/>
              </p:cNvSpPr>
              <p:nvPr/>
            </p:nvSpPr>
            <p:spPr bwMode="auto">
              <a:xfrm>
                <a:off x="1994" y="1325"/>
                <a:ext cx="228" cy="114"/>
              </a:xfrm>
              <a:custGeom>
                <a:avLst/>
                <a:gdLst>
                  <a:gd name="T0" fmla="*/ 213 w 228"/>
                  <a:gd name="T1" fmla="*/ 0 h 114"/>
                  <a:gd name="T2" fmla="*/ 212 w 228"/>
                  <a:gd name="T3" fmla="*/ 0 h 114"/>
                  <a:gd name="T4" fmla="*/ 209 w 228"/>
                  <a:gd name="T5" fmla="*/ 2 h 114"/>
                  <a:gd name="T6" fmla="*/ 203 w 228"/>
                  <a:gd name="T7" fmla="*/ 4 h 114"/>
                  <a:gd name="T8" fmla="*/ 195 w 228"/>
                  <a:gd name="T9" fmla="*/ 7 h 114"/>
                  <a:gd name="T10" fmla="*/ 186 w 228"/>
                  <a:gd name="T11" fmla="*/ 12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8 w 228"/>
                  <a:gd name="T23" fmla="*/ 41 h 114"/>
                  <a:gd name="T24" fmla="*/ 137 w 228"/>
                  <a:gd name="T25" fmla="*/ 41 h 114"/>
                  <a:gd name="T26" fmla="*/ 134 w 228"/>
                  <a:gd name="T27" fmla="*/ 42 h 114"/>
                  <a:gd name="T28" fmla="*/ 130 w 228"/>
                  <a:gd name="T29" fmla="*/ 45 h 114"/>
                  <a:gd name="T30" fmla="*/ 120 w 228"/>
                  <a:gd name="T31" fmla="*/ 51 h 114"/>
                  <a:gd name="T32" fmla="*/ 105 w 228"/>
                  <a:gd name="T33" fmla="*/ 59 h 114"/>
                  <a:gd name="T34" fmla="*/ 86 w 228"/>
                  <a:gd name="T35" fmla="*/ 71 h 114"/>
                  <a:gd name="T36" fmla="*/ 68 w 228"/>
                  <a:gd name="T37" fmla="*/ 81 h 114"/>
                  <a:gd name="T38" fmla="*/ 50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1 w 228"/>
                  <a:gd name="T61" fmla="*/ 103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0 w 228"/>
                  <a:gd name="T75" fmla="*/ 28 h 114"/>
                  <a:gd name="T76" fmla="*/ 213 w 228"/>
                  <a:gd name="T77" fmla="*/ 19 h 114"/>
                  <a:gd name="T78" fmla="*/ 221 w 228"/>
                  <a:gd name="T79" fmla="*/ 12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9" y="2"/>
                    </a:lnTo>
                    <a:lnTo>
                      <a:pt x="203" y="4"/>
                    </a:lnTo>
                    <a:lnTo>
                      <a:pt x="195" y="7"/>
                    </a:lnTo>
                    <a:lnTo>
                      <a:pt x="186" y="12"/>
                    </a:lnTo>
                    <a:lnTo>
                      <a:pt x="176" y="17"/>
                    </a:lnTo>
                    <a:lnTo>
                      <a:pt x="166" y="23"/>
                    </a:lnTo>
                    <a:lnTo>
                      <a:pt x="154" y="30"/>
                    </a:lnTo>
                    <a:lnTo>
                      <a:pt x="146" y="36"/>
                    </a:lnTo>
                    <a:lnTo>
                      <a:pt x="141" y="39"/>
                    </a:lnTo>
                    <a:lnTo>
                      <a:pt x="138" y="41"/>
                    </a:lnTo>
                    <a:lnTo>
                      <a:pt x="137" y="41"/>
                    </a:lnTo>
                    <a:lnTo>
                      <a:pt x="134" y="42"/>
                    </a:lnTo>
                    <a:lnTo>
                      <a:pt x="130" y="45"/>
                    </a:lnTo>
                    <a:lnTo>
                      <a:pt x="120" y="51"/>
                    </a:lnTo>
                    <a:lnTo>
                      <a:pt x="105" y="59"/>
                    </a:lnTo>
                    <a:lnTo>
                      <a:pt x="86" y="71"/>
                    </a:lnTo>
                    <a:lnTo>
                      <a:pt x="68" y="81"/>
                    </a:lnTo>
                    <a:lnTo>
                      <a:pt x="50" y="90"/>
                    </a:lnTo>
                    <a:lnTo>
                      <a:pt x="33" y="98"/>
                    </a:lnTo>
                    <a:lnTo>
                      <a:pt x="20" y="105"/>
                    </a:lnTo>
                    <a:lnTo>
                      <a:pt x="9" y="110"/>
                    </a:lnTo>
                    <a:lnTo>
                      <a:pt x="3" y="113"/>
                    </a:lnTo>
                    <a:lnTo>
                      <a:pt x="0" y="114"/>
                    </a:lnTo>
                    <a:lnTo>
                      <a:pt x="55" y="114"/>
                    </a:lnTo>
                    <a:lnTo>
                      <a:pt x="53" y="113"/>
                    </a:lnTo>
                    <a:lnTo>
                      <a:pt x="52" y="111"/>
                    </a:lnTo>
                    <a:lnTo>
                      <a:pt x="55" y="107"/>
                    </a:lnTo>
                    <a:lnTo>
                      <a:pt x="61" y="103"/>
                    </a:lnTo>
                    <a:lnTo>
                      <a:pt x="71" y="95"/>
                    </a:lnTo>
                    <a:lnTo>
                      <a:pt x="88" y="87"/>
                    </a:lnTo>
                    <a:lnTo>
                      <a:pt x="114" y="75"/>
                    </a:lnTo>
                    <a:lnTo>
                      <a:pt x="141" y="62"/>
                    </a:lnTo>
                    <a:lnTo>
                      <a:pt x="166" y="49"/>
                    </a:lnTo>
                    <a:lnTo>
                      <a:pt x="185" y="38"/>
                    </a:lnTo>
                    <a:lnTo>
                      <a:pt x="200" y="28"/>
                    </a:lnTo>
                    <a:lnTo>
                      <a:pt x="213" y="19"/>
                    </a:lnTo>
                    <a:lnTo>
                      <a:pt x="221"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46"/>
              <p:cNvSpPr>
                <a:spLocks/>
              </p:cNvSpPr>
              <p:nvPr/>
            </p:nvSpPr>
            <p:spPr bwMode="auto">
              <a:xfrm>
                <a:off x="2044" y="1389"/>
                <a:ext cx="228" cy="112"/>
              </a:xfrm>
              <a:custGeom>
                <a:avLst/>
                <a:gdLst>
                  <a:gd name="T0" fmla="*/ 214 w 228"/>
                  <a:gd name="T1" fmla="*/ 0 h 112"/>
                  <a:gd name="T2" fmla="*/ 213 w 228"/>
                  <a:gd name="T3" fmla="*/ 0 h 112"/>
                  <a:gd name="T4" fmla="*/ 208 w 228"/>
                  <a:gd name="T5" fmla="*/ 1 h 112"/>
                  <a:gd name="T6" fmla="*/ 202 w 228"/>
                  <a:gd name="T7" fmla="*/ 4 h 112"/>
                  <a:gd name="T8" fmla="*/ 195 w 228"/>
                  <a:gd name="T9" fmla="*/ 7 h 112"/>
                  <a:gd name="T10" fmla="*/ 187 w 228"/>
                  <a:gd name="T11" fmla="*/ 11 h 112"/>
                  <a:gd name="T12" fmla="*/ 176 w 228"/>
                  <a:gd name="T13" fmla="*/ 17 h 112"/>
                  <a:gd name="T14" fmla="*/ 166 w 228"/>
                  <a:gd name="T15" fmla="*/ 23 h 112"/>
                  <a:gd name="T16" fmla="*/ 155 w 228"/>
                  <a:gd name="T17" fmla="*/ 30 h 112"/>
                  <a:gd name="T18" fmla="*/ 146 w 228"/>
                  <a:gd name="T19" fmla="*/ 36 h 112"/>
                  <a:gd name="T20" fmla="*/ 142 w 228"/>
                  <a:gd name="T21" fmla="*/ 39 h 112"/>
                  <a:gd name="T22" fmla="*/ 139 w 228"/>
                  <a:gd name="T23" fmla="*/ 40 h 112"/>
                  <a:gd name="T24" fmla="*/ 137 w 228"/>
                  <a:gd name="T25" fmla="*/ 41 h 112"/>
                  <a:gd name="T26" fmla="*/ 135 w 228"/>
                  <a:gd name="T27" fmla="*/ 43 h 112"/>
                  <a:gd name="T28" fmla="*/ 129 w 228"/>
                  <a:gd name="T29" fmla="*/ 44 h 112"/>
                  <a:gd name="T30" fmla="*/ 120 w 228"/>
                  <a:gd name="T31" fmla="*/ 50 h 112"/>
                  <a:gd name="T32" fmla="*/ 104 w 228"/>
                  <a:gd name="T33" fmla="*/ 59 h 112"/>
                  <a:gd name="T34" fmla="*/ 86 w 228"/>
                  <a:gd name="T35" fmla="*/ 69 h 112"/>
                  <a:gd name="T36" fmla="*/ 67 w 228"/>
                  <a:gd name="T37" fmla="*/ 79 h 112"/>
                  <a:gd name="T38" fmla="*/ 49 w 228"/>
                  <a:gd name="T39" fmla="*/ 88 h 112"/>
                  <a:gd name="T40" fmla="*/ 34 w 228"/>
                  <a:gd name="T41" fmla="*/ 96 h 112"/>
                  <a:gd name="T42" fmla="*/ 21 w 228"/>
                  <a:gd name="T43" fmla="*/ 103 h 112"/>
                  <a:gd name="T44" fmla="*/ 9 w 228"/>
                  <a:gd name="T45" fmla="*/ 108 h 112"/>
                  <a:gd name="T46" fmla="*/ 3 w 228"/>
                  <a:gd name="T47" fmla="*/ 111 h 112"/>
                  <a:gd name="T48" fmla="*/ 0 w 228"/>
                  <a:gd name="T49" fmla="*/ 112 h 112"/>
                  <a:gd name="T50" fmla="*/ 55 w 228"/>
                  <a:gd name="T51" fmla="*/ 112 h 112"/>
                  <a:gd name="T52" fmla="*/ 55 w 228"/>
                  <a:gd name="T53" fmla="*/ 112 h 112"/>
                  <a:gd name="T54" fmla="*/ 54 w 228"/>
                  <a:gd name="T55" fmla="*/ 111 h 112"/>
                  <a:gd name="T56" fmla="*/ 52 w 228"/>
                  <a:gd name="T57" fmla="*/ 109 h 112"/>
                  <a:gd name="T58" fmla="*/ 55 w 228"/>
                  <a:gd name="T59" fmla="*/ 105 h 112"/>
                  <a:gd name="T60" fmla="*/ 61 w 228"/>
                  <a:gd name="T61" fmla="*/ 101 h 112"/>
                  <a:gd name="T62" fmla="*/ 71 w 228"/>
                  <a:gd name="T63" fmla="*/ 93 h 112"/>
                  <a:gd name="T64" fmla="*/ 88 w 228"/>
                  <a:gd name="T65" fmla="*/ 85 h 112"/>
                  <a:gd name="T66" fmla="*/ 114 w 228"/>
                  <a:gd name="T67" fmla="*/ 73 h 112"/>
                  <a:gd name="T68" fmla="*/ 142 w 228"/>
                  <a:gd name="T69" fmla="*/ 60 h 112"/>
                  <a:gd name="T70" fmla="*/ 166 w 228"/>
                  <a:gd name="T71" fmla="*/ 49 h 112"/>
                  <a:gd name="T72" fmla="*/ 185 w 228"/>
                  <a:gd name="T73" fmla="*/ 37 h 112"/>
                  <a:gd name="T74" fmla="*/ 201 w 228"/>
                  <a:gd name="T75" fmla="*/ 27 h 112"/>
                  <a:gd name="T76" fmla="*/ 214 w 228"/>
                  <a:gd name="T77" fmla="*/ 18 h 112"/>
                  <a:gd name="T78" fmla="*/ 221 w 228"/>
                  <a:gd name="T79" fmla="*/ 11 h 112"/>
                  <a:gd name="T80" fmla="*/ 227 w 228"/>
                  <a:gd name="T81" fmla="*/ 7 h 112"/>
                  <a:gd name="T82" fmla="*/ 228 w 228"/>
                  <a:gd name="T83" fmla="*/ 5 h 112"/>
                  <a:gd name="T84" fmla="*/ 214 w 228"/>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2"/>
                  <a:gd name="T131" fmla="*/ 228 w 228"/>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2">
                    <a:moveTo>
                      <a:pt x="214" y="0"/>
                    </a:moveTo>
                    <a:lnTo>
                      <a:pt x="213" y="0"/>
                    </a:lnTo>
                    <a:lnTo>
                      <a:pt x="208" y="1"/>
                    </a:lnTo>
                    <a:lnTo>
                      <a:pt x="202" y="4"/>
                    </a:lnTo>
                    <a:lnTo>
                      <a:pt x="195" y="7"/>
                    </a:lnTo>
                    <a:lnTo>
                      <a:pt x="187" y="11"/>
                    </a:lnTo>
                    <a:lnTo>
                      <a:pt x="176" y="17"/>
                    </a:lnTo>
                    <a:lnTo>
                      <a:pt x="166" y="23"/>
                    </a:lnTo>
                    <a:lnTo>
                      <a:pt x="155" y="30"/>
                    </a:lnTo>
                    <a:lnTo>
                      <a:pt x="146" y="36"/>
                    </a:lnTo>
                    <a:lnTo>
                      <a:pt x="142" y="39"/>
                    </a:lnTo>
                    <a:lnTo>
                      <a:pt x="139" y="40"/>
                    </a:lnTo>
                    <a:lnTo>
                      <a:pt x="137" y="41"/>
                    </a:lnTo>
                    <a:lnTo>
                      <a:pt x="135" y="43"/>
                    </a:lnTo>
                    <a:lnTo>
                      <a:pt x="129" y="44"/>
                    </a:lnTo>
                    <a:lnTo>
                      <a:pt x="120" y="50"/>
                    </a:lnTo>
                    <a:lnTo>
                      <a:pt x="104" y="59"/>
                    </a:lnTo>
                    <a:lnTo>
                      <a:pt x="86" y="69"/>
                    </a:lnTo>
                    <a:lnTo>
                      <a:pt x="67" y="79"/>
                    </a:lnTo>
                    <a:lnTo>
                      <a:pt x="49" y="88"/>
                    </a:lnTo>
                    <a:lnTo>
                      <a:pt x="34" y="96"/>
                    </a:lnTo>
                    <a:lnTo>
                      <a:pt x="21" y="103"/>
                    </a:lnTo>
                    <a:lnTo>
                      <a:pt x="9" y="108"/>
                    </a:lnTo>
                    <a:lnTo>
                      <a:pt x="3" y="111"/>
                    </a:lnTo>
                    <a:lnTo>
                      <a:pt x="0" y="112"/>
                    </a:lnTo>
                    <a:lnTo>
                      <a:pt x="55" y="112"/>
                    </a:lnTo>
                    <a:lnTo>
                      <a:pt x="54" y="111"/>
                    </a:lnTo>
                    <a:lnTo>
                      <a:pt x="52" y="109"/>
                    </a:lnTo>
                    <a:lnTo>
                      <a:pt x="55" y="105"/>
                    </a:lnTo>
                    <a:lnTo>
                      <a:pt x="61" y="101"/>
                    </a:lnTo>
                    <a:lnTo>
                      <a:pt x="71" y="93"/>
                    </a:lnTo>
                    <a:lnTo>
                      <a:pt x="88" y="85"/>
                    </a:lnTo>
                    <a:lnTo>
                      <a:pt x="114" y="73"/>
                    </a:lnTo>
                    <a:lnTo>
                      <a:pt x="142" y="60"/>
                    </a:lnTo>
                    <a:lnTo>
                      <a:pt x="166" y="49"/>
                    </a:lnTo>
                    <a:lnTo>
                      <a:pt x="185" y="37"/>
                    </a:lnTo>
                    <a:lnTo>
                      <a:pt x="201" y="27"/>
                    </a:lnTo>
                    <a:lnTo>
                      <a:pt x="214" y="18"/>
                    </a:lnTo>
                    <a:lnTo>
                      <a:pt x="221" y="11"/>
                    </a:lnTo>
                    <a:lnTo>
                      <a:pt x="227"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47"/>
              <p:cNvSpPr>
                <a:spLocks/>
              </p:cNvSpPr>
              <p:nvPr/>
            </p:nvSpPr>
            <p:spPr bwMode="auto">
              <a:xfrm>
                <a:off x="2070" y="1420"/>
                <a:ext cx="228" cy="113"/>
              </a:xfrm>
              <a:custGeom>
                <a:avLst/>
                <a:gdLst>
                  <a:gd name="T0" fmla="*/ 212 w 228"/>
                  <a:gd name="T1" fmla="*/ 0 h 113"/>
                  <a:gd name="T2" fmla="*/ 211 w 228"/>
                  <a:gd name="T3" fmla="*/ 0 h 113"/>
                  <a:gd name="T4" fmla="*/ 208 w 228"/>
                  <a:gd name="T5" fmla="*/ 2 h 113"/>
                  <a:gd name="T6" fmla="*/ 202 w 228"/>
                  <a:gd name="T7" fmla="*/ 5 h 113"/>
                  <a:gd name="T8" fmla="*/ 194 w 228"/>
                  <a:gd name="T9" fmla="*/ 8 h 113"/>
                  <a:gd name="T10" fmla="*/ 185 w 228"/>
                  <a:gd name="T11" fmla="*/ 12 h 113"/>
                  <a:gd name="T12" fmla="*/ 175 w 228"/>
                  <a:gd name="T13" fmla="*/ 16 h 113"/>
                  <a:gd name="T14" fmla="*/ 165 w 228"/>
                  <a:gd name="T15" fmla="*/ 22 h 113"/>
                  <a:gd name="T16" fmla="*/ 153 w 228"/>
                  <a:gd name="T17" fmla="*/ 29 h 113"/>
                  <a:gd name="T18" fmla="*/ 145 w 228"/>
                  <a:gd name="T19" fmla="*/ 35 h 113"/>
                  <a:gd name="T20" fmla="*/ 140 w 228"/>
                  <a:gd name="T21" fmla="*/ 38 h 113"/>
                  <a:gd name="T22" fmla="*/ 137 w 228"/>
                  <a:gd name="T23" fmla="*/ 39 h 113"/>
                  <a:gd name="T24" fmla="*/ 136 w 228"/>
                  <a:gd name="T25" fmla="*/ 41 h 113"/>
                  <a:gd name="T26" fmla="*/ 133 w 228"/>
                  <a:gd name="T27" fmla="*/ 42 h 113"/>
                  <a:gd name="T28" fmla="*/ 129 w 228"/>
                  <a:gd name="T29" fmla="*/ 45 h 113"/>
                  <a:gd name="T30" fmla="*/ 119 w 228"/>
                  <a:gd name="T31" fmla="*/ 51 h 113"/>
                  <a:gd name="T32" fmla="*/ 104 w 228"/>
                  <a:gd name="T33" fmla="*/ 59 h 113"/>
                  <a:gd name="T34" fmla="*/ 86 w 228"/>
                  <a:gd name="T35" fmla="*/ 70 h 113"/>
                  <a:gd name="T36" fmla="*/ 67 w 228"/>
                  <a:gd name="T37" fmla="*/ 80 h 113"/>
                  <a:gd name="T38" fmla="*/ 49 w 228"/>
                  <a:gd name="T39" fmla="*/ 88 h 113"/>
                  <a:gd name="T40" fmla="*/ 34 w 228"/>
                  <a:gd name="T41" fmla="*/ 97 h 113"/>
                  <a:gd name="T42" fmla="*/ 21 w 228"/>
                  <a:gd name="T43" fmla="*/ 104 h 113"/>
                  <a:gd name="T44" fmla="*/ 9 w 228"/>
                  <a:gd name="T45" fmla="*/ 108 h 113"/>
                  <a:gd name="T46" fmla="*/ 3 w 228"/>
                  <a:gd name="T47" fmla="*/ 111 h 113"/>
                  <a:gd name="T48" fmla="*/ 0 w 228"/>
                  <a:gd name="T49" fmla="*/ 113 h 113"/>
                  <a:gd name="T50" fmla="*/ 54 w 228"/>
                  <a:gd name="T51" fmla="*/ 113 h 113"/>
                  <a:gd name="T52" fmla="*/ 54 w 228"/>
                  <a:gd name="T53" fmla="*/ 113 h 113"/>
                  <a:gd name="T54" fmla="*/ 52 w 228"/>
                  <a:gd name="T55" fmla="*/ 111 h 113"/>
                  <a:gd name="T56" fmla="*/ 52 w 228"/>
                  <a:gd name="T57" fmla="*/ 110 h 113"/>
                  <a:gd name="T58" fmla="*/ 54 w 228"/>
                  <a:gd name="T59" fmla="*/ 106 h 113"/>
                  <a:gd name="T60" fmla="*/ 61 w 228"/>
                  <a:gd name="T61" fmla="*/ 101 h 113"/>
                  <a:gd name="T62" fmla="*/ 71 w 228"/>
                  <a:gd name="T63" fmla="*/ 94 h 113"/>
                  <a:gd name="T64" fmla="*/ 88 w 228"/>
                  <a:gd name="T65" fmla="*/ 85 h 113"/>
                  <a:gd name="T66" fmla="*/ 114 w 228"/>
                  <a:gd name="T67" fmla="*/ 74 h 113"/>
                  <a:gd name="T68" fmla="*/ 142 w 228"/>
                  <a:gd name="T69" fmla="*/ 61 h 113"/>
                  <a:gd name="T70" fmla="*/ 166 w 228"/>
                  <a:gd name="T71" fmla="*/ 49 h 113"/>
                  <a:gd name="T72" fmla="*/ 185 w 228"/>
                  <a:gd name="T73" fmla="*/ 38 h 113"/>
                  <a:gd name="T74" fmla="*/ 201 w 228"/>
                  <a:gd name="T75" fmla="*/ 26 h 113"/>
                  <a:gd name="T76" fmla="*/ 214 w 228"/>
                  <a:gd name="T77" fmla="*/ 19 h 113"/>
                  <a:gd name="T78" fmla="*/ 221 w 228"/>
                  <a:gd name="T79" fmla="*/ 12 h 113"/>
                  <a:gd name="T80" fmla="*/ 227 w 228"/>
                  <a:gd name="T81" fmla="*/ 8 h 113"/>
                  <a:gd name="T82" fmla="*/ 228 w 228"/>
                  <a:gd name="T83" fmla="*/ 6 h 113"/>
                  <a:gd name="T84" fmla="*/ 212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2" y="0"/>
                    </a:moveTo>
                    <a:lnTo>
                      <a:pt x="211" y="0"/>
                    </a:lnTo>
                    <a:lnTo>
                      <a:pt x="208" y="2"/>
                    </a:lnTo>
                    <a:lnTo>
                      <a:pt x="202" y="5"/>
                    </a:lnTo>
                    <a:lnTo>
                      <a:pt x="194" y="8"/>
                    </a:lnTo>
                    <a:lnTo>
                      <a:pt x="185" y="12"/>
                    </a:lnTo>
                    <a:lnTo>
                      <a:pt x="175" y="16"/>
                    </a:lnTo>
                    <a:lnTo>
                      <a:pt x="165" y="22"/>
                    </a:lnTo>
                    <a:lnTo>
                      <a:pt x="153" y="29"/>
                    </a:lnTo>
                    <a:lnTo>
                      <a:pt x="145" y="35"/>
                    </a:lnTo>
                    <a:lnTo>
                      <a:pt x="140" y="38"/>
                    </a:lnTo>
                    <a:lnTo>
                      <a:pt x="137" y="39"/>
                    </a:lnTo>
                    <a:lnTo>
                      <a:pt x="136" y="41"/>
                    </a:lnTo>
                    <a:lnTo>
                      <a:pt x="133" y="42"/>
                    </a:lnTo>
                    <a:lnTo>
                      <a:pt x="129" y="45"/>
                    </a:lnTo>
                    <a:lnTo>
                      <a:pt x="119" y="51"/>
                    </a:lnTo>
                    <a:lnTo>
                      <a:pt x="104" y="59"/>
                    </a:lnTo>
                    <a:lnTo>
                      <a:pt x="86" y="70"/>
                    </a:lnTo>
                    <a:lnTo>
                      <a:pt x="67" y="80"/>
                    </a:lnTo>
                    <a:lnTo>
                      <a:pt x="49" y="88"/>
                    </a:lnTo>
                    <a:lnTo>
                      <a:pt x="34" y="97"/>
                    </a:lnTo>
                    <a:lnTo>
                      <a:pt x="21" y="104"/>
                    </a:lnTo>
                    <a:lnTo>
                      <a:pt x="9" y="108"/>
                    </a:lnTo>
                    <a:lnTo>
                      <a:pt x="3" y="111"/>
                    </a:lnTo>
                    <a:lnTo>
                      <a:pt x="0" y="113"/>
                    </a:lnTo>
                    <a:lnTo>
                      <a:pt x="54" y="113"/>
                    </a:lnTo>
                    <a:lnTo>
                      <a:pt x="52" y="111"/>
                    </a:lnTo>
                    <a:lnTo>
                      <a:pt x="52" y="110"/>
                    </a:lnTo>
                    <a:lnTo>
                      <a:pt x="54" y="106"/>
                    </a:lnTo>
                    <a:lnTo>
                      <a:pt x="61" y="101"/>
                    </a:lnTo>
                    <a:lnTo>
                      <a:pt x="71" y="94"/>
                    </a:lnTo>
                    <a:lnTo>
                      <a:pt x="88" y="85"/>
                    </a:lnTo>
                    <a:lnTo>
                      <a:pt x="114" y="74"/>
                    </a:lnTo>
                    <a:lnTo>
                      <a:pt x="142" y="61"/>
                    </a:lnTo>
                    <a:lnTo>
                      <a:pt x="166" y="49"/>
                    </a:lnTo>
                    <a:lnTo>
                      <a:pt x="185" y="38"/>
                    </a:lnTo>
                    <a:lnTo>
                      <a:pt x="201" y="26"/>
                    </a:lnTo>
                    <a:lnTo>
                      <a:pt x="214" y="19"/>
                    </a:lnTo>
                    <a:lnTo>
                      <a:pt x="221" y="12"/>
                    </a:lnTo>
                    <a:lnTo>
                      <a:pt x="227" y="8"/>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48"/>
              <p:cNvSpPr>
                <a:spLocks/>
              </p:cNvSpPr>
              <p:nvPr/>
            </p:nvSpPr>
            <p:spPr bwMode="auto">
              <a:xfrm>
                <a:off x="2095" y="1451"/>
                <a:ext cx="228" cy="115"/>
              </a:xfrm>
              <a:custGeom>
                <a:avLst/>
                <a:gdLst>
                  <a:gd name="T0" fmla="*/ 213 w 228"/>
                  <a:gd name="T1" fmla="*/ 0 h 115"/>
                  <a:gd name="T2" fmla="*/ 212 w 228"/>
                  <a:gd name="T3" fmla="*/ 0 h 115"/>
                  <a:gd name="T4" fmla="*/ 208 w 228"/>
                  <a:gd name="T5" fmla="*/ 1 h 115"/>
                  <a:gd name="T6" fmla="*/ 202 w 228"/>
                  <a:gd name="T7" fmla="*/ 4 h 115"/>
                  <a:gd name="T8" fmla="*/ 195 w 228"/>
                  <a:gd name="T9" fmla="*/ 7 h 115"/>
                  <a:gd name="T10" fmla="*/ 186 w 228"/>
                  <a:gd name="T11" fmla="*/ 11 h 115"/>
                  <a:gd name="T12" fmla="*/ 176 w 228"/>
                  <a:gd name="T13" fmla="*/ 17 h 115"/>
                  <a:gd name="T14" fmla="*/ 166 w 228"/>
                  <a:gd name="T15" fmla="*/ 23 h 115"/>
                  <a:gd name="T16" fmla="*/ 154 w 228"/>
                  <a:gd name="T17" fmla="*/ 30 h 115"/>
                  <a:gd name="T18" fmla="*/ 146 w 228"/>
                  <a:gd name="T19" fmla="*/ 36 h 115"/>
                  <a:gd name="T20" fmla="*/ 141 w 228"/>
                  <a:gd name="T21" fmla="*/ 39 h 115"/>
                  <a:gd name="T22" fmla="*/ 138 w 228"/>
                  <a:gd name="T23" fmla="*/ 40 h 115"/>
                  <a:gd name="T24" fmla="*/ 137 w 228"/>
                  <a:gd name="T25" fmla="*/ 41 h 115"/>
                  <a:gd name="T26" fmla="*/ 134 w 228"/>
                  <a:gd name="T27" fmla="*/ 43 h 115"/>
                  <a:gd name="T28" fmla="*/ 128 w 228"/>
                  <a:gd name="T29" fmla="*/ 46 h 115"/>
                  <a:gd name="T30" fmla="*/ 120 w 228"/>
                  <a:gd name="T31" fmla="*/ 52 h 115"/>
                  <a:gd name="T32" fmla="*/ 104 w 228"/>
                  <a:gd name="T33" fmla="*/ 60 h 115"/>
                  <a:gd name="T34" fmla="*/ 85 w 228"/>
                  <a:gd name="T35" fmla="*/ 70 h 115"/>
                  <a:gd name="T36" fmla="*/ 66 w 228"/>
                  <a:gd name="T37" fmla="*/ 80 h 115"/>
                  <a:gd name="T38" fmla="*/ 49 w 228"/>
                  <a:gd name="T39" fmla="*/ 90 h 115"/>
                  <a:gd name="T40" fmla="*/ 33 w 228"/>
                  <a:gd name="T41" fmla="*/ 98 h 115"/>
                  <a:gd name="T42" fmla="*/ 20 w 228"/>
                  <a:gd name="T43" fmla="*/ 105 h 115"/>
                  <a:gd name="T44" fmla="*/ 9 w 228"/>
                  <a:gd name="T45" fmla="*/ 111 h 115"/>
                  <a:gd name="T46" fmla="*/ 3 w 228"/>
                  <a:gd name="T47" fmla="*/ 114 h 115"/>
                  <a:gd name="T48" fmla="*/ 0 w 228"/>
                  <a:gd name="T49" fmla="*/ 115 h 115"/>
                  <a:gd name="T50" fmla="*/ 55 w 228"/>
                  <a:gd name="T51" fmla="*/ 115 h 115"/>
                  <a:gd name="T52" fmla="*/ 55 w 228"/>
                  <a:gd name="T53" fmla="*/ 115 h 115"/>
                  <a:gd name="T54" fmla="*/ 53 w 228"/>
                  <a:gd name="T55" fmla="*/ 114 h 115"/>
                  <a:gd name="T56" fmla="*/ 52 w 228"/>
                  <a:gd name="T57" fmla="*/ 111 h 115"/>
                  <a:gd name="T58" fmla="*/ 55 w 228"/>
                  <a:gd name="T59" fmla="*/ 108 h 115"/>
                  <a:gd name="T60" fmla="*/ 61 w 228"/>
                  <a:gd name="T61" fmla="*/ 102 h 115"/>
                  <a:gd name="T62" fmla="*/ 71 w 228"/>
                  <a:gd name="T63" fmla="*/ 95 h 115"/>
                  <a:gd name="T64" fmla="*/ 88 w 228"/>
                  <a:gd name="T65" fmla="*/ 86 h 115"/>
                  <a:gd name="T66" fmla="*/ 114 w 228"/>
                  <a:gd name="T67" fmla="*/ 75 h 115"/>
                  <a:gd name="T68" fmla="*/ 141 w 228"/>
                  <a:gd name="T69" fmla="*/ 62 h 115"/>
                  <a:gd name="T70" fmla="*/ 166 w 228"/>
                  <a:gd name="T71" fmla="*/ 49 h 115"/>
                  <a:gd name="T72" fmla="*/ 185 w 228"/>
                  <a:gd name="T73" fmla="*/ 37 h 115"/>
                  <a:gd name="T74" fmla="*/ 200 w 228"/>
                  <a:gd name="T75" fmla="*/ 27 h 115"/>
                  <a:gd name="T76" fmla="*/ 213 w 228"/>
                  <a:gd name="T77" fmla="*/ 18 h 115"/>
                  <a:gd name="T78" fmla="*/ 221 w 228"/>
                  <a:gd name="T79" fmla="*/ 11 h 115"/>
                  <a:gd name="T80" fmla="*/ 226 w 228"/>
                  <a:gd name="T81" fmla="*/ 7 h 115"/>
                  <a:gd name="T82" fmla="*/ 228 w 228"/>
                  <a:gd name="T83" fmla="*/ 5 h 115"/>
                  <a:gd name="T84" fmla="*/ 213 w 22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5"/>
                  <a:gd name="T131" fmla="*/ 228 w 22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5">
                    <a:moveTo>
                      <a:pt x="213" y="0"/>
                    </a:moveTo>
                    <a:lnTo>
                      <a:pt x="212" y="0"/>
                    </a:lnTo>
                    <a:lnTo>
                      <a:pt x="208" y="1"/>
                    </a:lnTo>
                    <a:lnTo>
                      <a:pt x="202" y="4"/>
                    </a:lnTo>
                    <a:lnTo>
                      <a:pt x="195" y="7"/>
                    </a:lnTo>
                    <a:lnTo>
                      <a:pt x="186" y="11"/>
                    </a:lnTo>
                    <a:lnTo>
                      <a:pt x="176" y="17"/>
                    </a:lnTo>
                    <a:lnTo>
                      <a:pt x="166" y="23"/>
                    </a:lnTo>
                    <a:lnTo>
                      <a:pt x="154" y="30"/>
                    </a:lnTo>
                    <a:lnTo>
                      <a:pt x="146" y="36"/>
                    </a:lnTo>
                    <a:lnTo>
                      <a:pt x="141" y="39"/>
                    </a:lnTo>
                    <a:lnTo>
                      <a:pt x="138" y="40"/>
                    </a:lnTo>
                    <a:lnTo>
                      <a:pt x="137" y="41"/>
                    </a:lnTo>
                    <a:lnTo>
                      <a:pt x="134" y="43"/>
                    </a:lnTo>
                    <a:lnTo>
                      <a:pt x="128" y="46"/>
                    </a:lnTo>
                    <a:lnTo>
                      <a:pt x="120" y="52"/>
                    </a:lnTo>
                    <a:lnTo>
                      <a:pt x="104" y="60"/>
                    </a:lnTo>
                    <a:lnTo>
                      <a:pt x="85" y="70"/>
                    </a:lnTo>
                    <a:lnTo>
                      <a:pt x="66" y="80"/>
                    </a:lnTo>
                    <a:lnTo>
                      <a:pt x="49" y="90"/>
                    </a:lnTo>
                    <a:lnTo>
                      <a:pt x="33" y="98"/>
                    </a:lnTo>
                    <a:lnTo>
                      <a:pt x="20" y="105"/>
                    </a:lnTo>
                    <a:lnTo>
                      <a:pt x="9" y="111"/>
                    </a:lnTo>
                    <a:lnTo>
                      <a:pt x="3" y="114"/>
                    </a:lnTo>
                    <a:lnTo>
                      <a:pt x="0" y="115"/>
                    </a:lnTo>
                    <a:lnTo>
                      <a:pt x="55" y="115"/>
                    </a:lnTo>
                    <a:lnTo>
                      <a:pt x="53" y="114"/>
                    </a:lnTo>
                    <a:lnTo>
                      <a:pt x="52" y="111"/>
                    </a:lnTo>
                    <a:lnTo>
                      <a:pt x="55" y="108"/>
                    </a:lnTo>
                    <a:lnTo>
                      <a:pt x="61" y="102"/>
                    </a:lnTo>
                    <a:lnTo>
                      <a:pt x="71" y="95"/>
                    </a:lnTo>
                    <a:lnTo>
                      <a:pt x="88" y="86"/>
                    </a:lnTo>
                    <a:lnTo>
                      <a:pt x="114" y="75"/>
                    </a:lnTo>
                    <a:lnTo>
                      <a:pt x="141" y="62"/>
                    </a:lnTo>
                    <a:lnTo>
                      <a:pt x="166" y="49"/>
                    </a:lnTo>
                    <a:lnTo>
                      <a:pt x="185" y="37"/>
                    </a:lnTo>
                    <a:lnTo>
                      <a:pt x="200" y="27"/>
                    </a:lnTo>
                    <a:lnTo>
                      <a:pt x="213" y="18"/>
                    </a:lnTo>
                    <a:lnTo>
                      <a:pt x="221" y="11"/>
                    </a:lnTo>
                    <a:lnTo>
                      <a:pt x="226" y="7"/>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49"/>
              <p:cNvSpPr>
                <a:spLocks/>
              </p:cNvSpPr>
              <p:nvPr/>
            </p:nvSpPr>
            <p:spPr bwMode="auto">
              <a:xfrm>
                <a:off x="2119" y="1484"/>
                <a:ext cx="228" cy="114"/>
              </a:xfrm>
              <a:custGeom>
                <a:avLst/>
                <a:gdLst>
                  <a:gd name="T0" fmla="*/ 214 w 228"/>
                  <a:gd name="T1" fmla="*/ 0 h 114"/>
                  <a:gd name="T2" fmla="*/ 213 w 228"/>
                  <a:gd name="T3" fmla="*/ 0 h 114"/>
                  <a:gd name="T4" fmla="*/ 210 w 228"/>
                  <a:gd name="T5" fmla="*/ 1 h 114"/>
                  <a:gd name="T6" fmla="*/ 204 w 228"/>
                  <a:gd name="T7" fmla="*/ 4 h 114"/>
                  <a:gd name="T8" fmla="*/ 195 w 228"/>
                  <a:gd name="T9" fmla="*/ 7 h 114"/>
                  <a:gd name="T10" fmla="*/ 187 w 228"/>
                  <a:gd name="T11" fmla="*/ 11 h 114"/>
                  <a:gd name="T12" fmla="*/ 176 w 228"/>
                  <a:gd name="T13" fmla="*/ 16 h 114"/>
                  <a:gd name="T14" fmla="*/ 166 w 228"/>
                  <a:gd name="T15" fmla="*/ 21 h 114"/>
                  <a:gd name="T16" fmla="*/ 155 w 228"/>
                  <a:gd name="T17" fmla="*/ 29 h 114"/>
                  <a:gd name="T18" fmla="*/ 146 w 228"/>
                  <a:gd name="T19" fmla="*/ 34 h 114"/>
                  <a:gd name="T20" fmla="*/ 142 w 228"/>
                  <a:gd name="T21" fmla="*/ 37 h 114"/>
                  <a:gd name="T22" fmla="*/ 139 w 228"/>
                  <a:gd name="T23" fmla="*/ 39 h 114"/>
                  <a:gd name="T24" fmla="*/ 138 w 228"/>
                  <a:gd name="T25" fmla="*/ 40 h 114"/>
                  <a:gd name="T26" fmla="*/ 135 w 228"/>
                  <a:gd name="T27" fmla="*/ 42 h 114"/>
                  <a:gd name="T28" fmla="*/ 130 w 228"/>
                  <a:gd name="T29" fmla="*/ 44 h 114"/>
                  <a:gd name="T30" fmla="*/ 120 w 228"/>
                  <a:gd name="T31" fmla="*/ 50 h 114"/>
                  <a:gd name="T32" fmla="*/ 106 w 228"/>
                  <a:gd name="T33" fmla="*/ 59 h 114"/>
                  <a:gd name="T34" fmla="*/ 87 w 228"/>
                  <a:gd name="T35" fmla="*/ 69 h 114"/>
                  <a:gd name="T36" fmla="*/ 68 w 228"/>
                  <a:gd name="T37" fmla="*/ 79 h 114"/>
                  <a:gd name="T38" fmla="*/ 51 w 228"/>
                  <a:gd name="T39" fmla="*/ 89 h 114"/>
                  <a:gd name="T40" fmla="*/ 34 w 228"/>
                  <a:gd name="T41" fmla="*/ 96 h 114"/>
                  <a:gd name="T42" fmla="*/ 21 w 228"/>
                  <a:gd name="T43" fmla="*/ 104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09 h 114"/>
                  <a:gd name="T58" fmla="*/ 55 w 228"/>
                  <a:gd name="T59" fmla="*/ 106 h 114"/>
                  <a:gd name="T60" fmla="*/ 61 w 228"/>
                  <a:gd name="T61" fmla="*/ 101 h 114"/>
                  <a:gd name="T62" fmla="*/ 71 w 228"/>
                  <a:gd name="T63" fmla="*/ 93 h 114"/>
                  <a:gd name="T64" fmla="*/ 88 w 228"/>
                  <a:gd name="T65" fmla="*/ 85 h 114"/>
                  <a:gd name="T66" fmla="*/ 114 w 228"/>
                  <a:gd name="T67" fmla="*/ 73 h 114"/>
                  <a:gd name="T68" fmla="*/ 142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10" y="1"/>
                    </a:lnTo>
                    <a:lnTo>
                      <a:pt x="204" y="4"/>
                    </a:lnTo>
                    <a:lnTo>
                      <a:pt x="195" y="7"/>
                    </a:lnTo>
                    <a:lnTo>
                      <a:pt x="187" y="11"/>
                    </a:lnTo>
                    <a:lnTo>
                      <a:pt x="176" y="16"/>
                    </a:lnTo>
                    <a:lnTo>
                      <a:pt x="166" y="21"/>
                    </a:lnTo>
                    <a:lnTo>
                      <a:pt x="155" y="29"/>
                    </a:lnTo>
                    <a:lnTo>
                      <a:pt x="146" y="34"/>
                    </a:lnTo>
                    <a:lnTo>
                      <a:pt x="142" y="37"/>
                    </a:lnTo>
                    <a:lnTo>
                      <a:pt x="139" y="39"/>
                    </a:lnTo>
                    <a:lnTo>
                      <a:pt x="138" y="40"/>
                    </a:lnTo>
                    <a:lnTo>
                      <a:pt x="135" y="42"/>
                    </a:lnTo>
                    <a:lnTo>
                      <a:pt x="130" y="44"/>
                    </a:lnTo>
                    <a:lnTo>
                      <a:pt x="120" y="50"/>
                    </a:lnTo>
                    <a:lnTo>
                      <a:pt x="106" y="59"/>
                    </a:lnTo>
                    <a:lnTo>
                      <a:pt x="87" y="69"/>
                    </a:lnTo>
                    <a:lnTo>
                      <a:pt x="68" y="79"/>
                    </a:lnTo>
                    <a:lnTo>
                      <a:pt x="51" y="89"/>
                    </a:lnTo>
                    <a:lnTo>
                      <a:pt x="34" y="96"/>
                    </a:lnTo>
                    <a:lnTo>
                      <a:pt x="21" y="104"/>
                    </a:lnTo>
                    <a:lnTo>
                      <a:pt x="9" y="109"/>
                    </a:lnTo>
                    <a:lnTo>
                      <a:pt x="3" y="112"/>
                    </a:lnTo>
                    <a:lnTo>
                      <a:pt x="0" y="114"/>
                    </a:lnTo>
                    <a:lnTo>
                      <a:pt x="55" y="114"/>
                    </a:lnTo>
                    <a:lnTo>
                      <a:pt x="54" y="112"/>
                    </a:lnTo>
                    <a:lnTo>
                      <a:pt x="52" y="109"/>
                    </a:lnTo>
                    <a:lnTo>
                      <a:pt x="55" y="106"/>
                    </a:lnTo>
                    <a:lnTo>
                      <a:pt x="61" y="101"/>
                    </a:lnTo>
                    <a:lnTo>
                      <a:pt x="71" y="93"/>
                    </a:lnTo>
                    <a:lnTo>
                      <a:pt x="88" y="85"/>
                    </a:lnTo>
                    <a:lnTo>
                      <a:pt x="114" y="73"/>
                    </a:lnTo>
                    <a:lnTo>
                      <a:pt x="142" y="60"/>
                    </a:lnTo>
                    <a:lnTo>
                      <a:pt x="166" y="47"/>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50"/>
              <p:cNvSpPr>
                <a:spLocks/>
              </p:cNvSpPr>
              <p:nvPr/>
            </p:nvSpPr>
            <p:spPr bwMode="auto">
              <a:xfrm>
                <a:off x="2145" y="1515"/>
                <a:ext cx="228" cy="114"/>
              </a:xfrm>
              <a:custGeom>
                <a:avLst/>
                <a:gdLst>
                  <a:gd name="T0" fmla="*/ 214 w 228"/>
                  <a:gd name="T1" fmla="*/ 0 h 114"/>
                  <a:gd name="T2" fmla="*/ 213 w 228"/>
                  <a:gd name="T3" fmla="*/ 0 h 114"/>
                  <a:gd name="T4" fmla="*/ 208 w 228"/>
                  <a:gd name="T5" fmla="*/ 2 h 114"/>
                  <a:gd name="T6" fmla="*/ 202 w 228"/>
                  <a:gd name="T7" fmla="*/ 5 h 114"/>
                  <a:gd name="T8" fmla="*/ 195 w 228"/>
                  <a:gd name="T9" fmla="*/ 8 h 114"/>
                  <a:gd name="T10" fmla="*/ 187 w 228"/>
                  <a:gd name="T11" fmla="*/ 12 h 114"/>
                  <a:gd name="T12" fmla="*/ 175 w 228"/>
                  <a:gd name="T13" fmla="*/ 16 h 114"/>
                  <a:gd name="T14" fmla="*/ 165 w 228"/>
                  <a:gd name="T15" fmla="*/ 22 h 114"/>
                  <a:gd name="T16" fmla="*/ 153 w 228"/>
                  <a:gd name="T17" fmla="*/ 29 h 114"/>
                  <a:gd name="T18" fmla="*/ 145 w 228"/>
                  <a:gd name="T19" fmla="*/ 35 h 114"/>
                  <a:gd name="T20" fmla="*/ 140 w 228"/>
                  <a:gd name="T21" fmla="*/ 38 h 114"/>
                  <a:gd name="T22" fmla="*/ 137 w 228"/>
                  <a:gd name="T23" fmla="*/ 39 h 114"/>
                  <a:gd name="T24" fmla="*/ 136 w 228"/>
                  <a:gd name="T25" fmla="*/ 41 h 114"/>
                  <a:gd name="T26" fmla="*/ 133 w 228"/>
                  <a:gd name="T27" fmla="*/ 42 h 114"/>
                  <a:gd name="T28" fmla="*/ 129 w 228"/>
                  <a:gd name="T29" fmla="*/ 45 h 114"/>
                  <a:gd name="T30" fmla="*/ 119 w 228"/>
                  <a:gd name="T31" fmla="*/ 51 h 114"/>
                  <a:gd name="T32" fmla="*/ 104 w 228"/>
                  <a:gd name="T33" fmla="*/ 60 h 114"/>
                  <a:gd name="T34" fmla="*/ 86 w 228"/>
                  <a:gd name="T35" fmla="*/ 71 h 114"/>
                  <a:gd name="T36" fmla="*/ 67 w 228"/>
                  <a:gd name="T37" fmla="*/ 81 h 114"/>
                  <a:gd name="T38" fmla="*/ 49 w 228"/>
                  <a:gd name="T39" fmla="*/ 90 h 114"/>
                  <a:gd name="T40" fmla="*/ 34 w 228"/>
                  <a:gd name="T41" fmla="*/ 99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6 h 114"/>
                  <a:gd name="T66" fmla="*/ 114 w 228"/>
                  <a:gd name="T67" fmla="*/ 74 h 114"/>
                  <a:gd name="T68" fmla="*/ 142 w 228"/>
                  <a:gd name="T69" fmla="*/ 61 h 114"/>
                  <a:gd name="T70" fmla="*/ 166 w 228"/>
                  <a:gd name="T71" fmla="*/ 48 h 114"/>
                  <a:gd name="T72" fmla="*/ 185 w 228"/>
                  <a:gd name="T73" fmla="*/ 37 h 114"/>
                  <a:gd name="T74" fmla="*/ 201 w 228"/>
                  <a:gd name="T75" fmla="*/ 26 h 114"/>
                  <a:gd name="T76" fmla="*/ 214 w 228"/>
                  <a:gd name="T77" fmla="*/ 18 h 114"/>
                  <a:gd name="T78" fmla="*/ 221 w 228"/>
                  <a:gd name="T79" fmla="*/ 11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2"/>
                    </a:lnTo>
                    <a:lnTo>
                      <a:pt x="202" y="5"/>
                    </a:lnTo>
                    <a:lnTo>
                      <a:pt x="195" y="8"/>
                    </a:lnTo>
                    <a:lnTo>
                      <a:pt x="187" y="12"/>
                    </a:lnTo>
                    <a:lnTo>
                      <a:pt x="175" y="16"/>
                    </a:lnTo>
                    <a:lnTo>
                      <a:pt x="165" y="22"/>
                    </a:lnTo>
                    <a:lnTo>
                      <a:pt x="153" y="29"/>
                    </a:lnTo>
                    <a:lnTo>
                      <a:pt x="145" y="35"/>
                    </a:lnTo>
                    <a:lnTo>
                      <a:pt x="140" y="38"/>
                    </a:lnTo>
                    <a:lnTo>
                      <a:pt x="137" y="39"/>
                    </a:lnTo>
                    <a:lnTo>
                      <a:pt x="136" y="41"/>
                    </a:lnTo>
                    <a:lnTo>
                      <a:pt x="133" y="42"/>
                    </a:lnTo>
                    <a:lnTo>
                      <a:pt x="129" y="45"/>
                    </a:lnTo>
                    <a:lnTo>
                      <a:pt x="119" y="51"/>
                    </a:lnTo>
                    <a:lnTo>
                      <a:pt x="104" y="60"/>
                    </a:lnTo>
                    <a:lnTo>
                      <a:pt x="86" y="71"/>
                    </a:lnTo>
                    <a:lnTo>
                      <a:pt x="67" y="81"/>
                    </a:lnTo>
                    <a:lnTo>
                      <a:pt x="49" y="90"/>
                    </a:lnTo>
                    <a:lnTo>
                      <a:pt x="34" y="99"/>
                    </a:lnTo>
                    <a:lnTo>
                      <a:pt x="21" y="106"/>
                    </a:lnTo>
                    <a:lnTo>
                      <a:pt x="9" y="110"/>
                    </a:lnTo>
                    <a:lnTo>
                      <a:pt x="3" y="113"/>
                    </a:lnTo>
                    <a:lnTo>
                      <a:pt x="0" y="114"/>
                    </a:lnTo>
                    <a:lnTo>
                      <a:pt x="55" y="114"/>
                    </a:lnTo>
                    <a:lnTo>
                      <a:pt x="54" y="113"/>
                    </a:lnTo>
                    <a:lnTo>
                      <a:pt x="52" y="110"/>
                    </a:lnTo>
                    <a:lnTo>
                      <a:pt x="55" y="107"/>
                    </a:lnTo>
                    <a:lnTo>
                      <a:pt x="61" y="101"/>
                    </a:lnTo>
                    <a:lnTo>
                      <a:pt x="71" y="94"/>
                    </a:lnTo>
                    <a:lnTo>
                      <a:pt x="88" y="86"/>
                    </a:lnTo>
                    <a:lnTo>
                      <a:pt x="114" y="74"/>
                    </a:lnTo>
                    <a:lnTo>
                      <a:pt x="142" y="61"/>
                    </a:lnTo>
                    <a:lnTo>
                      <a:pt x="166" y="48"/>
                    </a:lnTo>
                    <a:lnTo>
                      <a:pt x="185" y="37"/>
                    </a:lnTo>
                    <a:lnTo>
                      <a:pt x="201" y="26"/>
                    </a:lnTo>
                    <a:lnTo>
                      <a:pt x="214" y="18"/>
                    </a:lnTo>
                    <a:lnTo>
                      <a:pt x="221" y="11"/>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51"/>
              <p:cNvSpPr>
                <a:spLocks/>
              </p:cNvSpPr>
              <p:nvPr/>
            </p:nvSpPr>
            <p:spPr bwMode="auto">
              <a:xfrm>
                <a:off x="2170" y="1547"/>
                <a:ext cx="228" cy="114"/>
              </a:xfrm>
              <a:custGeom>
                <a:avLst/>
                <a:gdLst>
                  <a:gd name="T0" fmla="*/ 213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6 w 228"/>
                  <a:gd name="T13" fmla="*/ 16 h 114"/>
                  <a:gd name="T14" fmla="*/ 166 w 228"/>
                  <a:gd name="T15" fmla="*/ 22 h 114"/>
                  <a:gd name="T16" fmla="*/ 154 w 228"/>
                  <a:gd name="T17" fmla="*/ 29 h 114"/>
                  <a:gd name="T18" fmla="*/ 146 w 228"/>
                  <a:gd name="T19" fmla="*/ 35 h 114"/>
                  <a:gd name="T20" fmla="*/ 141 w 228"/>
                  <a:gd name="T21" fmla="*/ 38 h 114"/>
                  <a:gd name="T22" fmla="*/ 138 w 228"/>
                  <a:gd name="T23" fmla="*/ 39 h 114"/>
                  <a:gd name="T24" fmla="*/ 137 w 228"/>
                  <a:gd name="T25" fmla="*/ 41 h 114"/>
                  <a:gd name="T26" fmla="*/ 134 w 228"/>
                  <a:gd name="T27" fmla="*/ 42 h 114"/>
                  <a:gd name="T28" fmla="*/ 128 w 228"/>
                  <a:gd name="T29" fmla="*/ 45 h 114"/>
                  <a:gd name="T30" fmla="*/ 120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0 w 228"/>
                  <a:gd name="T75" fmla="*/ 26 h 114"/>
                  <a:gd name="T76" fmla="*/ 213 w 228"/>
                  <a:gd name="T77" fmla="*/ 18 h 114"/>
                  <a:gd name="T78" fmla="*/ 221 w 228"/>
                  <a:gd name="T79" fmla="*/ 10 h 114"/>
                  <a:gd name="T80" fmla="*/ 226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5"/>
                    </a:lnTo>
                    <a:lnTo>
                      <a:pt x="195" y="7"/>
                    </a:lnTo>
                    <a:lnTo>
                      <a:pt x="186" y="12"/>
                    </a:lnTo>
                    <a:lnTo>
                      <a:pt x="176" y="16"/>
                    </a:lnTo>
                    <a:lnTo>
                      <a:pt x="166" y="22"/>
                    </a:lnTo>
                    <a:lnTo>
                      <a:pt x="154" y="29"/>
                    </a:lnTo>
                    <a:lnTo>
                      <a:pt x="146" y="35"/>
                    </a:lnTo>
                    <a:lnTo>
                      <a:pt x="141" y="38"/>
                    </a:lnTo>
                    <a:lnTo>
                      <a:pt x="138" y="39"/>
                    </a:lnTo>
                    <a:lnTo>
                      <a:pt x="137" y="41"/>
                    </a:lnTo>
                    <a:lnTo>
                      <a:pt x="134" y="42"/>
                    </a:lnTo>
                    <a:lnTo>
                      <a:pt x="128" y="45"/>
                    </a:lnTo>
                    <a:lnTo>
                      <a:pt x="120" y="51"/>
                    </a:lnTo>
                    <a:lnTo>
                      <a:pt x="104" y="59"/>
                    </a:lnTo>
                    <a:lnTo>
                      <a:pt x="85" y="71"/>
                    </a:lnTo>
                    <a:lnTo>
                      <a:pt x="66" y="81"/>
                    </a:lnTo>
                    <a:lnTo>
                      <a:pt x="49" y="90"/>
                    </a:lnTo>
                    <a:lnTo>
                      <a:pt x="33" y="98"/>
                    </a:lnTo>
                    <a:lnTo>
                      <a:pt x="20" y="105"/>
                    </a:lnTo>
                    <a:lnTo>
                      <a:pt x="9" y="110"/>
                    </a:lnTo>
                    <a:lnTo>
                      <a:pt x="3" y="113"/>
                    </a:lnTo>
                    <a:lnTo>
                      <a:pt x="0" y="114"/>
                    </a:lnTo>
                    <a:lnTo>
                      <a:pt x="55" y="114"/>
                    </a:lnTo>
                    <a:lnTo>
                      <a:pt x="53" y="113"/>
                    </a:lnTo>
                    <a:lnTo>
                      <a:pt x="52" y="110"/>
                    </a:lnTo>
                    <a:lnTo>
                      <a:pt x="55" y="107"/>
                    </a:lnTo>
                    <a:lnTo>
                      <a:pt x="61" y="101"/>
                    </a:lnTo>
                    <a:lnTo>
                      <a:pt x="71" y="94"/>
                    </a:lnTo>
                    <a:lnTo>
                      <a:pt x="88" y="85"/>
                    </a:lnTo>
                    <a:lnTo>
                      <a:pt x="114" y="74"/>
                    </a:lnTo>
                    <a:lnTo>
                      <a:pt x="141" y="61"/>
                    </a:lnTo>
                    <a:lnTo>
                      <a:pt x="166" y="48"/>
                    </a:lnTo>
                    <a:lnTo>
                      <a:pt x="185" y="36"/>
                    </a:lnTo>
                    <a:lnTo>
                      <a:pt x="200" y="26"/>
                    </a:lnTo>
                    <a:lnTo>
                      <a:pt x="213" y="18"/>
                    </a:lnTo>
                    <a:lnTo>
                      <a:pt x="221" y="10"/>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52"/>
              <p:cNvSpPr>
                <a:spLocks/>
              </p:cNvSpPr>
              <p:nvPr/>
            </p:nvSpPr>
            <p:spPr bwMode="auto">
              <a:xfrm>
                <a:off x="2196" y="1579"/>
                <a:ext cx="228" cy="114"/>
              </a:xfrm>
              <a:custGeom>
                <a:avLst/>
                <a:gdLst>
                  <a:gd name="T0" fmla="*/ 212 w 228"/>
                  <a:gd name="T1" fmla="*/ 0 h 114"/>
                  <a:gd name="T2" fmla="*/ 211 w 228"/>
                  <a:gd name="T3" fmla="*/ 0 h 114"/>
                  <a:gd name="T4" fmla="*/ 208 w 228"/>
                  <a:gd name="T5" fmla="*/ 1 h 114"/>
                  <a:gd name="T6" fmla="*/ 202 w 228"/>
                  <a:gd name="T7" fmla="*/ 4 h 114"/>
                  <a:gd name="T8" fmla="*/ 193 w 228"/>
                  <a:gd name="T9" fmla="*/ 7 h 114"/>
                  <a:gd name="T10" fmla="*/ 185 w 228"/>
                  <a:gd name="T11" fmla="*/ 11 h 114"/>
                  <a:gd name="T12" fmla="*/ 174 w 228"/>
                  <a:gd name="T13" fmla="*/ 16 h 114"/>
                  <a:gd name="T14" fmla="*/ 164 w 228"/>
                  <a:gd name="T15" fmla="*/ 22 h 114"/>
                  <a:gd name="T16" fmla="*/ 153 w 228"/>
                  <a:gd name="T17" fmla="*/ 29 h 114"/>
                  <a:gd name="T18" fmla="*/ 144 w 228"/>
                  <a:gd name="T19" fmla="*/ 35 h 114"/>
                  <a:gd name="T20" fmla="*/ 140 w 228"/>
                  <a:gd name="T21" fmla="*/ 37 h 114"/>
                  <a:gd name="T22" fmla="*/ 137 w 228"/>
                  <a:gd name="T23" fmla="*/ 39 h 114"/>
                  <a:gd name="T24" fmla="*/ 136 w 228"/>
                  <a:gd name="T25" fmla="*/ 40 h 114"/>
                  <a:gd name="T26" fmla="*/ 133 w 228"/>
                  <a:gd name="T27" fmla="*/ 42 h 114"/>
                  <a:gd name="T28" fmla="*/ 128 w 228"/>
                  <a:gd name="T29" fmla="*/ 45 h 114"/>
                  <a:gd name="T30" fmla="*/ 118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2 h 114"/>
                  <a:gd name="T48" fmla="*/ 0 w 228"/>
                  <a:gd name="T49" fmla="*/ 114 h 114"/>
                  <a:gd name="T50" fmla="*/ 53 w 228"/>
                  <a:gd name="T51" fmla="*/ 114 h 114"/>
                  <a:gd name="T52" fmla="*/ 53 w 228"/>
                  <a:gd name="T53" fmla="*/ 114 h 114"/>
                  <a:gd name="T54" fmla="*/ 52 w 228"/>
                  <a:gd name="T55" fmla="*/ 112 h 114"/>
                  <a:gd name="T56" fmla="*/ 52 w 228"/>
                  <a:gd name="T57" fmla="*/ 110 h 114"/>
                  <a:gd name="T58" fmla="*/ 53 w 228"/>
                  <a:gd name="T59" fmla="*/ 107 h 114"/>
                  <a:gd name="T60" fmla="*/ 61 w 228"/>
                  <a:gd name="T61" fmla="*/ 101 h 114"/>
                  <a:gd name="T62" fmla="*/ 71 w 228"/>
                  <a:gd name="T63" fmla="*/ 94 h 114"/>
                  <a:gd name="T64" fmla="*/ 88 w 228"/>
                  <a:gd name="T65" fmla="*/ 85 h 114"/>
                  <a:gd name="T66" fmla="*/ 114 w 228"/>
                  <a:gd name="T67" fmla="*/ 73 h 114"/>
                  <a:gd name="T68" fmla="*/ 141 w 228"/>
                  <a:gd name="T69" fmla="*/ 61 h 114"/>
                  <a:gd name="T70" fmla="*/ 166 w 228"/>
                  <a:gd name="T71" fmla="*/ 48 h 114"/>
                  <a:gd name="T72" fmla="*/ 185 w 228"/>
                  <a:gd name="T73" fmla="*/ 36 h 114"/>
                  <a:gd name="T74" fmla="*/ 200 w 228"/>
                  <a:gd name="T75" fmla="*/ 26 h 114"/>
                  <a:gd name="T76" fmla="*/ 213 w 228"/>
                  <a:gd name="T77" fmla="*/ 17 h 114"/>
                  <a:gd name="T78" fmla="*/ 221 w 228"/>
                  <a:gd name="T79" fmla="*/ 10 h 114"/>
                  <a:gd name="T80" fmla="*/ 226 w 228"/>
                  <a:gd name="T81" fmla="*/ 6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1"/>
                    </a:lnTo>
                    <a:lnTo>
                      <a:pt x="202" y="4"/>
                    </a:lnTo>
                    <a:lnTo>
                      <a:pt x="193" y="7"/>
                    </a:lnTo>
                    <a:lnTo>
                      <a:pt x="185" y="11"/>
                    </a:lnTo>
                    <a:lnTo>
                      <a:pt x="174" y="16"/>
                    </a:lnTo>
                    <a:lnTo>
                      <a:pt x="164" y="22"/>
                    </a:lnTo>
                    <a:lnTo>
                      <a:pt x="153" y="29"/>
                    </a:lnTo>
                    <a:lnTo>
                      <a:pt x="144" y="35"/>
                    </a:lnTo>
                    <a:lnTo>
                      <a:pt x="140" y="37"/>
                    </a:lnTo>
                    <a:lnTo>
                      <a:pt x="137" y="39"/>
                    </a:lnTo>
                    <a:lnTo>
                      <a:pt x="136" y="40"/>
                    </a:lnTo>
                    <a:lnTo>
                      <a:pt x="133" y="42"/>
                    </a:lnTo>
                    <a:lnTo>
                      <a:pt x="128" y="45"/>
                    </a:lnTo>
                    <a:lnTo>
                      <a:pt x="118" y="50"/>
                    </a:lnTo>
                    <a:lnTo>
                      <a:pt x="104" y="59"/>
                    </a:lnTo>
                    <a:lnTo>
                      <a:pt x="85" y="71"/>
                    </a:lnTo>
                    <a:lnTo>
                      <a:pt x="66" y="81"/>
                    </a:lnTo>
                    <a:lnTo>
                      <a:pt x="49" y="89"/>
                    </a:lnTo>
                    <a:lnTo>
                      <a:pt x="33" y="98"/>
                    </a:lnTo>
                    <a:lnTo>
                      <a:pt x="20" y="105"/>
                    </a:lnTo>
                    <a:lnTo>
                      <a:pt x="9" y="110"/>
                    </a:lnTo>
                    <a:lnTo>
                      <a:pt x="3" y="112"/>
                    </a:lnTo>
                    <a:lnTo>
                      <a:pt x="0" y="114"/>
                    </a:lnTo>
                    <a:lnTo>
                      <a:pt x="53" y="114"/>
                    </a:lnTo>
                    <a:lnTo>
                      <a:pt x="52" y="112"/>
                    </a:lnTo>
                    <a:lnTo>
                      <a:pt x="52" y="110"/>
                    </a:lnTo>
                    <a:lnTo>
                      <a:pt x="53" y="107"/>
                    </a:lnTo>
                    <a:lnTo>
                      <a:pt x="61" y="101"/>
                    </a:lnTo>
                    <a:lnTo>
                      <a:pt x="71" y="94"/>
                    </a:lnTo>
                    <a:lnTo>
                      <a:pt x="88" y="85"/>
                    </a:lnTo>
                    <a:lnTo>
                      <a:pt x="114" y="73"/>
                    </a:lnTo>
                    <a:lnTo>
                      <a:pt x="141" y="61"/>
                    </a:lnTo>
                    <a:lnTo>
                      <a:pt x="166" y="48"/>
                    </a:lnTo>
                    <a:lnTo>
                      <a:pt x="185" y="36"/>
                    </a:lnTo>
                    <a:lnTo>
                      <a:pt x="200" y="26"/>
                    </a:lnTo>
                    <a:lnTo>
                      <a:pt x="213" y="17"/>
                    </a:lnTo>
                    <a:lnTo>
                      <a:pt x="221" y="10"/>
                    </a:lnTo>
                    <a:lnTo>
                      <a:pt x="226" y="6"/>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53"/>
              <p:cNvSpPr>
                <a:spLocks/>
              </p:cNvSpPr>
              <p:nvPr/>
            </p:nvSpPr>
            <p:spPr bwMode="auto">
              <a:xfrm>
                <a:off x="2220" y="1611"/>
                <a:ext cx="228" cy="114"/>
              </a:xfrm>
              <a:custGeom>
                <a:avLst/>
                <a:gdLst>
                  <a:gd name="T0" fmla="*/ 214 w 228"/>
                  <a:gd name="T1" fmla="*/ 0 h 114"/>
                  <a:gd name="T2" fmla="*/ 213 w 228"/>
                  <a:gd name="T3" fmla="*/ 0 h 114"/>
                  <a:gd name="T4" fmla="*/ 208 w 228"/>
                  <a:gd name="T5" fmla="*/ 1 h 114"/>
                  <a:gd name="T6" fmla="*/ 202 w 228"/>
                  <a:gd name="T7" fmla="*/ 4 h 114"/>
                  <a:gd name="T8" fmla="*/ 195 w 228"/>
                  <a:gd name="T9" fmla="*/ 7 h 114"/>
                  <a:gd name="T10" fmla="*/ 187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8 w 228"/>
                  <a:gd name="T25" fmla="*/ 40 h 114"/>
                  <a:gd name="T26" fmla="*/ 135 w 228"/>
                  <a:gd name="T27" fmla="*/ 41 h 114"/>
                  <a:gd name="T28" fmla="*/ 129 w 228"/>
                  <a:gd name="T29" fmla="*/ 44 h 114"/>
                  <a:gd name="T30" fmla="*/ 120 w 228"/>
                  <a:gd name="T31" fmla="*/ 50 h 114"/>
                  <a:gd name="T32" fmla="*/ 104 w 228"/>
                  <a:gd name="T33" fmla="*/ 59 h 114"/>
                  <a:gd name="T34" fmla="*/ 86 w 228"/>
                  <a:gd name="T35" fmla="*/ 70 h 114"/>
                  <a:gd name="T36" fmla="*/ 67 w 228"/>
                  <a:gd name="T37" fmla="*/ 80 h 114"/>
                  <a:gd name="T38" fmla="*/ 49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6 h 114"/>
                  <a:gd name="T76" fmla="*/ 214 w 228"/>
                  <a:gd name="T77" fmla="*/ 17 h 114"/>
                  <a:gd name="T78" fmla="*/ 221 w 228"/>
                  <a:gd name="T79" fmla="*/ 10 h 114"/>
                  <a:gd name="T80" fmla="*/ 227 w 228"/>
                  <a:gd name="T81" fmla="*/ 5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1"/>
                    </a:lnTo>
                    <a:lnTo>
                      <a:pt x="202" y="4"/>
                    </a:lnTo>
                    <a:lnTo>
                      <a:pt x="195" y="7"/>
                    </a:lnTo>
                    <a:lnTo>
                      <a:pt x="187" y="11"/>
                    </a:lnTo>
                    <a:lnTo>
                      <a:pt x="176" y="17"/>
                    </a:lnTo>
                    <a:lnTo>
                      <a:pt x="166" y="23"/>
                    </a:lnTo>
                    <a:lnTo>
                      <a:pt x="155" y="30"/>
                    </a:lnTo>
                    <a:lnTo>
                      <a:pt x="146" y="36"/>
                    </a:lnTo>
                    <a:lnTo>
                      <a:pt x="142" y="39"/>
                    </a:lnTo>
                    <a:lnTo>
                      <a:pt x="139" y="40"/>
                    </a:lnTo>
                    <a:lnTo>
                      <a:pt x="138" y="40"/>
                    </a:lnTo>
                    <a:lnTo>
                      <a:pt x="135" y="41"/>
                    </a:lnTo>
                    <a:lnTo>
                      <a:pt x="129" y="44"/>
                    </a:lnTo>
                    <a:lnTo>
                      <a:pt x="120" y="50"/>
                    </a:lnTo>
                    <a:lnTo>
                      <a:pt x="104" y="59"/>
                    </a:lnTo>
                    <a:lnTo>
                      <a:pt x="86" y="70"/>
                    </a:lnTo>
                    <a:lnTo>
                      <a:pt x="67" y="80"/>
                    </a:lnTo>
                    <a:lnTo>
                      <a:pt x="49" y="89"/>
                    </a:lnTo>
                    <a:lnTo>
                      <a:pt x="34" y="98"/>
                    </a:lnTo>
                    <a:lnTo>
                      <a:pt x="21" y="105"/>
                    </a:lnTo>
                    <a:lnTo>
                      <a:pt x="9" y="109"/>
                    </a:lnTo>
                    <a:lnTo>
                      <a:pt x="3" y="112"/>
                    </a:lnTo>
                    <a:lnTo>
                      <a:pt x="0" y="114"/>
                    </a:lnTo>
                    <a:lnTo>
                      <a:pt x="55" y="114"/>
                    </a:lnTo>
                    <a:lnTo>
                      <a:pt x="54" y="112"/>
                    </a:lnTo>
                    <a:lnTo>
                      <a:pt x="52" y="111"/>
                    </a:lnTo>
                    <a:lnTo>
                      <a:pt x="55" y="106"/>
                    </a:lnTo>
                    <a:lnTo>
                      <a:pt x="61" y="102"/>
                    </a:lnTo>
                    <a:lnTo>
                      <a:pt x="71" y="95"/>
                    </a:lnTo>
                    <a:lnTo>
                      <a:pt x="88" y="86"/>
                    </a:lnTo>
                    <a:lnTo>
                      <a:pt x="114" y="75"/>
                    </a:lnTo>
                    <a:lnTo>
                      <a:pt x="142" y="62"/>
                    </a:lnTo>
                    <a:lnTo>
                      <a:pt x="166" y="49"/>
                    </a:lnTo>
                    <a:lnTo>
                      <a:pt x="185" y="37"/>
                    </a:lnTo>
                    <a:lnTo>
                      <a:pt x="201" y="26"/>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54"/>
              <p:cNvSpPr>
                <a:spLocks/>
              </p:cNvSpPr>
              <p:nvPr/>
            </p:nvSpPr>
            <p:spPr bwMode="auto">
              <a:xfrm>
                <a:off x="2245" y="1642"/>
                <a:ext cx="229" cy="114"/>
              </a:xfrm>
              <a:custGeom>
                <a:avLst/>
                <a:gdLst>
                  <a:gd name="T0" fmla="*/ 213 w 229"/>
                  <a:gd name="T1" fmla="*/ 0 h 114"/>
                  <a:gd name="T2" fmla="*/ 212 w 229"/>
                  <a:gd name="T3" fmla="*/ 0 h 114"/>
                  <a:gd name="T4" fmla="*/ 209 w 229"/>
                  <a:gd name="T5" fmla="*/ 2 h 114"/>
                  <a:gd name="T6" fmla="*/ 203 w 229"/>
                  <a:gd name="T7" fmla="*/ 5 h 114"/>
                  <a:gd name="T8" fmla="*/ 195 w 229"/>
                  <a:gd name="T9" fmla="*/ 8 h 114"/>
                  <a:gd name="T10" fmla="*/ 186 w 229"/>
                  <a:gd name="T11" fmla="*/ 12 h 114"/>
                  <a:gd name="T12" fmla="*/ 176 w 229"/>
                  <a:gd name="T13" fmla="*/ 18 h 114"/>
                  <a:gd name="T14" fmla="*/ 166 w 229"/>
                  <a:gd name="T15" fmla="*/ 23 h 114"/>
                  <a:gd name="T16" fmla="*/ 154 w 229"/>
                  <a:gd name="T17" fmla="*/ 31 h 114"/>
                  <a:gd name="T18" fmla="*/ 146 w 229"/>
                  <a:gd name="T19" fmla="*/ 36 h 114"/>
                  <a:gd name="T20" fmla="*/ 141 w 229"/>
                  <a:gd name="T21" fmla="*/ 39 h 114"/>
                  <a:gd name="T22" fmla="*/ 138 w 229"/>
                  <a:gd name="T23" fmla="*/ 41 h 114"/>
                  <a:gd name="T24" fmla="*/ 137 w 229"/>
                  <a:gd name="T25" fmla="*/ 41 h 114"/>
                  <a:gd name="T26" fmla="*/ 134 w 229"/>
                  <a:gd name="T27" fmla="*/ 42 h 114"/>
                  <a:gd name="T28" fmla="*/ 130 w 229"/>
                  <a:gd name="T29" fmla="*/ 45 h 114"/>
                  <a:gd name="T30" fmla="*/ 120 w 229"/>
                  <a:gd name="T31" fmla="*/ 51 h 114"/>
                  <a:gd name="T32" fmla="*/ 105 w 229"/>
                  <a:gd name="T33" fmla="*/ 60 h 114"/>
                  <a:gd name="T34" fmla="*/ 87 w 229"/>
                  <a:gd name="T35" fmla="*/ 71 h 114"/>
                  <a:gd name="T36" fmla="*/ 68 w 229"/>
                  <a:gd name="T37" fmla="*/ 81 h 114"/>
                  <a:gd name="T38" fmla="*/ 50 w 229"/>
                  <a:gd name="T39" fmla="*/ 90 h 114"/>
                  <a:gd name="T40" fmla="*/ 33 w 229"/>
                  <a:gd name="T41" fmla="*/ 98 h 114"/>
                  <a:gd name="T42" fmla="*/ 20 w 229"/>
                  <a:gd name="T43" fmla="*/ 106 h 114"/>
                  <a:gd name="T44" fmla="*/ 9 w 229"/>
                  <a:gd name="T45" fmla="*/ 110 h 114"/>
                  <a:gd name="T46" fmla="*/ 3 w 229"/>
                  <a:gd name="T47" fmla="*/ 113 h 114"/>
                  <a:gd name="T48" fmla="*/ 0 w 229"/>
                  <a:gd name="T49" fmla="*/ 114 h 114"/>
                  <a:gd name="T50" fmla="*/ 55 w 229"/>
                  <a:gd name="T51" fmla="*/ 114 h 114"/>
                  <a:gd name="T52" fmla="*/ 55 w 229"/>
                  <a:gd name="T53" fmla="*/ 114 h 114"/>
                  <a:gd name="T54" fmla="*/ 53 w 229"/>
                  <a:gd name="T55" fmla="*/ 113 h 114"/>
                  <a:gd name="T56" fmla="*/ 52 w 229"/>
                  <a:gd name="T57" fmla="*/ 111 h 114"/>
                  <a:gd name="T58" fmla="*/ 55 w 229"/>
                  <a:gd name="T59" fmla="*/ 107 h 114"/>
                  <a:gd name="T60" fmla="*/ 61 w 229"/>
                  <a:gd name="T61" fmla="*/ 103 h 114"/>
                  <a:gd name="T62" fmla="*/ 71 w 229"/>
                  <a:gd name="T63" fmla="*/ 96 h 114"/>
                  <a:gd name="T64" fmla="*/ 88 w 229"/>
                  <a:gd name="T65" fmla="*/ 87 h 114"/>
                  <a:gd name="T66" fmla="*/ 114 w 229"/>
                  <a:gd name="T67" fmla="*/ 75 h 114"/>
                  <a:gd name="T68" fmla="*/ 141 w 229"/>
                  <a:gd name="T69" fmla="*/ 62 h 114"/>
                  <a:gd name="T70" fmla="*/ 166 w 229"/>
                  <a:gd name="T71" fmla="*/ 49 h 114"/>
                  <a:gd name="T72" fmla="*/ 185 w 229"/>
                  <a:gd name="T73" fmla="*/ 38 h 114"/>
                  <a:gd name="T74" fmla="*/ 202 w 229"/>
                  <a:gd name="T75" fmla="*/ 28 h 114"/>
                  <a:gd name="T76" fmla="*/ 213 w 229"/>
                  <a:gd name="T77" fmla="*/ 19 h 114"/>
                  <a:gd name="T78" fmla="*/ 222 w 229"/>
                  <a:gd name="T79" fmla="*/ 12 h 114"/>
                  <a:gd name="T80" fmla="*/ 228 w 229"/>
                  <a:gd name="T81" fmla="*/ 8 h 114"/>
                  <a:gd name="T82" fmla="*/ 229 w 229"/>
                  <a:gd name="T83" fmla="*/ 6 h 114"/>
                  <a:gd name="T84" fmla="*/ 213 w 229"/>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9"/>
                  <a:gd name="T130" fmla="*/ 0 h 114"/>
                  <a:gd name="T131" fmla="*/ 229 w 229"/>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9" h="114">
                    <a:moveTo>
                      <a:pt x="213" y="0"/>
                    </a:moveTo>
                    <a:lnTo>
                      <a:pt x="212" y="0"/>
                    </a:lnTo>
                    <a:lnTo>
                      <a:pt x="209" y="2"/>
                    </a:lnTo>
                    <a:lnTo>
                      <a:pt x="203" y="5"/>
                    </a:lnTo>
                    <a:lnTo>
                      <a:pt x="195" y="8"/>
                    </a:lnTo>
                    <a:lnTo>
                      <a:pt x="186" y="12"/>
                    </a:lnTo>
                    <a:lnTo>
                      <a:pt x="176" y="18"/>
                    </a:lnTo>
                    <a:lnTo>
                      <a:pt x="166" y="23"/>
                    </a:lnTo>
                    <a:lnTo>
                      <a:pt x="154" y="31"/>
                    </a:lnTo>
                    <a:lnTo>
                      <a:pt x="146" y="36"/>
                    </a:lnTo>
                    <a:lnTo>
                      <a:pt x="141" y="39"/>
                    </a:lnTo>
                    <a:lnTo>
                      <a:pt x="138" y="41"/>
                    </a:lnTo>
                    <a:lnTo>
                      <a:pt x="137" y="41"/>
                    </a:lnTo>
                    <a:lnTo>
                      <a:pt x="134" y="42"/>
                    </a:lnTo>
                    <a:lnTo>
                      <a:pt x="130" y="45"/>
                    </a:lnTo>
                    <a:lnTo>
                      <a:pt x="120" y="51"/>
                    </a:lnTo>
                    <a:lnTo>
                      <a:pt x="105" y="60"/>
                    </a:lnTo>
                    <a:lnTo>
                      <a:pt x="87" y="71"/>
                    </a:lnTo>
                    <a:lnTo>
                      <a:pt x="68" y="81"/>
                    </a:lnTo>
                    <a:lnTo>
                      <a:pt x="50" y="90"/>
                    </a:lnTo>
                    <a:lnTo>
                      <a:pt x="33" y="98"/>
                    </a:lnTo>
                    <a:lnTo>
                      <a:pt x="20" y="106"/>
                    </a:lnTo>
                    <a:lnTo>
                      <a:pt x="9" y="110"/>
                    </a:lnTo>
                    <a:lnTo>
                      <a:pt x="3" y="113"/>
                    </a:lnTo>
                    <a:lnTo>
                      <a:pt x="0" y="114"/>
                    </a:lnTo>
                    <a:lnTo>
                      <a:pt x="55" y="114"/>
                    </a:lnTo>
                    <a:lnTo>
                      <a:pt x="53" y="113"/>
                    </a:lnTo>
                    <a:lnTo>
                      <a:pt x="52" y="111"/>
                    </a:lnTo>
                    <a:lnTo>
                      <a:pt x="55" y="107"/>
                    </a:lnTo>
                    <a:lnTo>
                      <a:pt x="61" y="103"/>
                    </a:lnTo>
                    <a:lnTo>
                      <a:pt x="71" y="96"/>
                    </a:lnTo>
                    <a:lnTo>
                      <a:pt x="88" y="87"/>
                    </a:lnTo>
                    <a:lnTo>
                      <a:pt x="114" y="75"/>
                    </a:lnTo>
                    <a:lnTo>
                      <a:pt x="141" y="62"/>
                    </a:lnTo>
                    <a:lnTo>
                      <a:pt x="166" y="49"/>
                    </a:lnTo>
                    <a:lnTo>
                      <a:pt x="185" y="38"/>
                    </a:lnTo>
                    <a:lnTo>
                      <a:pt x="202" y="28"/>
                    </a:lnTo>
                    <a:lnTo>
                      <a:pt x="213" y="19"/>
                    </a:lnTo>
                    <a:lnTo>
                      <a:pt x="222" y="12"/>
                    </a:lnTo>
                    <a:lnTo>
                      <a:pt x="228" y="8"/>
                    </a:lnTo>
                    <a:lnTo>
                      <a:pt x="229"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55"/>
              <p:cNvSpPr>
                <a:spLocks/>
              </p:cNvSpPr>
              <p:nvPr/>
            </p:nvSpPr>
            <p:spPr bwMode="auto">
              <a:xfrm>
                <a:off x="2271" y="1674"/>
                <a:ext cx="228" cy="114"/>
              </a:xfrm>
              <a:custGeom>
                <a:avLst/>
                <a:gdLst>
                  <a:gd name="T0" fmla="*/ 213 w 228"/>
                  <a:gd name="T1" fmla="*/ 0 h 114"/>
                  <a:gd name="T2" fmla="*/ 212 w 228"/>
                  <a:gd name="T3" fmla="*/ 0 h 114"/>
                  <a:gd name="T4" fmla="*/ 208 w 228"/>
                  <a:gd name="T5" fmla="*/ 2 h 114"/>
                  <a:gd name="T6" fmla="*/ 202 w 228"/>
                  <a:gd name="T7" fmla="*/ 4 h 114"/>
                  <a:gd name="T8" fmla="*/ 195 w 228"/>
                  <a:gd name="T9" fmla="*/ 7 h 114"/>
                  <a:gd name="T10" fmla="*/ 186 w 228"/>
                  <a:gd name="T11" fmla="*/ 12 h 114"/>
                  <a:gd name="T12" fmla="*/ 175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6 w 228"/>
                  <a:gd name="T25" fmla="*/ 42 h 114"/>
                  <a:gd name="T26" fmla="*/ 133 w 228"/>
                  <a:gd name="T27" fmla="*/ 43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1 w 228"/>
                  <a:gd name="T61" fmla="*/ 102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0 w 228"/>
                  <a:gd name="T75" fmla="*/ 28 h 114"/>
                  <a:gd name="T76" fmla="*/ 213 w 228"/>
                  <a:gd name="T77" fmla="*/ 19 h 114"/>
                  <a:gd name="T78" fmla="*/ 221 w 228"/>
                  <a:gd name="T79" fmla="*/ 12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4"/>
                    </a:lnTo>
                    <a:lnTo>
                      <a:pt x="195" y="7"/>
                    </a:lnTo>
                    <a:lnTo>
                      <a:pt x="186" y="12"/>
                    </a:lnTo>
                    <a:lnTo>
                      <a:pt x="175" y="17"/>
                    </a:lnTo>
                    <a:lnTo>
                      <a:pt x="164" y="23"/>
                    </a:lnTo>
                    <a:lnTo>
                      <a:pt x="153" y="30"/>
                    </a:lnTo>
                    <a:lnTo>
                      <a:pt x="144" y="36"/>
                    </a:lnTo>
                    <a:lnTo>
                      <a:pt x="140" y="39"/>
                    </a:lnTo>
                    <a:lnTo>
                      <a:pt x="137" y="40"/>
                    </a:lnTo>
                    <a:lnTo>
                      <a:pt x="136" y="42"/>
                    </a:lnTo>
                    <a:lnTo>
                      <a:pt x="133" y="43"/>
                    </a:lnTo>
                    <a:lnTo>
                      <a:pt x="128" y="45"/>
                    </a:lnTo>
                    <a:lnTo>
                      <a:pt x="118" y="51"/>
                    </a:lnTo>
                    <a:lnTo>
                      <a:pt x="104" y="59"/>
                    </a:lnTo>
                    <a:lnTo>
                      <a:pt x="85" y="71"/>
                    </a:lnTo>
                    <a:lnTo>
                      <a:pt x="66" y="81"/>
                    </a:lnTo>
                    <a:lnTo>
                      <a:pt x="49" y="90"/>
                    </a:lnTo>
                    <a:lnTo>
                      <a:pt x="33" y="98"/>
                    </a:lnTo>
                    <a:lnTo>
                      <a:pt x="20" y="105"/>
                    </a:lnTo>
                    <a:lnTo>
                      <a:pt x="9" y="110"/>
                    </a:lnTo>
                    <a:lnTo>
                      <a:pt x="3" y="113"/>
                    </a:lnTo>
                    <a:lnTo>
                      <a:pt x="0" y="114"/>
                    </a:lnTo>
                    <a:lnTo>
                      <a:pt x="55" y="114"/>
                    </a:lnTo>
                    <a:lnTo>
                      <a:pt x="53" y="113"/>
                    </a:lnTo>
                    <a:lnTo>
                      <a:pt x="52" y="111"/>
                    </a:lnTo>
                    <a:lnTo>
                      <a:pt x="55" y="107"/>
                    </a:lnTo>
                    <a:lnTo>
                      <a:pt x="61" y="102"/>
                    </a:lnTo>
                    <a:lnTo>
                      <a:pt x="71" y="95"/>
                    </a:lnTo>
                    <a:lnTo>
                      <a:pt x="88" y="87"/>
                    </a:lnTo>
                    <a:lnTo>
                      <a:pt x="114" y="75"/>
                    </a:lnTo>
                    <a:lnTo>
                      <a:pt x="141" y="62"/>
                    </a:lnTo>
                    <a:lnTo>
                      <a:pt x="166" y="49"/>
                    </a:lnTo>
                    <a:lnTo>
                      <a:pt x="185" y="38"/>
                    </a:lnTo>
                    <a:lnTo>
                      <a:pt x="200" y="28"/>
                    </a:lnTo>
                    <a:lnTo>
                      <a:pt x="213" y="19"/>
                    </a:lnTo>
                    <a:lnTo>
                      <a:pt x="221"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56"/>
              <p:cNvSpPr>
                <a:spLocks/>
              </p:cNvSpPr>
              <p:nvPr/>
            </p:nvSpPr>
            <p:spPr bwMode="auto">
              <a:xfrm>
                <a:off x="2295" y="1706"/>
                <a:ext cx="228" cy="114"/>
              </a:xfrm>
              <a:custGeom>
                <a:avLst/>
                <a:gdLst>
                  <a:gd name="T0" fmla="*/ 214 w 228"/>
                  <a:gd name="T1" fmla="*/ 0 h 114"/>
                  <a:gd name="T2" fmla="*/ 213 w 228"/>
                  <a:gd name="T3" fmla="*/ 0 h 114"/>
                  <a:gd name="T4" fmla="*/ 208 w 228"/>
                  <a:gd name="T5" fmla="*/ 1 h 114"/>
                  <a:gd name="T6" fmla="*/ 202 w 228"/>
                  <a:gd name="T7" fmla="*/ 4 h 114"/>
                  <a:gd name="T8" fmla="*/ 195 w 228"/>
                  <a:gd name="T9" fmla="*/ 7 h 114"/>
                  <a:gd name="T10" fmla="*/ 187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8 w 228"/>
                  <a:gd name="T25" fmla="*/ 42 h 114"/>
                  <a:gd name="T26" fmla="*/ 135 w 228"/>
                  <a:gd name="T27" fmla="*/ 43 h 114"/>
                  <a:gd name="T28" fmla="*/ 129 w 228"/>
                  <a:gd name="T29" fmla="*/ 46 h 114"/>
                  <a:gd name="T30" fmla="*/ 120 w 228"/>
                  <a:gd name="T31" fmla="*/ 52 h 114"/>
                  <a:gd name="T32" fmla="*/ 104 w 228"/>
                  <a:gd name="T33" fmla="*/ 60 h 114"/>
                  <a:gd name="T34" fmla="*/ 86 w 228"/>
                  <a:gd name="T35" fmla="*/ 70 h 114"/>
                  <a:gd name="T36" fmla="*/ 67 w 228"/>
                  <a:gd name="T37" fmla="*/ 81 h 114"/>
                  <a:gd name="T38" fmla="*/ 50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1"/>
                    </a:lnTo>
                    <a:lnTo>
                      <a:pt x="202" y="4"/>
                    </a:lnTo>
                    <a:lnTo>
                      <a:pt x="195" y="7"/>
                    </a:lnTo>
                    <a:lnTo>
                      <a:pt x="187" y="11"/>
                    </a:lnTo>
                    <a:lnTo>
                      <a:pt x="176" y="17"/>
                    </a:lnTo>
                    <a:lnTo>
                      <a:pt x="166" y="23"/>
                    </a:lnTo>
                    <a:lnTo>
                      <a:pt x="155" y="30"/>
                    </a:lnTo>
                    <a:lnTo>
                      <a:pt x="146" y="36"/>
                    </a:lnTo>
                    <a:lnTo>
                      <a:pt x="142" y="39"/>
                    </a:lnTo>
                    <a:lnTo>
                      <a:pt x="139" y="40"/>
                    </a:lnTo>
                    <a:lnTo>
                      <a:pt x="138" y="42"/>
                    </a:lnTo>
                    <a:lnTo>
                      <a:pt x="135" y="43"/>
                    </a:lnTo>
                    <a:lnTo>
                      <a:pt x="129" y="46"/>
                    </a:lnTo>
                    <a:lnTo>
                      <a:pt x="120" y="52"/>
                    </a:lnTo>
                    <a:lnTo>
                      <a:pt x="104" y="60"/>
                    </a:lnTo>
                    <a:lnTo>
                      <a:pt x="86" y="70"/>
                    </a:lnTo>
                    <a:lnTo>
                      <a:pt x="67" y="81"/>
                    </a:lnTo>
                    <a:lnTo>
                      <a:pt x="50" y="89"/>
                    </a:lnTo>
                    <a:lnTo>
                      <a:pt x="34" y="98"/>
                    </a:lnTo>
                    <a:lnTo>
                      <a:pt x="21" y="105"/>
                    </a:lnTo>
                    <a:lnTo>
                      <a:pt x="9" y="109"/>
                    </a:lnTo>
                    <a:lnTo>
                      <a:pt x="3" y="112"/>
                    </a:lnTo>
                    <a:lnTo>
                      <a:pt x="0" y="114"/>
                    </a:lnTo>
                    <a:lnTo>
                      <a:pt x="55" y="114"/>
                    </a:lnTo>
                    <a:lnTo>
                      <a:pt x="54" y="112"/>
                    </a:lnTo>
                    <a:lnTo>
                      <a:pt x="52" y="111"/>
                    </a:lnTo>
                    <a:lnTo>
                      <a:pt x="55" y="107"/>
                    </a:lnTo>
                    <a:lnTo>
                      <a:pt x="61" y="102"/>
                    </a:lnTo>
                    <a:lnTo>
                      <a:pt x="71" y="95"/>
                    </a:lnTo>
                    <a:lnTo>
                      <a:pt x="88" y="86"/>
                    </a:lnTo>
                    <a:lnTo>
                      <a:pt x="114" y="75"/>
                    </a:lnTo>
                    <a:lnTo>
                      <a:pt x="142"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57"/>
              <p:cNvSpPr>
                <a:spLocks/>
              </p:cNvSpPr>
              <p:nvPr/>
            </p:nvSpPr>
            <p:spPr bwMode="auto">
              <a:xfrm>
                <a:off x="2321" y="1738"/>
                <a:ext cx="228" cy="113"/>
              </a:xfrm>
              <a:custGeom>
                <a:avLst/>
                <a:gdLst>
                  <a:gd name="T0" fmla="*/ 213 w 228"/>
                  <a:gd name="T1" fmla="*/ 0 h 113"/>
                  <a:gd name="T2" fmla="*/ 211 w 228"/>
                  <a:gd name="T3" fmla="*/ 0 h 113"/>
                  <a:gd name="T4" fmla="*/ 208 w 228"/>
                  <a:gd name="T5" fmla="*/ 1 h 113"/>
                  <a:gd name="T6" fmla="*/ 202 w 228"/>
                  <a:gd name="T7" fmla="*/ 4 h 113"/>
                  <a:gd name="T8" fmla="*/ 194 w 228"/>
                  <a:gd name="T9" fmla="*/ 7 h 113"/>
                  <a:gd name="T10" fmla="*/ 185 w 228"/>
                  <a:gd name="T11" fmla="*/ 11 h 113"/>
                  <a:gd name="T12" fmla="*/ 175 w 228"/>
                  <a:gd name="T13" fmla="*/ 17 h 113"/>
                  <a:gd name="T14" fmla="*/ 165 w 228"/>
                  <a:gd name="T15" fmla="*/ 23 h 113"/>
                  <a:gd name="T16" fmla="*/ 153 w 228"/>
                  <a:gd name="T17" fmla="*/ 30 h 113"/>
                  <a:gd name="T18" fmla="*/ 145 w 228"/>
                  <a:gd name="T19" fmla="*/ 36 h 113"/>
                  <a:gd name="T20" fmla="*/ 140 w 228"/>
                  <a:gd name="T21" fmla="*/ 38 h 113"/>
                  <a:gd name="T22" fmla="*/ 137 w 228"/>
                  <a:gd name="T23" fmla="*/ 40 h 113"/>
                  <a:gd name="T24" fmla="*/ 136 w 228"/>
                  <a:gd name="T25" fmla="*/ 41 h 113"/>
                  <a:gd name="T26" fmla="*/ 133 w 228"/>
                  <a:gd name="T27" fmla="*/ 43 h 113"/>
                  <a:gd name="T28" fmla="*/ 129 w 228"/>
                  <a:gd name="T29" fmla="*/ 46 h 113"/>
                  <a:gd name="T30" fmla="*/ 119 w 228"/>
                  <a:gd name="T31" fmla="*/ 51 h 113"/>
                  <a:gd name="T32" fmla="*/ 104 w 228"/>
                  <a:gd name="T33" fmla="*/ 60 h 113"/>
                  <a:gd name="T34" fmla="*/ 86 w 228"/>
                  <a:gd name="T35" fmla="*/ 70 h 113"/>
                  <a:gd name="T36" fmla="*/ 67 w 228"/>
                  <a:gd name="T37" fmla="*/ 80 h 113"/>
                  <a:gd name="T38" fmla="*/ 49 w 228"/>
                  <a:gd name="T39" fmla="*/ 89 h 113"/>
                  <a:gd name="T40" fmla="*/ 34 w 228"/>
                  <a:gd name="T41" fmla="*/ 98 h 113"/>
                  <a:gd name="T42" fmla="*/ 21 w 228"/>
                  <a:gd name="T43" fmla="*/ 105 h 113"/>
                  <a:gd name="T44" fmla="*/ 9 w 228"/>
                  <a:gd name="T45" fmla="*/ 109 h 113"/>
                  <a:gd name="T46" fmla="*/ 3 w 228"/>
                  <a:gd name="T47" fmla="*/ 112 h 113"/>
                  <a:gd name="T48" fmla="*/ 0 w 228"/>
                  <a:gd name="T49" fmla="*/ 113 h 113"/>
                  <a:gd name="T50" fmla="*/ 54 w 228"/>
                  <a:gd name="T51" fmla="*/ 113 h 113"/>
                  <a:gd name="T52" fmla="*/ 54 w 228"/>
                  <a:gd name="T53" fmla="*/ 113 h 113"/>
                  <a:gd name="T54" fmla="*/ 52 w 228"/>
                  <a:gd name="T55" fmla="*/ 112 h 113"/>
                  <a:gd name="T56" fmla="*/ 52 w 228"/>
                  <a:gd name="T57" fmla="*/ 111 h 113"/>
                  <a:gd name="T58" fmla="*/ 54 w 228"/>
                  <a:gd name="T59" fmla="*/ 106 h 113"/>
                  <a:gd name="T60" fmla="*/ 61 w 228"/>
                  <a:gd name="T61" fmla="*/ 102 h 113"/>
                  <a:gd name="T62" fmla="*/ 71 w 228"/>
                  <a:gd name="T63" fmla="*/ 95 h 113"/>
                  <a:gd name="T64" fmla="*/ 88 w 228"/>
                  <a:gd name="T65" fmla="*/ 86 h 113"/>
                  <a:gd name="T66" fmla="*/ 114 w 228"/>
                  <a:gd name="T67" fmla="*/ 75 h 113"/>
                  <a:gd name="T68" fmla="*/ 142 w 228"/>
                  <a:gd name="T69" fmla="*/ 62 h 113"/>
                  <a:gd name="T70" fmla="*/ 166 w 228"/>
                  <a:gd name="T71" fmla="*/ 49 h 113"/>
                  <a:gd name="T72" fmla="*/ 185 w 228"/>
                  <a:gd name="T73" fmla="*/ 37 h 113"/>
                  <a:gd name="T74" fmla="*/ 201 w 228"/>
                  <a:gd name="T75" fmla="*/ 27 h 113"/>
                  <a:gd name="T76" fmla="*/ 214 w 228"/>
                  <a:gd name="T77" fmla="*/ 18 h 113"/>
                  <a:gd name="T78" fmla="*/ 221 w 228"/>
                  <a:gd name="T79" fmla="*/ 11 h 113"/>
                  <a:gd name="T80" fmla="*/ 227 w 228"/>
                  <a:gd name="T81" fmla="*/ 7 h 113"/>
                  <a:gd name="T82" fmla="*/ 228 w 228"/>
                  <a:gd name="T83" fmla="*/ 5 h 113"/>
                  <a:gd name="T84" fmla="*/ 213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3" y="0"/>
                    </a:moveTo>
                    <a:lnTo>
                      <a:pt x="211" y="0"/>
                    </a:lnTo>
                    <a:lnTo>
                      <a:pt x="208" y="1"/>
                    </a:lnTo>
                    <a:lnTo>
                      <a:pt x="202" y="4"/>
                    </a:lnTo>
                    <a:lnTo>
                      <a:pt x="194" y="7"/>
                    </a:lnTo>
                    <a:lnTo>
                      <a:pt x="185" y="11"/>
                    </a:lnTo>
                    <a:lnTo>
                      <a:pt x="175" y="17"/>
                    </a:lnTo>
                    <a:lnTo>
                      <a:pt x="165" y="23"/>
                    </a:lnTo>
                    <a:lnTo>
                      <a:pt x="153" y="30"/>
                    </a:lnTo>
                    <a:lnTo>
                      <a:pt x="145" y="36"/>
                    </a:lnTo>
                    <a:lnTo>
                      <a:pt x="140" y="38"/>
                    </a:lnTo>
                    <a:lnTo>
                      <a:pt x="137" y="40"/>
                    </a:lnTo>
                    <a:lnTo>
                      <a:pt x="136" y="41"/>
                    </a:lnTo>
                    <a:lnTo>
                      <a:pt x="133" y="43"/>
                    </a:lnTo>
                    <a:lnTo>
                      <a:pt x="129" y="46"/>
                    </a:lnTo>
                    <a:lnTo>
                      <a:pt x="119" y="51"/>
                    </a:lnTo>
                    <a:lnTo>
                      <a:pt x="104" y="60"/>
                    </a:lnTo>
                    <a:lnTo>
                      <a:pt x="86" y="70"/>
                    </a:lnTo>
                    <a:lnTo>
                      <a:pt x="67" y="80"/>
                    </a:lnTo>
                    <a:lnTo>
                      <a:pt x="49" y="89"/>
                    </a:lnTo>
                    <a:lnTo>
                      <a:pt x="34" y="98"/>
                    </a:lnTo>
                    <a:lnTo>
                      <a:pt x="21" y="105"/>
                    </a:lnTo>
                    <a:lnTo>
                      <a:pt x="9" y="109"/>
                    </a:lnTo>
                    <a:lnTo>
                      <a:pt x="3" y="112"/>
                    </a:lnTo>
                    <a:lnTo>
                      <a:pt x="0" y="113"/>
                    </a:lnTo>
                    <a:lnTo>
                      <a:pt x="54" y="113"/>
                    </a:lnTo>
                    <a:lnTo>
                      <a:pt x="52" y="112"/>
                    </a:lnTo>
                    <a:lnTo>
                      <a:pt x="52" y="111"/>
                    </a:lnTo>
                    <a:lnTo>
                      <a:pt x="54" y="106"/>
                    </a:lnTo>
                    <a:lnTo>
                      <a:pt x="61" y="102"/>
                    </a:lnTo>
                    <a:lnTo>
                      <a:pt x="71" y="95"/>
                    </a:lnTo>
                    <a:lnTo>
                      <a:pt x="88" y="86"/>
                    </a:lnTo>
                    <a:lnTo>
                      <a:pt x="114" y="75"/>
                    </a:lnTo>
                    <a:lnTo>
                      <a:pt x="142" y="62"/>
                    </a:lnTo>
                    <a:lnTo>
                      <a:pt x="166" y="49"/>
                    </a:lnTo>
                    <a:lnTo>
                      <a:pt x="185" y="37"/>
                    </a:lnTo>
                    <a:lnTo>
                      <a:pt x="201" y="27"/>
                    </a:lnTo>
                    <a:lnTo>
                      <a:pt x="214" y="18"/>
                    </a:lnTo>
                    <a:lnTo>
                      <a:pt x="221" y="11"/>
                    </a:lnTo>
                    <a:lnTo>
                      <a:pt x="227" y="7"/>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58"/>
              <p:cNvSpPr>
                <a:spLocks/>
              </p:cNvSpPr>
              <p:nvPr/>
            </p:nvSpPr>
            <p:spPr bwMode="auto">
              <a:xfrm>
                <a:off x="2346" y="1769"/>
                <a:ext cx="228" cy="116"/>
              </a:xfrm>
              <a:custGeom>
                <a:avLst/>
                <a:gdLst>
                  <a:gd name="T0" fmla="*/ 213 w 228"/>
                  <a:gd name="T1" fmla="*/ 0 h 116"/>
                  <a:gd name="T2" fmla="*/ 212 w 228"/>
                  <a:gd name="T3" fmla="*/ 0 h 116"/>
                  <a:gd name="T4" fmla="*/ 208 w 228"/>
                  <a:gd name="T5" fmla="*/ 2 h 116"/>
                  <a:gd name="T6" fmla="*/ 202 w 228"/>
                  <a:gd name="T7" fmla="*/ 5 h 116"/>
                  <a:gd name="T8" fmla="*/ 195 w 228"/>
                  <a:gd name="T9" fmla="*/ 7 h 116"/>
                  <a:gd name="T10" fmla="*/ 186 w 228"/>
                  <a:gd name="T11" fmla="*/ 12 h 116"/>
                  <a:gd name="T12" fmla="*/ 176 w 228"/>
                  <a:gd name="T13" fmla="*/ 18 h 116"/>
                  <a:gd name="T14" fmla="*/ 166 w 228"/>
                  <a:gd name="T15" fmla="*/ 23 h 116"/>
                  <a:gd name="T16" fmla="*/ 154 w 228"/>
                  <a:gd name="T17" fmla="*/ 31 h 116"/>
                  <a:gd name="T18" fmla="*/ 146 w 228"/>
                  <a:gd name="T19" fmla="*/ 36 h 116"/>
                  <a:gd name="T20" fmla="*/ 141 w 228"/>
                  <a:gd name="T21" fmla="*/ 39 h 116"/>
                  <a:gd name="T22" fmla="*/ 138 w 228"/>
                  <a:gd name="T23" fmla="*/ 41 h 116"/>
                  <a:gd name="T24" fmla="*/ 137 w 228"/>
                  <a:gd name="T25" fmla="*/ 42 h 116"/>
                  <a:gd name="T26" fmla="*/ 134 w 228"/>
                  <a:gd name="T27" fmla="*/ 44 h 116"/>
                  <a:gd name="T28" fmla="*/ 128 w 228"/>
                  <a:gd name="T29" fmla="*/ 46 h 116"/>
                  <a:gd name="T30" fmla="*/ 120 w 228"/>
                  <a:gd name="T31" fmla="*/ 52 h 116"/>
                  <a:gd name="T32" fmla="*/ 104 w 228"/>
                  <a:gd name="T33" fmla="*/ 61 h 116"/>
                  <a:gd name="T34" fmla="*/ 85 w 228"/>
                  <a:gd name="T35" fmla="*/ 71 h 116"/>
                  <a:gd name="T36" fmla="*/ 66 w 228"/>
                  <a:gd name="T37" fmla="*/ 81 h 116"/>
                  <a:gd name="T38" fmla="*/ 49 w 228"/>
                  <a:gd name="T39" fmla="*/ 91 h 116"/>
                  <a:gd name="T40" fmla="*/ 33 w 228"/>
                  <a:gd name="T41" fmla="*/ 98 h 116"/>
                  <a:gd name="T42" fmla="*/ 20 w 228"/>
                  <a:gd name="T43" fmla="*/ 106 h 116"/>
                  <a:gd name="T44" fmla="*/ 9 w 228"/>
                  <a:gd name="T45" fmla="*/ 111 h 116"/>
                  <a:gd name="T46" fmla="*/ 3 w 228"/>
                  <a:gd name="T47" fmla="*/ 114 h 116"/>
                  <a:gd name="T48" fmla="*/ 0 w 228"/>
                  <a:gd name="T49" fmla="*/ 116 h 116"/>
                  <a:gd name="T50" fmla="*/ 55 w 228"/>
                  <a:gd name="T51" fmla="*/ 116 h 116"/>
                  <a:gd name="T52" fmla="*/ 55 w 228"/>
                  <a:gd name="T53" fmla="*/ 116 h 116"/>
                  <a:gd name="T54" fmla="*/ 53 w 228"/>
                  <a:gd name="T55" fmla="*/ 114 h 116"/>
                  <a:gd name="T56" fmla="*/ 52 w 228"/>
                  <a:gd name="T57" fmla="*/ 111 h 116"/>
                  <a:gd name="T58" fmla="*/ 55 w 228"/>
                  <a:gd name="T59" fmla="*/ 108 h 116"/>
                  <a:gd name="T60" fmla="*/ 61 w 228"/>
                  <a:gd name="T61" fmla="*/ 103 h 116"/>
                  <a:gd name="T62" fmla="*/ 71 w 228"/>
                  <a:gd name="T63" fmla="*/ 95 h 116"/>
                  <a:gd name="T64" fmla="*/ 88 w 228"/>
                  <a:gd name="T65" fmla="*/ 87 h 116"/>
                  <a:gd name="T66" fmla="*/ 114 w 228"/>
                  <a:gd name="T67" fmla="*/ 75 h 116"/>
                  <a:gd name="T68" fmla="*/ 141 w 228"/>
                  <a:gd name="T69" fmla="*/ 62 h 116"/>
                  <a:gd name="T70" fmla="*/ 166 w 228"/>
                  <a:gd name="T71" fmla="*/ 49 h 116"/>
                  <a:gd name="T72" fmla="*/ 185 w 228"/>
                  <a:gd name="T73" fmla="*/ 38 h 116"/>
                  <a:gd name="T74" fmla="*/ 201 w 228"/>
                  <a:gd name="T75" fmla="*/ 28 h 116"/>
                  <a:gd name="T76" fmla="*/ 213 w 228"/>
                  <a:gd name="T77" fmla="*/ 19 h 116"/>
                  <a:gd name="T78" fmla="*/ 221 w 228"/>
                  <a:gd name="T79" fmla="*/ 12 h 116"/>
                  <a:gd name="T80" fmla="*/ 226 w 228"/>
                  <a:gd name="T81" fmla="*/ 7 h 116"/>
                  <a:gd name="T82" fmla="*/ 228 w 228"/>
                  <a:gd name="T83" fmla="*/ 6 h 116"/>
                  <a:gd name="T84" fmla="*/ 213 w 228"/>
                  <a:gd name="T85" fmla="*/ 0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6"/>
                  <a:gd name="T131" fmla="*/ 228 w 228"/>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6">
                    <a:moveTo>
                      <a:pt x="213" y="0"/>
                    </a:moveTo>
                    <a:lnTo>
                      <a:pt x="212" y="0"/>
                    </a:lnTo>
                    <a:lnTo>
                      <a:pt x="208" y="2"/>
                    </a:lnTo>
                    <a:lnTo>
                      <a:pt x="202" y="5"/>
                    </a:lnTo>
                    <a:lnTo>
                      <a:pt x="195" y="7"/>
                    </a:lnTo>
                    <a:lnTo>
                      <a:pt x="186" y="12"/>
                    </a:lnTo>
                    <a:lnTo>
                      <a:pt x="176" y="18"/>
                    </a:lnTo>
                    <a:lnTo>
                      <a:pt x="166" y="23"/>
                    </a:lnTo>
                    <a:lnTo>
                      <a:pt x="154" y="31"/>
                    </a:lnTo>
                    <a:lnTo>
                      <a:pt x="146" y="36"/>
                    </a:lnTo>
                    <a:lnTo>
                      <a:pt x="141" y="39"/>
                    </a:lnTo>
                    <a:lnTo>
                      <a:pt x="138" y="41"/>
                    </a:lnTo>
                    <a:lnTo>
                      <a:pt x="137" y="42"/>
                    </a:lnTo>
                    <a:lnTo>
                      <a:pt x="134" y="44"/>
                    </a:lnTo>
                    <a:lnTo>
                      <a:pt x="128" y="46"/>
                    </a:lnTo>
                    <a:lnTo>
                      <a:pt x="120" y="52"/>
                    </a:lnTo>
                    <a:lnTo>
                      <a:pt x="104" y="61"/>
                    </a:lnTo>
                    <a:lnTo>
                      <a:pt x="85" y="71"/>
                    </a:lnTo>
                    <a:lnTo>
                      <a:pt x="66" y="81"/>
                    </a:lnTo>
                    <a:lnTo>
                      <a:pt x="49" y="91"/>
                    </a:lnTo>
                    <a:lnTo>
                      <a:pt x="33" y="98"/>
                    </a:lnTo>
                    <a:lnTo>
                      <a:pt x="20" y="106"/>
                    </a:lnTo>
                    <a:lnTo>
                      <a:pt x="9" y="111"/>
                    </a:lnTo>
                    <a:lnTo>
                      <a:pt x="3" y="114"/>
                    </a:lnTo>
                    <a:lnTo>
                      <a:pt x="0" y="116"/>
                    </a:lnTo>
                    <a:lnTo>
                      <a:pt x="55" y="116"/>
                    </a:lnTo>
                    <a:lnTo>
                      <a:pt x="53" y="114"/>
                    </a:lnTo>
                    <a:lnTo>
                      <a:pt x="52" y="111"/>
                    </a:lnTo>
                    <a:lnTo>
                      <a:pt x="55" y="108"/>
                    </a:lnTo>
                    <a:lnTo>
                      <a:pt x="61" y="103"/>
                    </a:lnTo>
                    <a:lnTo>
                      <a:pt x="71" y="95"/>
                    </a:lnTo>
                    <a:lnTo>
                      <a:pt x="88" y="87"/>
                    </a:lnTo>
                    <a:lnTo>
                      <a:pt x="114" y="75"/>
                    </a:lnTo>
                    <a:lnTo>
                      <a:pt x="141" y="62"/>
                    </a:lnTo>
                    <a:lnTo>
                      <a:pt x="166" y="49"/>
                    </a:lnTo>
                    <a:lnTo>
                      <a:pt x="185" y="38"/>
                    </a:lnTo>
                    <a:lnTo>
                      <a:pt x="201" y="28"/>
                    </a:lnTo>
                    <a:lnTo>
                      <a:pt x="213" y="19"/>
                    </a:lnTo>
                    <a:lnTo>
                      <a:pt x="221"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59"/>
              <p:cNvSpPr>
                <a:spLocks/>
              </p:cNvSpPr>
              <p:nvPr/>
            </p:nvSpPr>
            <p:spPr bwMode="auto">
              <a:xfrm>
                <a:off x="2370" y="1802"/>
                <a:ext cx="230" cy="114"/>
              </a:xfrm>
              <a:custGeom>
                <a:avLst/>
                <a:gdLst>
                  <a:gd name="T0" fmla="*/ 214 w 230"/>
                  <a:gd name="T1" fmla="*/ 0 h 114"/>
                  <a:gd name="T2" fmla="*/ 213 w 230"/>
                  <a:gd name="T3" fmla="*/ 0 h 114"/>
                  <a:gd name="T4" fmla="*/ 210 w 230"/>
                  <a:gd name="T5" fmla="*/ 2 h 114"/>
                  <a:gd name="T6" fmla="*/ 204 w 230"/>
                  <a:gd name="T7" fmla="*/ 5 h 114"/>
                  <a:gd name="T8" fmla="*/ 195 w 230"/>
                  <a:gd name="T9" fmla="*/ 8 h 114"/>
                  <a:gd name="T10" fmla="*/ 187 w 230"/>
                  <a:gd name="T11" fmla="*/ 12 h 114"/>
                  <a:gd name="T12" fmla="*/ 177 w 230"/>
                  <a:gd name="T13" fmla="*/ 16 h 114"/>
                  <a:gd name="T14" fmla="*/ 166 w 230"/>
                  <a:gd name="T15" fmla="*/ 22 h 114"/>
                  <a:gd name="T16" fmla="*/ 155 w 230"/>
                  <a:gd name="T17" fmla="*/ 29 h 114"/>
                  <a:gd name="T18" fmla="*/ 146 w 230"/>
                  <a:gd name="T19" fmla="*/ 35 h 114"/>
                  <a:gd name="T20" fmla="*/ 142 w 230"/>
                  <a:gd name="T21" fmla="*/ 38 h 114"/>
                  <a:gd name="T22" fmla="*/ 139 w 230"/>
                  <a:gd name="T23" fmla="*/ 39 h 114"/>
                  <a:gd name="T24" fmla="*/ 138 w 230"/>
                  <a:gd name="T25" fmla="*/ 41 h 114"/>
                  <a:gd name="T26" fmla="*/ 135 w 230"/>
                  <a:gd name="T27" fmla="*/ 42 h 114"/>
                  <a:gd name="T28" fmla="*/ 130 w 230"/>
                  <a:gd name="T29" fmla="*/ 45 h 114"/>
                  <a:gd name="T30" fmla="*/ 120 w 230"/>
                  <a:gd name="T31" fmla="*/ 51 h 114"/>
                  <a:gd name="T32" fmla="*/ 106 w 230"/>
                  <a:gd name="T33" fmla="*/ 60 h 114"/>
                  <a:gd name="T34" fmla="*/ 87 w 230"/>
                  <a:gd name="T35" fmla="*/ 70 h 114"/>
                  <a:gd name="T36" fmla="*/ 68 w 230"/>
                  <a:gd name="T37" fmla="*/ 80 h 114"/>
                  <a:gd name="T38" fmla="*/ 51 w 230"/>
                  <a:gd name="T39" fmla="*/ 90 h 114"/>
                  <a:gd name="T40" fmla="*/ 34 w 230"/>
                  <a:gd name="T41" fmla="*/ 97 h 114"/>
                  <a:gd name="T42" fmla="*/ 21 w 230"/>
                  <a:gd name="T43" fmla="*/ 104 h 114"/>
                  <a:gd name="T44" fmla="*/ 9 w 230"/>
                  <a:gd name="T45" fmla="*/ 110 h 114"/>
                  <a:gd name="T46" fmla="*/ 3 w 230"/>
                  <a:gd name="T47" fmla="*/ 113 h 114"/>
                  <a:gd name="T48" fmla="*/ 0 w 230"/>
                  <a:gd name="T49" fmla="*/ 114 h 114"/>
                  <a:gd name="T50" fmla="*/ 55 w 230"/>
                  <a:gd name="T51" fmla="*/ 114 h 114"/>
                  <a:gd name="T52" fmla="*/ 55 w 230"/>
                  <a:gd name="T53" fmla="*/ 114 h 114"/>
                  <a:gd name="T54" fmla="*/ 54 w 230"/>
                  <a:gd name="T55" fmla="*/ 113 h 114"/>
                  <a:gd name="T56" fmla="*/ 52 w 230"/>
                  <a:gd name="T57" fmla="*/ 110 h 114"/>
                  <a:gd name="T58" fmla="*/ 55 w 230"/>
                  <a:gd name="T59" fmla="*/ 107 h 114"/>
                  <a:gd name="T60" fmla="*/ 61 w 230"/>
                  <a:gd name="T61" fmla="*/ 101 h 114"/>
                  <a:gd name="T62" fmla="*/ 71 w 230"/>
                  <a:gd name="T63" fmla="*/ 94 h 114"/>
                  <a:gd name="T64" fmla="*/ 88 w 230"/>
                  <a:gd name="T65" fmla="*/ 86 h 114"/>
                  <a:gd name="T66" fmla="*/ 114 w 230"/>
                  <a:gd name="T67" fmla="*/ 74 h 114"/>
                  <a:gd name="T68" fmla="*/ 142 w 230"/>
                  <a:gd name="T69" fmla="*/ 61 h 114"/>
                  <a:gd name="T70" fmla="*/ 166 w 230"/>
                  <a:gd name="T71" fmla="*/ 48 h 114"/>
                  <a:gd name="T72" fmla="*/ 185 w 230"/>
                  <a:gd name="T73" fmla="*/ 36 h 114"/>
                  <a:gd name="T74" fmla="*/ 202 w 230"/>
                  <a:gd name="T75" fmla="*/ 26 h 114"/>
                  <a:gd name="T76" fmla="*/ 214 w 230"/>
                  <a:gd name="T77" fmla="*/ 18 h 114"/>
                  <a:gd name="T78" fmla="*/ 223 w 230"/>
                  <a:gd name="T79" fmla="*/ 11 h 114"/>
                  <a:gd name="T80" fmla="*/ 228 w 230"/>
                  <a:gd name="T81" fmla="*/ 6 h 114"/>
                  <a:gd name="T82" fmla="*/ 230 w 230"/>
                  <a:gd name="T83" fmla="*/ 5 h 114"/>
                  <a:gd name="T84" fmla="*/ 214 w 230"/>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114"/>
                  <a:gd name="T131" fmla="*/ 230 w 230"/>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114">
                    <a:moveTo>
                      <a:pt x="214" y="0"/>
                    </a:moveTo>
                    <a:lnTo>
                      <a:pt x="213" y="0"/>
                    </a:lnTo>
                    <a:lnTo>
                      <a:pt x="210" y="2"/>
                    </a:lnTo>
                    <a:lnTo>
                      <a:pt x="204" y="5"/>
                    </a:lnTo>
                    <a:lnTo>
                      <a:pt x="195" y="8"/>
                    </a:lnTo>
                    <a:lnTo>
                      <a:pt x="187" y="12"/>
                    </a:lnTo>
                    <a:lnTo>
                      <a:pt x="177" y="16"/>
                    </a:lnTo>
                    <a:lnTo>
                      <a:pt x="166" y="22"/>
                    </a:lnTo>
                    <a:lnTo>
                      <a:pt x="155" y="29"/>
                    </a:lnTo>
                    <a:lnTo>
                      <a:pt x="146" y="35"/>
                    </a:lnTo>
                    <a:lnTo>
                      <a:pt x="142" y="38"/>
                    </a:lnTo>
                    <a:lnTo>
                      <a:pt x="139" y="39"/>
                    </a:lnTo>
                    <a:lnTo>
                      <a:pt x="138" y="41"/>
                    </a:lnTo>
                    <a:lnTo>
                      <a:pt x="135" y="42"/>
                    </a:lnTo>
                    <a:lnTo>
                      <a:pt x="130" y="45"/>
                    </a:lnTo>
                    <a:lnTo>
                      <a:pt x="120" y="51"/>
                    </a:lnTo>
                    <a:lnTo>
                      <a:pt x="106" y="60"/>
                    </a:lnTo>
                    <a:lnTo>
                      <a:pt x="87" y="70"/>
                    </a:lnTo>
                    <a:lnTo>
                      <a:pt x="68" y="80"/>
                    </a:lnTo>
                    <a:lnTo>
                      <a:pt x="51" y="90"/>
                    </a:lnTo>
                    <a:lnTo>
                      <a:pt x="34" y="97"/>
                    </a:lnTo>
                    <a:lnTo>
                      <a:pt x="21" y="104"/>
                    </a:lnTo>
                    <a:lnTo>
                      <a:pt x="9" y="110"/>
                    </a:lnTo>
                    <a:lnTo>
                      <a:pt x="3" y="113"/>
                    </a:lnTo>
                    <a:lnTo>
                      <a:pt x="0" y="114"/>
                    </a:lnTo>
                    <a:lnTo>
                      <a:pt x="55" y="114"/>
                    </a:lnTo>
                    <a:lnTo>
                      <a:pt x="54" y="113"/>
                    </a:lnTo>
                    <a:lnTo>
                      <a:pt x="52" y="110"/>
                    </a:lnTo>
                    <a:lnTo>
                      <a:pt x="55" y="107"/>
                    </a:lnTo>
                    <a:lnTo>
                      <a:pt x="61" y="101"/>
                    </a:lnTo>
                    <a:lnTo>
                      <a:pt x="71" y="94"/>
                    </a:lnTo>
                    <a:lnTo>
                      <a:pt x="88" y="86"/>
                    </a:lnTo>
                    <a:lnTo>
                      <a:pt x="114" y="74"/>
                    </a:lnTo>
                    <a:lnTo>
                      <a:pt x="142" y="61"/>
                    </a:lnTo>
                    <a:lnTo>
                      <a:pt x="166" y="48"/>
                    </a:lnTo>
                    <a:lnTo>
                      <a:pt x="185" y="36"/>
                    </a:lnTo>
                    <a:lnTo>
                      <a:pt x="202" y="26"/>
                    </a:lnTo>
                    <a:lnTo>
                      <a:pt x="214" y="18"/>
                    </a:lnTo>
                    <a:lnTo>
                      <a:pt x="223" y="11"/>
                    </a:lnTo>
                    <a:lnTo>
                      <a:pt x="228" y="6"/>
                    </a:lnTo>
                    <a:lnTo>
                      <a:pt x="230"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60"/>
              <p:cNvSpPr>
                <a:spLocks/>
              </p:cNvSpPr>
              <p:nvPr/>
            </p:nvSpPr>
            <p:spPr bwMode="auto">
              <a:xfrm>
                <a:off x="2396" y="1834"/>
                <a:ext cx="228" cy="114"/>
              </a:xfrm>
              <a:custGeom>
                <a:avLst/>
                <a:gdLst>
                  <a:gd name="T0" fmla="*/ 214 w 228"/>
                  <a:gd name="T1" fmla="*/ 0 h 114"/>
                  <a:gd name="T2" fmla="*/ 213 w 228"/>
                  <a:gd name="T3" fmla="*/ 0 h 114"/>
                  <a:gd name="T4" fmla="*/ 208 w 228"/>
                  <a:gd name="T5" fmla="*/ 2 h 114"/>
                  <a:gd name="T6" fmla="*/ 202 w 228"/>
                  <a:gd name="T7" fmla="*/ 4 h 114"/>
                  <a:gd name="T8" fmla="*/ 195 w 228"/>
                  <a:gd name="T9" fmla="*/ 7 h 114"/>
                  <a:gd name="T10" fmla="*/ 187 w 228"/>
                  <a:gd name="T11" fmla="*/ 12 h 114"/>
                  <a:gd name="T12" fmla="*/ 175 w 228"/>
                  <a:gd name="T13" fmla="*/ 16 h 114"/>
                  <a:gd name="T14" fmla="*/ 165 w 228"/>
                  <a:gd name="T15" fmla="*/ 22 h 114"/>
                  <a:gd name="T16" fmla="*/ 153 w 228"/>
                  <a:gd name="T17" fmla="*/ 29 h 114"/>
                  <a:gd name="T18" fmla="*/ 145 w 228"/>
                  <a:gd name="T19" fmla="*/ 35 h 114"/>
                  <a:gd name="T20" fmla="*/ 140 w 228"/>
                  <a:gd name="T21" fmla="*/ 38 h 114"/>
                  <a:gd name="T22" fmla="*/ 138 w 228"/>
                  <a:gd name="T23" fmla="*/ 39 h 114"/>
                  <a:gd name="T24" fmla="*/ 136 w 228"/>
                  <a:gd name="T25" fmla="*/ 41 h 114"/>
                  <a:gd name="T26" fmla="*/ 133 w 228"/>
                  <a:gd name="T27" fmla="*/ 42 h 114"/>
                  <a:gd name="T28" fmla="*/ 129 w 228"/>
                  <a:gd name="T29" fmla="*/ 45 h 114"/>
                  <a:gd name="T30" fmla="*/ 119 w 228"/>
                  <a:gd name="T31" fmla="*/ 51 h 114"/>
                  <a:gd name="T32" fmla="*/ 104 w 228"/>
                  <a:gd name="T33" fmla="*/ 59 h 114"/>
                  <a:gd name="T34" fmla="*/ 86 w 228"/>
                  <a:gd name="T35" fmla="*/ 71 h 114"/>
                  <a:gd name="T36" fmla="*/ 67 w 228"/>
                  <a:gd name="T37" fmla="*/ 81 h 114"/>
                  <a:gd name="T38" fmla="*/ 50 w 228"/>
                  <a:gd name="T39" fmla="*/ 90 h 114"/>
                  <a:gd name="T40" fmla="*/ 34 w 228"/>
                  <a:gd name="T41" fmla="*/ 98 h 114"/>
                  <a:gd name="T42" fmla="*/ 21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2"/>
                    </a:lnTo>
                    <a:lnTo>
                      <a:pt x="202" y="4"/>
                    </a:lnTo>
                    <a:lnTo>
                      <a:pt x="195" y="7"/>
                    </a:lnTo>
                    <a:lnTo>
                      <a:pt x="187" y="12"/>
                    </a:lnTo>
                    <a:lnTo>
                      <a:pt x="175" y="16"/>
                    </a:lnTo>
                    <a:lnTo>
                      <a:pt x="165" y="22"/>
                    </a:lnTo>
                    <a:lnTo>
                      <a:pt x="153" y="29"/>
                    </a:lnTo>
                    <a:lnTo>
                      <a:pt x="145" y="35"/>
                    </a:lnTo>
                    <a:lnTo>
                      <a:pt x="140" y="38"/>
                    </a:lnTo>
                    <a:lnTo>
                      <a:pt x="138" y="39"/>
                    </a:lnTo>
                    <a:lnTo>
                      <a:pt x="136" y="41"/>
                    </a:lnTo>
                    <a:lnTo>
                      <a:pt x="133" y="42"/>
                    </a:lnTo>
                    <a:lnTo>
                      <a:pt x="129" y="45"/>
                    </a:lnTo>
                    <a:lnTo>
                      <a:pt x="119" y="51"/>
                    </a:lnTo>
                    <a:lnTo>
                      <a:pt x="104" y="59"/>
                    </a:lnTo>
                    <a:lnTo>
                      <a:pt x="86" y="71"/>
                    </a:lnTo>
                    <a:lnTo>
                      <a:pt x="67" y="81"/>
                    </a:lnTo>
                    <a:lnTo>
                      <a:pt x="50" y="90"/>
                    </a:lnTo>
                    <a:lnTo>
                      <a:pt x="34" y="98"/>
                    </a:lnTo>
                    <a:lnTo>
                      <a:pt x="21" y="105"/>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6" y="48"/>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61"/>
              <p:cNvSpPr>
                <a:spLocks/>
              </p:cNvSpPr>
              <p:nvPr/>
            </p:nvSpPr>
            <p:spPr bwMode="auto">
              <a:xfrm>
                <a:off x="2421" y="1866"/>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6 h 114"/>
                  <a:gd name="T14" fmla="*/ 166 w 228"/>
                  <a:gd name="T15" fmla="*/ 22 h 114"/>
                  <a:gd name="T16" fmla="*/ 154 w 228"/>
                  <a:gd name="T17" fmla="*/ 29 h 114"/>
                  <a:gd name="T18" fmla="*/ 146 w 228"/>
                  <a:gd name="T19" fmla="*/ 34 h 114"/>
                  <a:gd name="T20" fmla="*/ 141 w 228"/>
                  <a:gd name="T21" fmla="*/ 37 h 114"/>
                  <a:gd name="T22" fmla="*/ 138 w 228"/>
                  <a:gd name="T23" fmla="*/ 39 h 114"/>
                  <a:gd name="T24" fmla="*/ 137 w 228"/>
                  <a:gd name="T25" fmla="*/ 40 h 114"/>
                  <a:gd name="T26" fmla="*/ 134 w 228"/>
                  <a:gd name="T27" fmla="*/ 42 h 114"/>
                  <a:gd name="T28" fmla="*/ 128 w 228"/>
                  <a:gd name="T29" fmla="*/ 45 h 114"/>
                  <a:gd name="T30" fmla="*/ 120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09 h 114"/>
                  <a:gd name="T58" fmla="*/ 55 w 228"/>
                  <a:gd name="T59" fmla="*/ 107 h 114"/>
                  <a:gd name="T60" fmla="*/ 61 w 228"/>
                  <a:gd name="T61" fmla="*/ 101 h 114"/>
                  <a:gd name="T62" fmla="*/ 71 w 228"/>
                  <a:gd name="T63" fmla="*/ 94 h 114"/>
                  <a:gd name="T64" fmla="*/ 88 w 228"/>
                  <a:gd name="T65" fmla="*/ 85 h 114"/>
                  <a:gd name="T66" fmla="*/ 114 w 228"/>
                  <a:gd name="T67" fmla="*/ 73 h 114"/>
                  <a:gd name="T68" fmla="*/ 141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6"/>
                    </a:lnTo>
                    <a:lnTo>
                      <a:pt x="166" y="22"/>
                    </a:lnTo>
                    <a:lnTo>
                      <a:pt x="154" y="29"/>
                    </a:lnTo>
                    <a:lnTo>
                      <a:pt x="146" y="34"/>
                    </a:lnTo>
                    <a:lnTo>
                      <a:pt x="141" y="37"/>
                    </a:lnTo>
                    <a:lnTo>
                      <a:pt x="138" y="39"/>
                    </a:lnTo>
                    <a:lnTo>
                      <a:pt x="137" y="40"/>
                    </a:lnTo>
                    <a:lnTo>
                      <a:pt x="134" y="42"/>
                    </a:lnTo>
                    <a:lnTo>
                      <a:pt x="128" y="45"/>
                    </a:lnTo>
                    <a:lnTo>
                      <a:pt x="120" y="50"/>
                    </a:lnTo>
                    <a:lnTo>
                      <a:pt x="104" y="59"/>
                    </a:lnTo>
                    <a:lnTo>
                      <a:pt x="85" y="71"/>
                    </a:lnTo>
                    <a:lnTo>
                      <a:pt x="66" y="81"/>
                    </a:lnTo>
                    <a:lnTo>
                      <a:pt x="49" y="89"/>
                    </a:lnTo>
                    <a:lnTo>
                      <a:pt x="33" y="98"/>
                    </a:lnTo>
                    <a:lnTo>
                      <a:pt x="20" y="105"/>
                    </a:lnTo>
                    <a:lnTo>
                      <a:pt x="9" y="109"/>
                    </a:lnTo>
                    <a:lnTo>
                      <a:pt x="3" y="112"/>
                    </a:lnTo>
                    <a:lnTo>
                      <a:pt x="0" y="114"/>
                    </a:lnTo>
                    <a:lnTo>
                      <a:pt x="55" y="114"/>
                    </a:lnTo>
                    <a:lnTo>
                      <a:pt x="53" y="112"/>
                    </a:lnTo>
                    <a:lnTo>
                      <a:pt x="52" y="109"/>
                    </a:lnTo>
                    <a:lnTo>
                      <a:pt x="55" y="107"/>
                    </a:lnTo>
                    <a:lnTo>
                      <a:pt x="61" y="101"/>
                    </a:lnTo>
                    <a:lnTo>
                      <a:pt x="71" y="94"/>
                    </a:lnTo>
                    <a:lnTo>
                      <a:pt x="88" y="85"/>
                    </a:lnTo>
                    <a:lnTo>
                      <a:pt x="114" y="73"/>
                    </a:lnTo>
                    <a:lnTo>
                      <a:pt x="141" y="60"/>
                    </a:lnTo>
                    <a:lnTo>
                      <a:pt x="166" y="47"/>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62"/>
              <p:cNvSpPr>
                <a:spLocks/>
              </p:cNvSpPr>
              <p:nvPr/>
            </p:nvSpPr>
            <p:spPr bwMode="auto">
              <a:xfrm>
                <a:off x="2447" y="1898"/>
                <a:ext cx="228" cy="114"/>
              </a:xfrm>
              <a:custGeom>
                <a:avLst/>
                <a:gdLst>
                  <a:gd name="T0" fmla="*/ 212 w 228"/>
                  <a:gd name="T1" fmla="*/ 0 h 114"/>
                  <a:gd name="T2" fmla="*/ 211 w 228"/>
                  <a:gd name="T3" fmla="*/ 0 h 114"/>
                  <a:gd name="T4" fmla="*/ 208 w 228"/>
                  <a:gd name="T5" fmla="*/ 1 h 114"/>
                  <a:gd name="T6" fmla="*/ 202 w 228"/>
                  <a:gd name="T7" fmla="*/ 4 h 114"/>
                  <a:gd name="T8" fmla="*/ 193 w 228"/>
                  <a:gd name="T9" fmla="*/ 7 h 114"/>
                  <a:gd name="T10" fmla="*/ 185 w 228"/>
                  <a:gd name="T11" fmla="*/ 11 h 114"/>
                  <a:gd name="T12" fmla="*/ 175 w 228"/>
                  <a:gd name="T13" fmla="*/ 15 h 114"/>
                  <a:gd name="T14" fmla="*/ 164 w 228"/>
                  <a:gd name="T15" fmla="*/ 21 h 114"/>
                  <a:gd name="T16" fmla="*/ 153 w 228"/>
                  <a:gd name="T17" fmla="*/ 28 h 114"/>
                  <a:gd name="T18" fmla="*/ 144 w 228"/>
                  <a:gd name="T19" fmla="*/ 34 h 114"/>
                  <a:gd name="T20" fmla="*/ 140 w 228"/>
                  <a:gd name="T21" fmla="*/ 37 h 114"/>
                  <a:gd name="T22" fmla="*/ 137 w 228"/>
                  <a:gd name="T23" fmla="*/ 39 h 114"/>
                  <a:gd name="T24" fmla="*/ 136 w 228"/>
                  <a:gd name="T25" fmla="*/ 40 h 114"/>
                  <a:gd name="T26" fmla="*/ 133 w 228"/>
                  <a:gd name="T27" fmla="*/ 41 h 114"/>
                  <a:gd name="T28" fmla="*/ 128 w 228"/>
                  <a:gd name="T29" fmla="*/ 44 h 114"/>
                  <a:gd name="T30" fmla="*/ 118 w 228"/>
                  <a:gd name="T31" fmla="*/ 50 h 114"/>
                  <a:gd name="T32" fmla="*/ 104 w 228"/>
                  <a:gd name="T33" fmla="*/ 59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3 w 228"/>
                  <a:gd name="T51" fmla="*/ 114 h 114"/>
                  <a:gd name="T52" fmla="*/ 53 w 228"/>
                  <a:gd name="T53" fmla="*/ 114 h 114"/>
                  <a:gd name="T54" fmla="*/ 52 w 228"/>
                  <a:gd name="T55" fmla="*/ 112 h 114"/>
                  <a:gd name="T56" fmla="*/ 52 w 228"/>
                  <a:gd name="T57" fmla="*/ 109 h 114"/>
                  <a:gd name="T58" fmla="*/ 53 w 228"/>
                  <a:gd name="T59" fmla="*/ 106 h 114"/>
                  <a:gd name="T60" fmla="*/ 61 w 228"/>
                  <a:gd name="T61" fmla="*/ 101 h 114"/>
                  <a:gd name="T62" fmla="*/ 71 w 228"/>
                  <a:gd name="T63" fmla="*/ 93 h 114"/>
                  <a:gd name="T64" fmla="*/ 88 w 228"/>
                  <a:gd name="T65" fmla="*/ 85 h 114"/>
                  <a:gd name="T66" fmla="*/ 114 w 228"/>
                  <a:gd name="T67" fmla="*/ 73 h 114"/>
                  <a:gd name="T68" fmla="*/ 141 w 228"/>
                  <a:gd name="T69" fmla="*/ 60 h 114"/>
                  <a:gd name="T70" fmla="*/ 166 w 228"/>
                  <a:gd name="T71" fmla="*/ 47 h 114"/>
                  <a:gd name="T72" fmla="*/ 185 w 228"/>
                  <a:gd name="T73" fmla="*/ 36 h 114"/>
                  <a:gd name="T74" fmla="*/ 201 w 228"/>
                  <a:gd name="T75" fmla="*/ 26 h 114"/>
                  <a:gd name="T76" fmla="*/ 213 w 228"/>
                  <a:gd name="T77" fmla="*/ 17 h 114"/>
                  <a:gd name="T78" fmla="*/ 221 w 228"/>
                  <a:gd name="T79" fmla="*/ 10 h 114"/>
                  <a:gd name="T80" fmla="*/ 226 w 228"/>
                  <a:gd name="T81" fmla="*/ 5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1"/>
                    </a:lnTo>
                    <a:lnTo>
                      <a:pt x="202" y="4"/>
                    </a:lnTo>
                    <a:lnTo>
                      <a:pt x="193" y="7"/>
                    </a:lnTo>
                    <a:lnTo>
                      <a:pt x="185" y="11"/>
                    </a:lnTo>
                    <a:lnTo>
                      <a:pt x="175" y="15"/>
                    </a:lnTo>
                    <a:lnTo>
                      <a:pt x="164" y="21"/>
                    </a:lnTo>
                    <a:lnTo>
                      <a:pt x="153" y="28"/>
                    </a:lnTo>
                    <a:lnTo>
                      <a:pt x="144" y="34"/>
                    </a:lnTo>
                    <a:lnTo>
                      <a:pt x="140" y="37"/>
                    </a:lnTo>
                    <a:lnTo>
                      <a:pt x="137" y="39"/>
                    </a:lnTo>
                    <a:lnTo>
                      <a:pt x="136" y="40"/>
                    </a:lnTo>
                    <a:lnTo>
                      <a:pt x="133" y="41"/>
                    </a:lnTo>
                    <a:lnTo>
                      <a:pt x="128" y="44"/>
                    </a:lnTo>
                    <a:lnTo>
                      <a:pt x="118" y="50"/>
                    </a:lnTo>
                    <a:lnTo>
                      <a:pt x="104" y="59"/>
                    </a:lnTo>
                    <a:lnTo>
                      <a:pt x="85" y="70"/>
                    </a:lnTo>
                    <a:lnTo>
                      <a:pt x="66" y="80"/>
                    </a:lnTo>
                    <a:lnTo>
                      <a:pt x="49" y="89"/>
                    </a:lnTo>
                    <a:lnTo>
                      <a:pt x="33" y="98"/>
                    </a:lnTo>
                    <a:lnTo>
                      <a:pt x="20" y="105"/>
                    </a:lnTo>
                    <a:lnTo>
                      <a:pt x="9" y="109"/>
                    </a:lnTo>
                    <a:lnTo>
                      <a:pt x="3" y="112"/>
                    </a:lnTo>
                    <a:lnTo>
                      <a:pt x="0" y="114"/>
                    </a:lnTo>
                    <a:lnTo>
                      <a:pt x="53" y="114"/>
                    </a:lnTo>
                    <a:lnTo>
                      <a:pt x="52" y="112"/>
                    </a:lnTo>
                    <a:lnTo>
                      <a:pt x="52" y="109"/>
                    </a:lnTo>
                    <a:lnTo>
                      <a:pt x="53" y="106"/>
                    </a:lnTo>
                    <a:lnTo>
                      <a:pt x="61" y="101"/>
                    </a:lnTo>
                    <a:lnTo>
                      <a:pt x="71" y="93"/>
                    </a:lnTo>
                    <a:lnTo>
                      <a:pt x="88" y="85"/>
                    </a:lnTo>
                    <a:lnTo>
                      <a:pt x="114" y="73"/>
                    </a:lnTo>
                    <a:lnTo>
                      <a:pt x="141" y="60"/>
                    </a:lnTo>
                    <a:lnTo>
                      <a:pt x="166" y="47"/>
                    </a:lnTo>
                    <a:lnTo>
                      <a:pt x="185" y="36"/>
                    </a:lnTo>
                    <a:lnTo>
                      <a:pt x="201" y="26"/>
                    </a:lnTo>
                    <a:lnTo>
                      <a:pt x="213" y="17"/>
                    </a:lnTo>
                    <a:lnTo>
                      <a:pt x="221" y="10"/>
                    </a:lnTo>
                    <a:lnTo>
                      <a:pt x="226" y="5"/>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63"/>
              <p:cNvSpPr>
                <a:spLocks/>
              </p:cNvSpPr>
              <p:nvPr/>
            </p:nvSpPr>
            <p:spPr bwMode="auto">
              <a:xfrm>
                <a:off x="2471" y="1929"/>
                <a:ext cx="228" cy="114"/>
              </a:xfrm>
              <a:custGeom>
                <a:avLst/>
                <a:gdLst>
                  <a:gd name="T0" fmla="*/ 214 w 228"/>
                  <a:gd name="T1" fmla="*/ 0 h 114"/>
                  <a:gd name="T2" fmla="*/ 213 w 228"/>
                  <a:gd name="T3" fmla="*/ 0 h 114"/>
                  <a:gd name="T4" fmla="*/ 208 w 228"/>
                  <a:gd name="T5" fmla="*/ 2 h 114"/>
                  <a:gd name="T6" fmla="*/ 202 w 228"/>
                  <a:gd name="T7" fmla="*/ 5 h 114"/>
                  <a:gd name="T8" fmla="*/ 195 w 228"/>
                  <a:gd name="T9" fmla="*/ 8 h 114"/>
                  <a:gd name="T10" fmla="*/ 187 w 228"/>
                  <a:gd name="T11" fmla="*/ 12 h 114"/>
                  <a:gd name="T12" fmla="*/ 177 w 228"/>
                  <a:gd name="T13" fmla="*/ 18 h 114"/>
                  <a:gd name="T14" fmla="*/ 166 w 228"/>
                  <a:gd name="T15" fmla="*/ 23 h 114"/>
                  <a:gd name="T16" fmla="*/ 155 w 228"/>
                  <a:gd name="T17" fmla="*/ 31 h 114"/>
                  <a:gd name="T18" fmla="*/ 146 w 228"/>
                  <a:gd name="T19" fmla="*/ 36 h 114"/>
                  <a:gd name="T20" fmla="*/ 142 w 228"/>
                  <a:gd name="T21" fmla="*/ 39 h 114"/>
                  <a:gd name="T22" fmla="*/ 139 w 228"/>
                  <a:gd name="T23" fmla="*/ 41 h 114"/>
                  <a:gd name="T24" fmla="*/ 138 w 228"/>
                  <a:gd name="T25" fmla="*/ 41 h 114"/>
                  <a:gd name="T26" fmla="*/ 135 w 228"/>
                  <a:gd name="T27" fmla="*/ 42 h 114"/>
                  <a:gd name="T28" fmla="*/ 129 w 228"/>
                  <a:gd name="T29" fmla="*/ 45 h 114"/>
                  <a:gd name="T30" fmla="*/ 120 w 228"/>
                  <a:gd name="T31" fmla="*/ 51 h 114"/>
                  <a:gd name="T32" fmla="*/ 104 w 228"/>
                  <a:gd name="T33" fmla="*/ 59 h 114"/>
                  <a:gd name="T34" fmla="*/ 86 w 228"/>
                  <a:gd name="T35" fmla="*/ 71 h 114"/>
                  <a:gd name="T36" fmla="*/ 67 w 228"/>
                  <a:gd name="T37" fmla="*/ 81 h 114"/>
                  <a:gd name="T38" fmla="*/ 50 w 228"/>
                  <a:gd name="T39" fmla="*/ 90 h 114"/>
                  <a:gd name="T40" fmla="*/ 34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6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6 h 114"/>
                  <a:gd name="T76" fmla="*/ 214 w 228"/>
                  <a:gd name="T77" fmla="*/ 18 h 114"/>
                  <a:gd name="T78" fmla="*/ 221 w 228"/>
                  <a:gd name="T79" fmla="*/ 10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2"/>
                    </a:lnTo>
                    <a:lnTo>
                      <a:pt x="202" y="5"/>
                    </a:lnTo>
                    <a:lnTo>
                      <a:pt x="195" y="8"/>
                    </a:lnTo>
                    <a:lnTo>
                      <a:pt x="187" y="12"/>
                    </a:lnTo>
                    <a:lnTo>
                      <a:pt x="177" y="18"/>
                    </a:lnTo>
                    <a:lnTo>
                      <a:pt x="166" y="23"/>
                    </a:lnTo>
                    <a:lnTo>
                      <a:pt x="155" y="31"/>
                    </a:lnTo>
                    <a:lnTo>
                      <a:pt x="146" y="36"/>
                    </a:lnTo>
                    <a:lnTo>
                      <a:pt x="142" y="39"/>
                    </a:lnTo>
                    <a:lnTo>
                      <a:pt x="139" y="41"/>
                    </a:lnTo>
                    <a:lnTo>
                      <a:pt x="138" y="41"/>
                    </a:lnTo>
                    <a:lnTo>
                      <a:pt x="135" y="42"/>
                    </a:lnTo>
                    <a:lnTo>
                      <a:pt x="129" y="45"/>
                    </a:lnTo>
                    <a:lnTo>
                      <a:pt x="120" y="51"/>
                    </a:lnTo>
                    <a:lnTo>
                      <a:pt x="104" y="59"/>
                    </a:lnTo>
                    <a:lnTo>
                      <a:pt x="86" y="71"/>
                    </a:lnTo>
                    <a:lnTo>
                      <a:pt x="67" y="81"/>
                    </a:lnTo>
                    <a:lnTo>
                      <a:pt x="50" y="90"/>
                    </a:lnTo>
                    <a:lnTo>
                      <a:pt x="34" y="98"/>
                    </a:lnTo>
                    <a:lnTo>
                      <a:pt x="21" y="106"/>
                    </a:lnTo>
                    <a:lnTo>
                      <a:pt x="9" y="110"/>
                    </a:lnTo>
                    <a:lnTo>
                      <a:pt x="3" y="113"/>
                    </a:lnTo>
                    <a:lnTo>
                      <a:pt x="0" y="114"/>
                    </a:lnTo>
                    <a:lnTo>
                      <a:pt x="55" y="114"/>
                    </a:lnTo>
                    <a:lnTo>
                      <a:pt x="54" y="113"/>
                    </a:lnTo>
                    <a:lnTo>
                      <a:pt x="52" y="111"/>
                    </a:lnTo>
                    <a:lnTo>
                      <a:pt x="55" y="107"/>
                    </a:lnTo>
                    <a:lnTo>
                      <a:pt x="61" y="103"/>
                    </a:lnTo>
                    <a:lnTo>
                      <a:pt x="71" y="96"/>
                    </a:lnTo>
                    <a:lnTo>
                      <a:pt x="88" y="87"/>
                    </a:lnTo>
                    <a:lnTo>
                      <a:pt x="114" y="75"/>
                    </a:lnTo>
                    <a:lnTo>
                      <a:pt x="142" y="62"/>
                    </a:lnTo>
                    <a:lnTo>
                      <a:pt x="166" y="49"/>
                    </a:lnTo>
                    <a:lnTo>
                      <a:pt x="185" y="38"/>
                    </a:lnTo>
                    <a:lnTo>
                      <a:pt x="201" y="26"/>
                    </a:lnTo>
                    <a:lnTo>
                      <a:pt x="214" y="18"/>
                    </a:lnTo>
                    <a:lnTo>
                      <a:pt x="221" y="10"/>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64"/>
              <p:cNvSpPr>
                <a:spLocks/>
              </p:cNvSpPr>
              <p:nvPr/>
            </p:nvSpPr>
            <p:spPr bwMode="auto">
              <a:xfrm>
                <a:off x="2496" y="1961"/>
                <a:ext cx="229" cy="114"/>
              </a:xfrm>
              <a:custGeom>
                <a:avLst/>
                <a:gdLst>
                  <a:gd name="T0" fmla="*/ 214 w 229"/>
                  <a:gd name="T1" fmla="*/ 0 h 114"/>
                  <a:gd name="T2" fmla="*/ 212 w 229"/>
                  <a:gd name="T3" fmla="*/ 0 h 114"/>
                  <a:gd name="T4" fmla="*/ 209 w 229"/>
                  <a:gd name="T5" fmla="*/ 2 h 114"/>
                  <a:gd name="T6" fmla="*/ 203 w 229"/>
                  <a:gd name="T7" fmla="*/ 4 h 114"/>
                  <a:gd name="T8" fmla="*/ 195 w 229"/>
                  <a:gd name="T9" fmla="*/ 7 h 114"/>
                  <a:gd name="T10" fmla="*/ 186 w 229"/>
                  <a:gd name="T11" fmla="*/ 12 h 114"/>
                  <a:gd name="T12" fmla="*/ 176 w 229"/>
                  <a:gd name="T13" fmla="*/ 17 h 114"/>
                  <a:gd name="T14" fmla="*/ 166 w 229"/>
                  <a:gd name="T15" fmla="*/ 23 h 114"/>
                  <a:gd name="T16" fmla="*/ 154 w 229"/>
                  <a:gd name="T17" fmla="*/ 30 h 114"/>
                  <a:gd name="T18" fmla="*/ 146 w 229"/>
                  <a:gd name="T19" fmla="*/ 36 h 114"/>
                  <a:gd name="T20" fmla="*/ 141 w 229"/>
                  <a:gd name="T21" fmla="*/ 39 h 114"/>
                  <a:gd name="T22" fmla="*/ 139 w 229"/>
                  <a:gd name="T23" fmla="*/ 40 h 114"/>
                  <a:gd name="T24" fmla="*/ 137 w 229"/>
                  <a:gd name="T25" fmla="*/ 40 h 114"/>
                  <a:gd name="T26" fmla="*/ 134 w 229"/>
                  <a:gd name="T27" fmla="*/ 42 h 114"/>
                  <a:gd name="T28" fmla="*/ 130 w 229"/>
                  <a:gd name="T29" fmla="*/ 45 h 114"/>
                  <a:gd name="T30" fmla="*/ 120 w 229"/>
                  <a:gd name="T31" fmla="*/ 51 h 114"/>
                  <a:gd name="T32" fmla="*/ 105 w 229"/>
                  <a:gd name="T33" fmla="*/ 59 h 114"/>
                  <a:gd name="T34" fmla="*/ 87 w 229"/>
                  <a:gd name="T35" fmla="*/ 71 h 114"/>
                  <a:gd name="T36" fmla="*/ 68 w 229"/>
                  <a:gd name="T37" fmla="*/ 81 h 114"/>
                  <a:gd name="T38" fmla="*/ 51 w 229"/>
                  <a:gd name="T39" fmla="*/ 89 h 114"/>
                  <a:gd name="T40" fmla="*/ 33 w 229"/>
                  <a:gd name="T41" fmla="*/ 98 h 114"/>
                  <a:gd name="T42" fmla="*/ 20 w 229"/>
                  <a:gd name="T43" fmla="*/ 105 h 114"/>
                  <a:gd name="T44" fmla="*/ 9 w 229"/>
                  <a:gd name="T45" fmla="*/ 110 h 114"/>
                  <a:gd name="T46" fmla="*/ 3 w 229"/>
                  <a:gd name="T47" fmla="*/ 113 h 114"/>
                  <a:gd name="T48" fmla="*/ 0 w 229"/>
                  <a:gd name="T49" fmla="*/ 114 h 114"/>
                  <a:gd name="T50" fmla="*/ 55 w 229"/>
                  <a:gd name="T51" fmla="*/ 114 h 114"/>
                  <a:gd name="T52" fmla="*/ 55 w 229"/>
                  <a:gd name="T53" fmla="*/ 114 h 114"/>
                  <a:gd name="T54" fmla="*/ 53 w 229"/>
                  <a:gd name="T55" fmla="*/ 113 h 114"/>
                  <a:gd name="T56" fmla="*/ 52 w 229"/>
                  <a:gd name="T57" fmla="*/ 111 h 114"/>
                  <a:gd name="T58" fmla="*/ 55 w 229"/>
                  <a:gd name="T59" fmla="*/ 107 h 114"/>
                  <a:gd name="T60" fmla="*/ 61 w 229"/>
                  <a:gd name="T61" fmla="*/ 102 h 114"/>
                  <a:gd name="T62" fmla="*/ 71 w 229"/>
                  <a:gd name="T63" fmla="*/ 95 h 114"/>
                  <a:gd name="T64" fmla="*/ 88 w 229"/>
                  <a:gd name="T65" fmla="*/ 87 h 114"/>
                  <a:gd name="T66" fmla="*/ 114 w 229"/>
                  <a:gd name="T67" fmla="*/ 75 h 114"/>
                  <a:gd name="T68" fmla="*/ 141 w 229"/>
                  <a:gd name="T69" fmla="*/ 62 h 114"/>
                  <a:gd name="T70" fmla="*/ 166 w 229"/>
                  <a:gd name="T71" fmla="*/ 49 h 114"/>
                  <a:gd name="T72" fmla="*/ 185 w 229"/>
                  <a:gd name="T73" fmla="*/ 38 h 114"/>
                  <a:gd name="T74" fmla="*/ 202 w 229"/>
                  <a:gd name="T75" fmla="*/ 26 h 114"/>
                  <a:gd name="T76" fmla="*/ 214 w 229"/>
                  <a:gd name="T77" fmla="*/ 17 h 114"/>
                  <a:gd name="T78" fmla="*/ 222 w 229"/>
                  <a:gd name="T79" fmla="*/ 10 h 114"/>
                  <a:gd name="T80" fmla="*/ 228 w 229"/>
                  <a:gd name="T81" fmla="*/ 6 h 114"/>
                  <a:gd name="T82" fmla="*/ 229 w 229"/>
                  <a:gd name="T83" fmla="*/ 4 h 114"/>
                  <a:gd name="T84" fmla="*/ 214 w 229"/>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9"/>
                  <a:gd name="T130" fmla="*/ 0 h 114"/>
                  <a:gd name="T131" fmla="*/ 229 w 229"/>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9" h="114">
                    <a:moveTo>
                      <a:pt x="214" y="0"/>
                    </a:moveTo>
                    <a:lnTo>
                      <a:pt x="212" y="0"/>
                    </a:lnTo>
                    <a:lnTo>
                      <a:pt x="209" y="2"/>
                    </a:lnTo>
                    <a:lnTo>
                      <a:pt x="203" y="4"/>
                    </a:lnTo>
                    <a:lnTo>
                      <a:pt x="195" y="7"/>
                    </a:lnTo>
                    <a:lnTo>
                      <a:pt x="186" y="12"/>
                    </a:lnTo>
                    <a:lnTo>
                      <a:pt x="176" y="17"/>
                    </a:lnTo>
                    <a:lnTo>
                      <a:pt x="166" y="23"/>
                    </a:lnTo>
                    <a:lnTo>
                      <a:pt x="154" y="30"/>
                    </a:lnTo>
                    <a:lnTo>
                      <a:pt x="146" y="36"/>
                    </a:lnTo>
                    <a:lnTo>
                      <a:pt x="141" y="39"/>
                    </a:lnTo>
                    <a:lnTo>
                      <a:pt x="139" y="40"/>
                    </a:lnTo>
                    <a:lnTo>
                      <a:pt x="137" y="40"/>
                    </a:lnTo>
                    <a:lnTo>
                      <a:pt x="134" y="42"/>
                    </a:lnTo>
                    <a:lnTo>
                      <a:pt x="130" y="45"/>
                    </a:lnTo>
                    <a:lnTo>
                      <a:pt x="120" y="51"/>
                    </a:lnTo>
                    <a:lnTo>
                      <a:pt x="105" y="59"/>
                    </a:lnTo>
                    <a:lnTo>
                      <a:pt x="87" y="71"/>
                    </a:lnTo>
                    <a:lnTo>
                      <a:pt x="68" y="81"/>
                    </a:lnTo>
                    <a:lnTo>
                      <a:pt x="51" y="89"/>
                    </a:lnTo>
                    <a:lnTo>
                      <a:pt x="33" y="98"/>
                    </a:lnTo>
                    <a:lnTo>
                      <a:pt x="20" y="105"/>
                    </a:lnTo>
                    <a:lnTo>
                      <a:pt x="9" y="110"/>
                    </a:lnTo>
                    <a:lnTo>
                      <a:pt x="3" y="113"/>
                    </a:lnTo>
                    <a:lnTo>
                      <a:pt x="0" y="114"/>
                    </a:lnTo>
                    <a:lnTo>
                      <a:pt x="55" y="114"/>
                    </a:lnTo>
                    <a:lnTo>
                      <a:pt x="53" y="113"/>
                    </a:lnTo>
                    <a:lnTo>
                      <a:pt x="52" y="111"/>
                    </a:lnTo>
                    <a:lnTo>
                      <a:pt x="55" y="107"/>
                    </a:lnTo>
                    <a:lnTo>
                      <a:pt x="61" y="102"/>
                    </a:lnTo>
                    <a:lnTo>
                      <a:pt x="71" y="95"/>
                    </a:lnTo>
                    <a:lnTo>
                      <a:pt x="88" y="87"/>
                    </a:lnTo>
                    <a:lnTo>
                      <a:pt x="114" y="75"/>
                    </a:lnTo>
                    <a:lnTo>
                      <a:pt x="141" y="62"/>
                    </a:lnTo>
                    <a:lnTo>
                      <a:pt x="166" y="49"/>
                    </a:lnTo>
                    <a:lnTo>
                      <a:pt x="185" y="38"/>
                    </a:lnTo>
                    <a:lnTo>
                      <a:pt x="202" y="26"/>
                    </a:lnTo>
                    <a:lnTo>
                      <a:pt x="214" y="17"/>
                    </a:lnTo>
                    <a:lnTo>
                      <a:pt x="222" y="10"/>
                    </a:lnTo>
                    <a:lnTo>
                      <a:pt x="228" y="6"/>
                    </a:lnTo>
                    <a:lnTo>
                      <a:pt x="229"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65"/>
              <p:cNvSpPr>
                <a:spLocks/>
              </p:cNvSpPr>
              <p:nvPr/>
            </p:nvSpPr>
            <p:spPr bwMode="auto">
              <a:xfrm>
                <a:off x="2522" y="1993"/>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5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6 w 228"/>
                  <a:gd name="T25" fmla="*/ 42 h 114"/>
                  <a:gd name="T26" fmla="*/ 133 w 228"/>
                  <a:gd name="T27" fmla="*/ 43 h 114"/>
                  <a:gd name="T28" fmla="*/ 128 w 228"/>
                  <a:gd name="T29" fmla="*/ 44 h 114"/>
                  <a:gd name="T30" fmla="*/ 118 w 228"/>
                  <a:gd name="T31" fmla="*/ 50 h 114"/>
                  <a:gd name="T32" fmla="*/ 104 w 228"/>
                  <a:gd name="T33" fmla="*/ 59 h 114"/>
                  <a:gd name="T34" fmla="*/ 85 w 228"/>
                  <a:gd name="T35" fmla="*/ 70 h 114"/>
                  <a:gd name="T36" fmla="*/ 66 w 228"/>
                  <a:gd name="T37" fmla="*/ 81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6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5" y="17"/>
                    </a:lnTo>
                    <a:lnTo>
                      <a:pt x="164" y="23"/>
                    </a:lnTo>
                    <a:lnTo>
                      <a:pt x="153" y="30"/>
                    </a:lnTo>
                    <a:lnTo>
                      <a:pt x="144" y="36"/>
                    </a:lnTo>
                    <a:lnTo>
                      <a:pt x="140" y="39"/>
                    </a:lnTo>
                    <a:lnTo>
                      <a:pt x="137" y="40"/>
                    </a:lnTo>
                    <a:lnTo>
                      <a:pt x="136" y="42"/>
                    </a:lnTo>
                    <a:lnTo>
                      <a:pt x="133" y="43"/>
                    </a:lnTo>
                    <a:lnTo>
                      <a:pt x="128" y="44"/>
                    </a:lnTo>
                    <a:lnTo>
                      <a:pt x="118" y="50"/>
                    </a:lnTo>
                    <a:lnTo>
                      <a:pt x="104" y="59"/>
                    </a:lnTo>
                    <a:lnTo>
                      <a:pt x="85" y="70"/>
                    </a:lnTo>
                    <a:lnTo>
                      <a:pt x="66" y="81"/>
                    </a:lnTo>
                    <a:lnTo>
                      <a:pt x="49" y="89"/>
                    </a:lnTo>
                    <a:lnTo>
                      <a:pt x="33" y="98"/>
                    </a:lnTo>
                    <a:lnTo>
                      <a:pt x="20" y="105"/>
                    </a:lnTo>
                    <a:lnTo>
                      <a:pt x="9" y="109"/>
                    </a:lnTo>
                    <a:lnTo>
                      <a:pt x="3" y="112"/>
                    </a:lnTo>
                    <a:lnTo>
                      <a:pt x="0" y="114"/>
                    </a:lnTo>
                    <a:lnTo>
                      <a:pt x="55" y="114"/>
                    </a:lnTo>
                    <a:lnTo>
                      <a:pt x="53" y="112"/>
                    </a:lnTo>
                    <a:lnTo>
                      <a:pt x="52" y="111"/>
                    </a:lnTo>
                    <a:lnTo>
                      <a:pt x="55" y="106"/>
                    </a:lnTo>
                    <a:lnTo>
                      <a:pt x="61" y="102"/>
                    </a:lnTo>
                    <a:lnTo>
                      <a:pt x="71" y="95"/>
                    </a:lnTo>
                    <a:lnTo>
                      <a:pt x="88" y="86"/>
                    </a:lnTo>
                    <a:lnTo>
                      <a:pt x="114" y="75"/>
                    </a:lnTo>
                    <a:lnTo>
                      <a:pt x="141" y="62"/>
                    </a:lnTo>
                    <a:lnTo>
                      <a:pt x="166" y="49"/>
                    </a:lnTo>
                    <a:lnTo>
                      <a:pt x="185" y="37"/>
                    </a:lnTo>
                    <a:lnTo>
                      <a:pt x="201" y="27"/>
                    </a:lnTo>
                    <a:lnTo>
                      <a:pt x="214" y="19"/>
                    </a:lnTo>
                    <a:lnTo>
                      <a:pt x="221" y="11"/>
                    </a:lnTo>
                    <a:lnTo>
                      <a:pt x="226"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66"/>
              <p:cNvSpPr>
                <a:spLocks/>
              </p:cNvSpPr>
              <p:nvPr/>
            </p:nvSpPr>
            <p:spPr bwMode="auto">
              <a:xfrm>
                <a:off x="2547" y="2025"/>
                <a:ext cx="227" cy="113"/>
              </a:xfrm>
              <a:custGeom>
                <a:avLst/>
                <a:gdLst>
                  <a:gd name="T0" fmla="*/ 213 w 227"/>
                  <a:gd name="T1" fmla="*/ 0 h 113"/>
                  <a:gd name="T2" fmla="*/ 212 w 227"/>
                  <a:gd name="T3" fmla="*/ 0 h 113"/>
                  <a:gd name="T4" fmla="*/ 207 w 227"/>
                  <a:gd name="T5" fmla="*/ 1 h 113"/>
                  <a:gd name="T6" fmla="*/ 201 w 227"/>
                  <a:gd name="T7" fmla="*/ 4 h 113"/>
                  <a:gd name="T8" fmla="*/ 194 w 227"/>
                  <a:gd name="T9" fmla="*/ 7 h 113"/>
                  <a:gd name="T10" fmla="*/ 186 w 227"/>
                  <a:gd name="T11" fmla="*/ 11 h 113"/>
                  <a:gd name="T12" fmla="*/ 176 w 227"/>
                  <a:gd name="T13" fmla="*/ 17 h 113"/>
                  <a:gd name="T14" fmla="*/ 165 w 227"/>
                  <a:gd name="T15" fmla="*/ 23 h 113"/>
                  <a:gd name="T16" fmla="*/ 154 w 227"/>
                  <a:gd name="T17" fmla="*/ 30 h 113"/>
                  <a:gd name="T18" fmla="*/ 145 w 227"/>
                  <a:gd name="T19" fmla="*/ 36 h 113"/>
                  <a:gd name="T20" fmla="*/ 141 w 227"/>
                  <a:gd name="T21" fmla="*/ 38 h 113"/>
                  <a:gd name="T22" fmla="*/ 138 w 227"/>
                  <a:gd name="T23" fmla="*/ 40 h 113"/>
                  <a:gd name="T24" fmla="*/ 137 w 227"/>
                  <a:gd name="T25" fmla="*/ 41 h 113"/>
                  <a:gd name="T26" fmla="*/ 134 w 227"/>
                  <a:gd name="T27" fmla="*/ 43 h 113"/>
                  <a:gd name="T28" fmla="*/ 128 w 227"/>
                  <a:gd name="T29" fmla="*/ 46 h 113"/>
                  <a:gd name="T30" fmla="*/ 119 w 227"/>
                  <a:gd name="T31" fmla="*/ 51 h 113"/>
                  <a:gd name="T32" fmla="*/ 103 w 227"/>
                  <a:gd name="T33" fmla="*/ 60 h 113"/>
                  <a:gd name="T34" fmla="*/ 85 w 227"/>
                  <a:gd name="T35" fmla="*/ 70 h 113"/>
                  <a:gd name="T36" fmla="*/ 66 w 227"/>
                  <a:gd name="T37" fmla="*/ 80 h 113"/>
                  <a:gd name="T38" fmla="*/ 49 w 227"/>
                  <a:gd name="T39" fmla="*/ 89 h 113"/>
                  <a:gd name="T40" fmla="*/ 33 w 227"/>
                  <a:gd name="T41" fmla="*/ 98 h 113"/>
                  <a:gd name="T42" fmla="*/ 20 w 227"/>
                  <a:gd name="T43" fmla="*/ 105 h 113"/>
                  <a:gd name="T44" fmla="*/ 8 w 227"/>
                  <a:gd name="T45" fmla="*/ 109 h 113"/>
                  <a:gd name="T46" fmla="*/ 2 w 227"/>
                  <a:gd name="T47" fmla="*/ 112 h 113"/>
                  <a:gd name="T48" fmla="*/ 0 w 227"/>
                  <a:gd name="T49" fmla="*/ 113 h 113"/>
                  <a:gd name="T50" fmla="*/ 54 w 227"/>
                  <a:gd name="T51" fmla="*/ 113 h 113"/>
                  <a:gd name="T52" fmla="*/ 54 w 227"/>
                  <a:gd name="T53" fmla="*/ 113 h 113"/>
                  <a:gd name="T54" fmla="*/ 53 w 227"/>
                  <a:gd name="T55" fmla="*/ 112 h 113"/>
                  <a:gd name="T56" fmla="*/ 51 w 227"/>
                  <a:gd name="T57" fmla="*/ 111 h 113"/>
                  <a:gd name="T58" fmla="*/ 54 w 227"/>
                  <a:gd name="T59" fmla="*/ 106 h 113"/>
                  <a:gd name="T60" fmla="*/ 60 w 227"/>
                  <a:gd name="T61" fmla="*/ 102 h 113"/>
                  <a:gd name="T62" fmla="*/ 70 w 227"/>
                  <a:gd name="T63" fmla="*/ 95 h 113"/>
                  <a:gd name="T64" fmla="*/ 88 w 227"/>
                  <a:gd name="T65" fmla="*/ 86 h 113"/>
                  <a:gd name="T66" fmla="*/ 113 w 227"/>
                  <a:gd name="T67" fmla="*/ 74 h 113"/>
                  <a:gd name="T68" fmla="*/ 141 w 227"/>
                  <a:gd name="T69" fmla="*/ 62 h 113"/>
                  <a:gd name="T70" fmla="*/ 165 w 227"/>
                  <a:gd name="T71" fmla="*/ 49 h 113"/>
                  <a:gd name="T72" fmla="*/ 184 w 227"/>
                  <a:gd name="T73" fmla="*/ 37 h 113"/>
                  <a:gd name="T74" fmla="*/ 200 w 227"/>
                  <a:gd name="T75" fmla="*/ 27 h 113"/>
                  <a:gd name="T76" fmla="*/ 213 w 227"/>
                  <a:gd name="T77" fmla="*/ 18 h 113"/>
                  <a:gd name="T78" fmla="*/ 220 w 227"/>
                  <a:gd name="T79" fmla="*/ 11 h 113"/>
                  <a:gd name="T80" fmla="*/ 226 w 227"/>
                  <a:gd name="T81" fmla="*/ 7 h 113"/>
                  <a:gd name="T82" fmla="*/ 227 w 227"/>
                  <a:gd name="T83" fmla="*/ 5 h 113"/>
                  <a:gd name="T84" fmla="*/ 213 w 227"/>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3"/>
                  <a:gd name="T131" fmla="*/ 227 w 227"/>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3">
                    <a:moveTo>
                      <a:pt x="213" y="0"/>
                    </a:moveTo>
                    <a:lnTo>
                      <a:pt x="212" y="0"/>
                    </a:lnTo>
                    <a:lnTo>
                      <a:pt x="207" y="1"/>
                    </a:lnTo>
                    <a:lnTo>
                      <a:pt x="201" y="4"/>
                    </a:lnTo>
                    <a:lnTo>
                      <a:pt x="194" y="7"/>
                    </a:lnTo>
                    <a:lnTo>
                      <a:pt x="186" y="11"/>
                    </a:lnTo>
                    <a:lnTo>
                      <a:pt x="176" y="17"/>
                    </a:lnTo>
                    <a:lnTo>
                      <a:pt x="165" y="23"/>
                    </a:lnTo>
                    <a:lnTo>
                      <a:pt x="154" y="30"/>
                    </a:lnTo>
                    <a:lnTo>
                      <a:pt x="145" y="36"/>
                    </a:lnTo>
                    <a:lnTo>
                      <a:pt x="141" y="38"/>
                    </a:lnTo>
                    <a:lnTo>
                      <a:pt x="138" y="40"/>
                    </a:lnTo>
                    <a:lnTo>
                      <a:pt x="137" y="41"/>
                    </a:lnTo>
                    <a:lnTo>
                      <a:pt x="134" y="43"/>
                    </a:lnTo>
                    <a:lnTo>
                      <a:pt x="128" y="46"/>
                    </a:lnTo>
                    <a:lnTo>
                      <a:pt x="119" y="51"/>
                    </a:lnTo>
                    <a:lnTo>
                      <a:pt x="103" y="60"/>
                    </a:lnTo>
                    <a:lnTo>
                      <a:pt x="85" y="70"/>
                    </a:lnTo>
                    <a:lnTo>
                      <a:pt x="66" y="80"/>
                    </a:lnTo>
                    <a:lnTo>
                      <a:pt x="49" y="89"/>
                    </a:lnTo>
                    <a:lnTo>
                      <a:pt x="33" y="98"/>
                    </a:lnTo>
                    <a:lnTo>
                      <a:pt x="20" y="105"/>
                    </a:lnTo>
                    <a:lnTo>
                      <a:pt x="8" y="109"/>
                    </a:lnTo>
                    <a:lnTo>
                      <a:pt x="2" y="112"/>
                    </a:lnTo>
                    <a:lnTo>
                      <a:pt x="0" y="113"/>
                    </a:lnTo>
                    <a:lnTo>
                      <a:pt x="54" y="113"/>
                    </a:lnTo>
                    <a:lnTo>
                      <a:pt x="53" y="112"/>
                    </a:lnTo>
                    <a:lnTo>
                      <a:pt x="51" y="111"/>
                    </a:lnTo>
                    <a:lnTo>
                      <a:pt x="54" y="106"/>
                    </a:lnTo>
                    <a:lnTo>
                      <a:pt x="60" y="102"/>
                    </a:lnTo>
                    <a:lnTo>
                      <a:pt x="70" y="95"/>
                    </a:lnTo>
                    <a:lnTo>
                      <a:pt x="88" y="86"/>
                    </a:lnTo>
                    <a:lnTo>
                      <a:pt x="113" y="74"/>
                    </a:lnTo>
                    <a:lnTo>
                      <a:pt x="141" y="62"/>
                    </a:lnTo>
                    <a:lnTo>
                      <a:pt x="165" y="49"/>
                    </a:lnTo>
                    <a:lnTo>
                      <a:pt x="184" y="37"/>
                    </a:lnTo>
                    <a:lnTo>
                      <a:pt x="200" y="27"/>
                    </a:lnTo>
                    <a:lnTo>
                      <a:pt x="213" y="18"/>
                    </a:lnTo>
                    <a:lnTo>
                      <a:pt x="220" y="11"/>
                    </a:lnTo>
                    <a:lnTo>
                      <a:pt x="226" y="7"/>
                    </a:lnTo>
                    <a:lnTo>
                      <a:pt x="227"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67"/>
              <p:cNvSpPr>
                <a:spLocks/>
              </p:cNvSpPr>
              <p:nvPr/>
            </p:nvSpPr>
            <p:spPr bwMode="auto">
              <a:xfrm>
                <a:off x="1122" y="695"/>
                <a:ext cx="228" cy="114"/>
              </a:xfrm>
              <a:custGeom>
                <a:avLst/>
                <a:gdLst>
                  <a:gd name="T0" fmla="*/ 214 w 228"/>
                  <a:gd name="T1" fmla="*/ 0 h 114"/>
                  <a:gd name="T2" fmla="*/ 213 w 228"/>
                  <a:gd name="T3" fmla="*/ 0 h 114"/>
                  <a:gd name="T4" fmla="*/ 208 w 228"/>
                  <a:gd name="T5" fmla="*/ 1 h 114"/>
                  <a:gd name="T6" fmla="*/ 202 w 228"/>
                  <a:gd name="T7" fmla="*/ 4 h 114"/>
                  <a:gd name="T8" fmla="*/ 195 w 228"/>
                  <a:gd name="T9" fmla="*/ 7 h 114"/>
                  <a:gd name="T10" fmla="*/ 187 w 228"/>
                  <a:gd name="T11" fmla="*/ 12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8 w 228"/>
                  <a:gd name="T23" fmla="*/ 40 h 114"/>
                  <a:gd name="T24" fmla="*/ 136 w 228"/>
                  <a:gd name="T25" fmla="*/ 42 h 114"/>
                  <a:gd name="T26" fmla="*/ 133 w 228"/>
                  <a:gd name="T27" fmla="*/ 43 h 114"/>
                  <a:gd name="T28" fmla="*/ 129 w 228"/>
                  <a:gd name="T29" fmla="*/ 45 h 114"/>
                  <a:gd name="T30" fmla="*/ 119 w 228"/>
                  <a:gd name="T31" fmla="*/ 50 h 114"/>
                  <a:gd name="T32" fmla="*/ 104 w 228"/>
                  <a:gd name="T33" fmla="*/ 59 h 114"/>
                  <a:gd name="T34" fmla="*/ 86 w 228"/>
                  <a:gd name="T35" fmla="*/ 71 h 114"/>
                  <a:gd name="T36" fmla="*/ 67 w 228"/>
                  <a:gd name="T37" fmla="*/ 81 h 114"/>
                  <a:gd name="T38" fmla="*/ 50 w 228"/>
                  <a:gd name="T39" fmla="*/ 89 h 114"/>
                  <a:gd name="T40" fmla="*/ 34 w 228"/>
                  <a:gd name="T41" fmla="*/ 98 h 114"/>
                  <a:gd name="T42" fmla="*/ 21 w 228"/>
                  <a:gd name="T43" fmla="*/ 105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7 h 114"/>
                  <a:gd name="T76" fmla="*/ 214 w 228"/>
                  <a:gd name="T77" fmla="*/ 19 h 114"/>
                  <a:gd name="T78" fmla="*/ 221 w 228"/>
                  <a:gd name="T79" fmla="*/ 12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1"/>
                    </a:lnTo>
                    <a:lnTo>
                      <a:pt x="202" y="4"/>
                    </a:lnTo>
                    <a:lnTo>
                      <a:pt x="195" y="7"/>
                    </a:lnTo>
                    <a:lnTo>
                      <a:pt x="187" y="12"/>
                    </a:lnTo>
                    <a:lnTo>
                      <a:pt x="175" y="17"/>
                    </a:lnTo>
                    <a:lnTo>
                      <a:pt x="165" y="23"/>
                    </a:lnTo>
                    <a:lnTo>
                      <a:pt x="153" y="30"/>
                    </a:lnTo>
                    <a:lnTo>
                      <a:pt x="145" y="36"/>
                    </a:lnTo>
                    <a:lnTo>
                      <a:pt x="140" y="39"/>
                    </a:lnTo>
                    <a:lnTo>
                      <a:pt x="138" y="40"/>
                    </a:lnTo>
                    <a:lnTo>
                      <a:pt x="136" y="42"/>
                    </a:lnTo>
                    <a:lnTo>
                      <a:pt x="133" y="43"/>
                    </a:lnTo>
                    <a:lnTo>
                      <a:pt x="129" y="45"/>
                    </a:lnTo>
                    <a:lnTo>
                      <a:pt x="119" y="50"/>
                    </a:lnTo>
                    <a:lnTo>
                      <a:pt x="104" y="59"/>
                    </a:lnTo>
                    <a:lnTo>
                      <a:pt x="86" y="71"/>
                    </a:lnTo>
                    <a:lnTo>
                      <a:pt x="67" y="81"/>
                    </a:lnTo>
                    <a:lnTo>
                      <a:pt x="50" y="89"/>
                    </a:lnTo>
                    <a:lnTo>
                      <a:pt x="34" y="98"/>
                    </a:lnTo>
                    <a:lnTo>
                      <a:pt x="21" y="105"/>
                    </a:lnTo>
                    <a:lnTo>
                      <a:pt x="9" y="110"/>
                    </a:lnTo>
                    <a:lnTo>
                      <a:pt x="3" y="112"/>
                    </a:lnTo>
                    <a:lnTo>
                      <a:pt x="0" y="114"/>
                    </a:lnTo>
                    <a:lnTo>
                      <a:pt x="55" y="114"/>
                    </a:lnTo>
                    <a:lnTo>
                      <a:pt x="54" y="112"/>
                    </a:lnTo>
                    <a:lnTo>
                      <a:pt x="52" y="111"/>
                    </a:lnTo>
                    <a:lnTo>
                      <a:pt x="55" y="107"/>
                    </a:lnTo>
                    <a:lnTo>
                      <a:pt x="61" y="102"/>
                    </a:lnTo>
                    <a:lnTo>
                      <a:pt x="71" y="95"/>
                    </a:lnTo>
                    <a:lnTo>
                      <a:pt x="88" y="87"/>
                    </a:lnTo>
                    <a:lnTo>
                      <a:pt x="114" y="75"/>
                    </a:lnTo>
                    <a:lnTo>
                      <a:pt x="142" y="62"/>
                    </a:lnTo>
                    <a:lnTo>
                      <a:pt x="166" y="49"/>
                    </a:lnTo>
                    <a:lnTo>
                      <a:pt x="185" y="38"/>
                    </a:lnTo>
                    <a:lnTo>
                      <a:pt x="201" y="27"/>
                    </a:lnTo>
                    <a:lnTo>
                      <a:pt x="214" y="19"/>
                    </a:lnTo>
                    <a:lnTo>
                      <a:pt x="221" y="12"/>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68"/>
              <p:cNvSpPr>
                <a:spLocks/>
              </p:cNvSpPr>
              <p:nvPr/>
            </p:nvSpPr>
            <p:spPr bwMode="auto">
              <a:xfrm>
                <a:off x="1147" y="727"/>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9 w 228"/>
                  <a:gd name="T23" fmla="*/ 40 h 114"/>
                  <a:gd name="T24" fmla="*/ 137 w 228"/>
                  <a:gd name="T25" fmla="*/ 42 h 114"/>
                  <a:gd name="T26" fmla="*/ 134 w 228"/>
                  <a:gd name="T27" fmla="*/ 43 h 114"/>
                  <a:gd name="T28" fmla="*/ 128 w 228"/>
                  <a:gd name="T29" fmla="*/ 44 h 114"/>
                  <a:gd name="T30" fmla="*/ 120 w 228"/>
                  <a:gd name="T31" fmla="*/ 50 h 114"/>
                  <a:gd name="T32" fmla="*/ 104 w 228"/>
                  <a:gd name="T33" fmla="*/ 59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1 w 228"/>
                  <a:gd name="T75" fmla="*/ 27 h 114"/>
                  <a:gd name="T76" fmla="*/ 214 w 228"/>
                  <a:gd name="T77" fmla="*/ 18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7"/>
                    </a:lnTo>
                    <a:lnTo>
                      <a:pt x="166" y="23"/>
                    </a:lnTo>
                    <a:lnTo>
                      <a:pt x="154" y="30"/>
                    </a:lnTo>
                    <a:lnTo>
                      <a:pt x="146" y="36"/>
                    </a:lnTo>
                    <a:lnTo>
                      <a:pt x="141" y="39"/>
                    </a:lnTo>
                    <a:lnTo>
                      <a:pt x="139" y="40"/>
                    </a:lnTo>
                    <a:lnTo>
                      <a:pt x="137" y="42"/>
                    </a:lnTo>
                    <a:lnTo>
                      <a:pt x="134" y="43"/>
                    </a:lnTo>
                    <a:lnTo>
                      <a:pt x="128" y="44"/>
                    </a:lnTo>
                    <a:lnTo>
                      <a:pt x="120" y="50"/>
                    </a:lnTo>
                    <a:lnTo>
                      <a:pt x="104" y="59"/>
                    </a:lnTo>
                    <a:lnTo>
                      <a:pt x="85" y="70"/>
                    </a:lnTo>
                    <a:lnTo>
                      <a:pt x="66" y="80"/>
                    </a:lnTo>
                    <a:lnTo>
                      <a:pt x="49" y="89"/>
                    </a:lnTo>
                    <a:lnTo>
                      <a:pt x="33" y="98"/>
                    </a:lnTo>
                    <a:lnTo>
                      <a:pt x="20" y="105"/>
                    </a:lnTo>
                    <a:lnTo>
                      <a:pt x="9" y="109"/>
                    </a:lnTo>
                    <a:lnTo>
                      <a:pt x="3" y="112"/>
                    </a:lnTo>
                    <a:lnTo>
                      <a:pt x="0" y="114"/>
                    </a:lnTo>
                    <a:lnTo>
                      <a:pt x="55" y="114"/>
                    </a:lnTo>
                    <a:lnTo>
                      <a:pt x="53" y="112"/>
                    </a:lnTo>
                    <a:lnTo>
                      <a:pt x="52" y="111"/>
                    </a:lnTo>
                    <a:lnTo>
                      <a:pt x="55" y="106"/>
                    </a:lnTo>
                    <a:lnTo>
                      <a:pt x="61" y="102"/>
                    </a:lnTo>
                    <a:lnTo>
                      <a:pt x="71" y="95"/>
                    </a:lnTo>
                    <a:lnTo>
                      <a:pt x="88" y="86"/>
                    </a:lnTo>
                    <a:lnTo>
                      <a:pt x="114" y="75"/>
                    </a:lnTo>
                    <a:lnTo>
                      <a:pt x="141" y="62"/>
                    </a:lnTo>
                    <a:lnTo>
                      <a:pt x="166" y="49"/>
                    </a:lnTo>
                    <a:lnTo>
                      <a:pt x="185" y="37"/>
                    </a:lnTo>
                    <a:lnTo>
                      <a:pt x="201" y="27"/>
                    </a:lnTo>
                    <a:lnTo>
                      <a:pt x="214" y="18"/>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69"/>
              <p:cNvSpPr>
                <a:spLocks/>
              </p:cNvSpPr>
              <p:nvPr/>
            </p:nvSpPr>
            <p:spPr bwMode="auto">
              <a:xfrm>
                <a:off x="1173" y="758"/>
                <a:ext cx="228" cy="114"/>
              </a:xfrm>
              <a:custGeom>
                <a:avLst/>
                <a:gdLst>
                  <a:gd name="T0" fmla="*/ 212 w 228"/>
                  <a:gd name="T1" fmla="*/ 0 h 114"/>
                  <a:gd name="T2" fmla="*/ 211 w 228"/>
                  <a:gd name="T3" fmla="*/ 0 h 114"/>
                  <a:gd name="T4" fmla="*/ 208 w 228"/>
                  <a:gd name="T5" fmla="*/ 2 h 114"/>
                  <a:gd name="T6" fmla="*/ 202 w 228"/>
                  <a:gd name="T7" fmla="*/ 5 h 114"/>
                  <a:gd name="T8" fmla="*/ 193 w 228"/>
                  <a:gd name="T9" fmla="*/ 8 h 114"/>
                  <a:gd name="T10" fmla="*/ 185 w 228"/>
                  <a:gd name="T11" fmla="*/ 12 h 114"/>
                  <a:gd name="T12" fmla="*/ 175 w 228"/>
                  <a:gd name="T13" fmla="*/ 18 h 114"/>
                  <a:gd name="T14" fmla="*/ 164 w 228"/>
                  <a:gd name="T15" fmla="*/ 24 h 114"/>
                  <a:gd name="T16" fmla="*/ 153 w 228"/>
                  <a:gd name="T17" fmla="*/ 31 h 114"/>
                  <a:gd name="T18" fmla="*/ 144 w 228"/>
                  <a:gd name="T19" fmla="*/ 37 h 114"/>
                  <a:gd name="T20" fmla="*/ 140 w 228"/>
                  <a:gd name="T21" fmla="*/ 39 h 114"/>
                  <a:gd name="T22" fmla="*/ 137 w 228"/>
                  <a:gd name="T23" fmla="*/ 41 h 114"/>
                  <a:gd name="T24" fmla="*/ 136 w 228"/>
                  <a:gd name="T25" fmla="*/ 42 h 114"/>
                  <a:gd name="T26" fmla="*/ 133 w 228"/>
                  <a:gd name="T27" fmla="*/ 44 h 114"/>
                  <a:gd name="T28" fmla="*/ 128 w 228"/>
                  <a:gd name="T29" fmla="*/ 47 h 114"/>
                  <a:gd name="T30" fmla="*/ 118 w 228"/>
                  <a:gd name="T31" fmla="*/ 52 h 114"/>
                  <a:gd name="T32" fmla="*/ 104 w 228"/>
                  <a:gd name="T33" fmla="*/ 61 h 114"/>
                  <a:gd name="T34" fmla="*/ 85 w 228"/>
                  <a:gd name="T35" fmla="*/ 71 h 114"/>
                  <a:gd name="T36" fmla="*/ 66 w 228"/>
                  <a:gd name="T37" fmla="*/ 81 h 114"/>
                  <a:gd name="T38" fmla="*/ 49 w 228"/>
                  <a:gd name="T39" fmla="*/ 90 h 114"/>
                  <a:gd name="T40" fmla="*/ 33 w 228"/>
                  <a:gd name="T41" fmla="*/ 99 h 114"/>
                  <a:gd name="T42" fmla="*/ 20 w 228"/>
                  <a:gd name="T43" fmla="*/ 106 h 114"/>
                  <a:gd name="T44" fmla="*/ 9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1 h 114"/>
                  <a:gd name="T58" fmla="*/ 53 w 228"/>
                  <a:gd name="T59" fmla="*/ 107 h 114"/>
                  <a:gd name="T60" fmla="*/ 61 w 228"/>
                  <a:gd name="T61" fmla="*/ 103 h 114"/>
                  <a:gd name="T62" fmla="*/ 71 w 228"/>
                  <a:gd name="T63" fmla="*/ 96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6 w 228"/>
                  <a:gd name="T81" fmla="*/ 8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5"/>
                    </a:lnTo>
                    <a:lnTo>
                      <a:pt x="193" y="8"/>
                    </a:lnTo>
                    <a:lnTo>
                      <a:pt x="185" y="12"/>
                    </a:lnTo>
                    <a:lnTo>
                      <a:pt x="175" y="18"/>
                    </a:lnTo>
                    <a:lnTo>
                      <a:pt x="164" y="24"/>
                    </a:lnTo>
                    <a:lnTo>
                      <a:pt x="153" y="31"/>
                    </a:lnTo>
                    <a:lnTo>
                      <a:pt x="144" y="37"/>
                    </a:lnTo>
                    <a:lnTo>
                      <a:pt x="140" y="39"/>
                    </a:lnTo>
                    <a:lnTo>
                      <a:pt x="137" y="41"/>
                    </a:lnTo>
                    <a:lnTo>
                      <a:pt x="136" y="42"/>
                    </a:lnTo>
                    <a:lnTo>
                      <a:pt x="133" y="44"/>
                    </a:lnTo>
                    <a:lnTo>
                      <a:pt x="128" y="47"/>
                    </a:lnTo>
                    <a:lnTo>
                      <a:pt x="118" y="52"/>
                    </a:lnTo>
                    <a:lnTo>
                      <a:pt x="104" y="61"/>
                    </a:lnTo>
                    <a:lnTo>
                      <a:pt x="85" y="71"/>
                    </a:lnTo>
                    <a:lnTo>
                      <a:pt x="66" y="81"/>
                    </a:lnTo>
                    <a:lnTo>
                      <a:pt x="49" y="90"/>
                    </a:lnTo>
                    <a:lnTo>
                      <a:pt x="33" y="99"/>
                    </a:lnTo>
                    <a:lnTo>
                      <a:pt x="20" y="106"/>
                    </a:lnTo>
                    <a:lnTo>
                      <a:pt x="9" y="110"/>
                    </a:lnTo>
                    <a:lnTo>
                      <a:pt x="3" y="113"/>
                    </a:lnTo>
                    <a:lnTo>
                      <a:pt x="0" y="114"/>
                    </a:lnTo>
                    <a:lnTo>
                      <a:pt x="53" y="114"/>
                    </a:lnTo>
                    <a:lnTo>
                      <a:pt x="52" y="113"/>
                    </a:lnTo>
                    <a:lnTo>
                      <a:pt x="52" y="111"/>
                    </a:lnTo>
                    <a:lnTo>
                      <a:pt x="53" y="107"/>
                    </a:lnTo>
                    <a:lnTo>
                      <a:pt x="61" y="103"/>
                    </a:lnTo>
                    <a:lnTo>
                      <a:pt x="71" y="96"/>
                    </a:lnTo>
                    <a:lnTo>
                      <a:pt x="88" y="87"/>
                    </a:lnTo>
                    <a:lnTo>
                      <a:pt x="114" y="75"/>
                    </a:lnTo>
                    <a:lnTo>
                      <a:pt x="141" y="62"/>
                    </a:lnTo>
                    <a:lnTo>
                      <a:pt x="166" y="49"/>
                    </a:lnTo>
                    <a:lnTo>
                      <a:pt x="185" y="38"/>
                    </a:lnTo>
                    <a:lnTo>
                      <a:pt x="201" y="28"/>
                    </a:lnTo>
                    <a:lnTo>
                      <a:pt x="214" y="19"/>
                    </a:lnTo>
                    <a:lnTo>
                      <a:pt x="221" y="12"/>
                    </a:lnTo>
                    <a:lnTo>
                      <a:pt x="226" y="8"/>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70"/>
              <p:cNvSpPr>
                <a:spLocks/>
              </p:cNvSpPr>
              <p:nvPr/>
            </p:nvSpPr>
            <p:spPr bwMode="auto">
              <a:xfrm>
                <a:off x="1198" y="790"/>
                <a:ext cx="226" cy="114"/>
              </a:xfrm>
              <a:custGeom>
                <a:avLst/>
                <a:gdLst>
                  <a:gd name="T0" fmla="*/ 213 w 226"/>
                  <a:gd name="T1" fmla="*/ 0 h 114"/>
                  <a:gd name="T2" fmla="*/ 212 w 226"/>
                  <a:gd name="T3" fmla="*/ 0 h 114"/>
                  <a:gd name="T4" fmla="*/ 207 w 226"/>
                  <a:gd name="T5" fmla="*/ 2 h 114"/>
                  <a:gd name="T6" fmla="*/ 201 w 226"/>
                  <a:gd name="T7" fmla="*/ 5 h 114"/>
                  <a:gd name="T8" fmla="*/ 194 w 226"/>
                  <a:gd name="T9" fmla="*/ 7 h 114"/>
                  <a:gd name="T10" fmla="*/ 186 w 226"/>
                  <a:gd name="T11" fmla="*/ 12 h 114"/>
                  <a:gd name="T12" fmla="*/ 176 w 226"/>
                  <a:gd name="T13" fmla="*/ 17 h 114"/>
                  <a:gd name="T14" fmla="*/ 165 w 226"/>
                  <a:gd name="T15" fmla="*/ 23 h 114"/>
                  <a:gd name="T16" fmla="*/ 154 w 226"/>
                  <a:gd name="T17" fmla="*/ 30 h 114"/>
                  <a:gd name="T18" fmla="*/ 145 w 226"/>
                  <a:gd name="T19" fmla="*/ 36 h 114"/>
                  <a:gd name="T20" fmla="*/ 141 w 226"/>
                  <a:gd name="T21" fmla="*/ 39 h 114"/>
                  <a:gd name="T22" fmla="*/ 138 w 226"/>
                  <a:gd name="T23" fmla="*/ 41 h 114"/>
                  <a:gd name="T24" fmla="*/ 137 w 226"/>
                  <a:gd name="T25" fmla="*/ 42 h 114"/>
                  <a:gd name="T26" fmla="*/ 134 w 226"/>
                  <a:gd name="T27" fmla="*/ 43 h 114"/>
                  <a:gd name="T28" fmla="*/ 128 w 226"/>
                  <a:gd name="T29" fmla="*/ 46 h 114"/>
                  <a:gd name="T30" fmla="*/ 119 w 226"/>
                  <a:gd name="T31" fmla="*/ 52 h 114"/>
                  <a:gd name="T32" fmla="*/ 103 w 226"/>
                  <a:gd name="T33" fmla="*/ 61 h 114"/>
                  <a:gd name="T34" fmla="*/ 85 w 226"/>
                  <a:gd name="T35" fmla="*/ 71 h 114"/>
                  <a:gd name="T36" fmla="*/ 66 w 226"/>
                  <a:gd name="T37" fmla="*/ 81 h 114"/>
                  <a:gd name="T38" fmla="*/ 49 w 226"/>
                  <a:gd name="T39" fmla="*/ 90 h 114"/>
                  <a:gd name="T40" fmla="*/ 33 w 226"/>
                  <a:gd name="T41" fmla="*/ 98 h 114"/>
                  <a:gd name="T42" fmla="*/ 20 w 226"/>
                  <a:gd name="T43" fmla="*/ 105 h 114"/>
                  <a:gd name="T44" fmla="*/ 8 w 226"/>
                  <a:gd name="T45" fmla="*/ 110 h 114"/>
                  <a:gd name="T46" fmla="*/ 2 w 226"/>
                  <a:gd name="T47" fmla="*/ 113 h 114"/>
                  <a:gd name="T48" fmla="*/ 0 w 226"/>
                  <a:gd name="T49" fmla="*/ 114 h 114"/>
                  <a:gd name="T50" fmla="*/ 54 w 226"/>
                  <a:gd name="T51" fmla="*/ 114 h 114"/>
                  <a:gd name="T52" fmla="*/ 54 w 226"/>
                  <a:gd name="T53" fmla="*/ 114 h 114"/>
                  <a:gd name="T54" fmla="*/ 53 w 226"/>
                  <a:gd name="T55" fmla="*/ 113 h 114"/>
                  <a:gd name="T56" fmla="*/ 51 w 226"/>
                  <a:gd name="T57" fmla="*/ 111 h 114"/>
                  <a:gd name="T58" fmla="*/ 54 w 226"/>
                  <a:gd name="T59" fmla="*/ 107 h 114"/>
                  <a:gd name="T60" fmla="*/ 60 w 226"/>
                  <a:gd name="T61" fmla="*/ 103 h 114"/>
                  <a:gd name="T62" fmla="*/ 70 w 226"/>
                  <a:gd name="T63" fmla="*/ 95 h 114"/>
                  <a:gd name="T64" fmla="*/ 88 w 226"/>
                  <a:gd name="T65" fmla="*/ 87 h 114"/>
                  <a:gd name="T66" fmla="*/ 113 w 226"/>
                  <a:gd name="T67" fmla="*/ 75 h 114"/>
                  <a:gd name="T68" fmla="*/ 141 w 226"/>
                  <a:gd name="T69" fmla="*/ 62 h 114"/>
                  <a:gd name="T70" fmla="*/ 164 w 226"/>
                  <a:gd name="T71" fmla="*/ 49 h 114"/>
                  <a:gd name="T72" fmla="*/ 184 w 226"/>
                  <a:gd name="T73" fmla="*/ 38 h 114"/>
                  <a:gd name="T74" fmla="*/ 200 w 226"/>
                  <a:gd name="T75" fmla="*/ 28 h 114"/>
                  <a:gd name="T76" fmla="*/ 212 w 226"/>
                  <a:gd name="T77" fmla="*/ 19 h 114"/>
                  <a:gd name="T78" fmla="*/ 220 w 226"/>
                  <a:gd name="T79" fmla="*/ 12 h 114"/>
                  <a:gd name="T80" fmla="*/ 225 w 226"/>
                  <a:gd name="T81" fmla="*/ 7 h 114"/>
                  <a:gd name="T82" fmla="*/ 226 w 226"/>
                  <a:gd name="T83" fmla="*/ 6 h 114"/>
                  <a:gd name="T84" fmla="*/ 213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3" y="0"/>
                    </a:moveTo>
                    <a:lnTo>
                      <a:pt x="212" y="0"/>
                    </a:lnTo>
                    <a:lnTo>
                      <a:pt x="207" y="2"/>
                    </a:lnTo>
                    <a:lnTo>
                      <a:pt x="201" y="5"/>
                    </a:lnTo>
                    <a:lnTo>
                      <a:pt x="194" y="7"/>
                    </a:lnTo>
                    <a:lnTo>
                      <a:pt x="186" y="12"/>
                    </a:lnTo>
                    <a:lnTo>
                      <a:pt x="176" y="17"/>
                    </a:lnTo>
                    <a:lnTo>
                      <a:pt x="165" y="23"/>
                    </a:lnTo>
                    <a:lnTo>
                      <a:pt x="154" y="30"/>
                    </a:lnTo>
                    <a:lnTo>
                      <a:pt x="145" y="36"/>
                    </a:lnTo>
                    <a:lnTo>
                      <a:pt x="141" y="39"/>
                    </a:lnTo>
                    <a:lnTo>
                      <a:pt x="138" y="41"/>
                    </a:lnTo>
                    <a:lnTo>
                      <a:pt x="137" y="42"/>
                    </a:lnTo>
                    <a:lnTo>
                      <a:pt x="134" y="43"/>
                    </a:lnTo>
                    <a:lnTo>
                      <a:pt x="128" y="46"/>
                    </a:lnTo>
                    <a:lnTo>
                      <a:pt x="119" y="52"/>
                    </a:lnTo>
                    <a:lnTo>
                      <a:pt x="103" y="61"/>
                    </a:lnTo>
                    <a:lnTo>
                      <a:pt x="85" y="71"/>
                    </a:lnTo>
                    <a:lnTo>
                      <a:pt x="66" y="81"/>
                    </a:lnTo>
                    <a:lnTo>
                      <a:pt x="49" y="90"/>
                    </a:lnTo>
                    <a:lnTo>
                      <a:pt x="33" y="98"/>
                    </a:lnTo>
                    <a:lnTo>
                      <a:pt x="20" y="105"/>
                    </a:lnTo>
                    <a:lnTo>
                      <a:pt x="8" y="110"/>
                    </a:lnTo>
                    <a:lnTo>
                      <a:pt x="2" y="113"/>
                    </a:lnTo>
                    <a:lnTo>
                      <a:pt x="0" y="114"/>
                    </a:lnTo>
                    <a:lnTo>
                      <a:pt x="54" y="114"/>
                    </a:lnTo>
                    <a:lnTo>
                      <a:pt x="53" y="113"/>
                    </a:lnTo>
                    <a:lnTo>
                      <a:pt x="51" y="111"/>
                    </a:lnTo>
                    <a:lnTo>
                      <a:pt x="54" y="107"/>
                    </a:lnTo>
                    <a:lnTo>
                      <a:pt x="60" y="103"/>
                    </a:lnTo>
                    <a:lnTo>
                      <a:pt x="70" y="95"/>
                    </a:lnTo>
                    <a:lnTo>
                      <a:pt x="88" y="87"/>
                    </a:lnTo>
                    <a:lnTo>
                      <a:pt x="113" y="75"/>
                    </a:lnTo>
                    <a:lnTo>
                      <a:pt x="141" y="62"/>
                    </a:lnTo>
                    <a:lnTo>
                      <a:pt x="164" y="49"/>
                    </a:lnTo>
                    <a:lnTo>
                      <a:pt x="184" y="38"/>
                    </a:lnTo>
                    <a:lnTo>
                      <a:pt x="200" y="28"/>
                    </a:lnTo>
                    <a:lnTo>
                      <a:pt x="212" y="19"/>
                    </a:lnTo>
                    <a:lnTo>
                      <a:pt x="220" y="12"/>
                    </a:lnTo>
                    <a:lnTo>
                      <a:pt x="225" y="7"/>
                    </a:lnTo>
                    <a:lnTo>
                      <a:pt x="226"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71"/>
              <p:cNvSpPr>
                <a:spLocks/>
              </p:cNvSpPr>
              <p:nvPr/>
            </p:nvSpPr>
            <p:spPr bwMode="auto">
              <a:xfrm>
                <a:off x="1222" y="823"/>
                <a:ext cx="227" cy="114"/>
              </a:xfrm>
              <a:custGeom>
                <a:avLst/>
                <a:gdLst>
                  <a:gd name="T0" fmla="*/ 212 w 227"/>
                  <a:gd name="T1" fmla="*/ 0 h 114"/>
                  <a:gd name="T2" fmla="*/ 211 w 227"/>
                  <a:gd name="T3" fmla="*/ 0 h 114"/>
                  <a:gd name="T4" fmla="*/ 208 w 227"/>
                  <a:gd name="T5" fmla="*/ 2 h 114"/>
                  <a:gd name="T6" fmla="*/ 202 w 227"/>
                  <a:gd name="T7" fmla="*/ 5 h 114"/>
                  <a:gd name="T8" fmla="*/ 195 w 227"/>
                  <a:gd name="T9" fmla="*/ 8 h 114"/>
                  <a:gd name="T10" fmla="*/ 186 w 227"/>
                  <a:gd name="T11" fmla="*/ 12 h 114"/>
                  <a:gd name="T12" fmla="*/ 176 w 227"/>
                  <a:gd name="T13" fmla="*/ 16 h 114"/>
                  <a:gd name="T14" fmla="*/ 166 w 227"/>
                  <a:gd name="T15" fmla="*/ 22 h 114"/>
                  <a:gd name="T16" fmla="*/ 154 w 227"/>
                  <a:gd name="T17" fmla="*/ 29 h 114"/>
                  <a:gd name="T18" fmla="*/ 146 w 227"/>
                  <a:gd name="T19" fmla="*/ 35 h 114"/>
                  <a:gd name="T20" fmla="*/ 141 w 227"/>
                  <a:gd name="T21" fmla="*/ 38 h 114"/>
                  <a:gd name="T22" fmla="*/ 139 w 227"/>
                  <a:gd name="T23" fmla="*/ 39 h 114"/>
                  <a:gd name="T24" fmla="*/ 137 w 227"/>
                  <a:gd name="T25" fmla="*/ 41 h 114"/>
                  <a:gd name="T26" fmla="*/ 134 w 227"/>
                  <a:gd name="T27" fmla="*/ 42 h 114"/>
                  <a:gd name="T28" fmla="*/ 130 w 227"/>
                  <a:gd name="T29" fmla="*/ 45 h 114"/>
                  <a:gd name="T30" fmla="*/ 120 w 227"/>
                  <a:gd name="T31" fmla="*/ 51 h 114"/>
                  <a:gd name="T32" fmla="*/ 105 w 227"/>
                  <a:gd name="T33" fmla="*/ 59 h 114"/>
                  <a:gd name="T34" fmla="*/ 87 w 227"/>
                  <a:gd name="T35" fmla="*/ 70 h 114"/>
                  <a:gd name="T36" fmla="*/ 68 w 227"/>
                  <a:gd name="T37" fmla="*/ 80 h 114"/>
                  <a:gd name="T38" fmla="*/ 51 w 227"/>
                  <a:gd name="T39" fmla="*/ 90 h 114"/>
                  <a:gd name="T40" fmla="*/ 33 w 227"/>
                  <a:gd name="T41" fmla="*/ 97 h 114"/>
                  <a:gd name="T42" fmla="*/ 20 w 227"/>
                  <a:gd name="T43" fmla="*/ 104 h 114"/>
                  <a:gd name="T44" fmla="*/ 9 w 227"/>
                  <a:gd name="T45" fmla="*/ 110 h 114"/>
                  <a:gd name="T46" fmla="*/ 3 w 227"/>
                  <a:gd name="T47" fmla="*/ 113 h 114"/>
                  <a:gd name="T48" fmla="*/ 0 w 227"/>
                  <a:gd name="T49" fmla="*/ 114 h 114"/>
                  <a:gd name="T50" fmla="*/ 55 w 227"/>
                  <a:gd name="T51" fmla="*/ 114 h 114"/>
                  <a:gd name="T52" fmla="*/ 55 w 227"/>
                  <a:gd name="T53" fmla="*/ 114 h 114"/>
                  <a:gd name="T54" fmla="*/ 53 w 227"/>
                  <a:gd name="T55" fmla="*/ 113 h 114"/>
                  <a:gd name="T56" fmla="*/ 52 w 227"/>
                  <a:gd name="T57" fmla="*/ 110 h 114"/>
                  <a:gd name="T58" fmla="*/ 55 w 227"/>
                  <a:gd name="T59" fmla="*/ 107 h 114"/>
                  <a:gd name="T60" fmla="*/ 61 w 227"/>
                  <a:gd name="T61" fmla="*/ 101 h 114"/>
                  <a:gd name="T62" fmla="*/ 71 w 227"/>
                  <a:gd name="T63" fmla="*/ 94 h 114"/>
                  <a:gd name="T64" fmla="*/ 88 w 227"/>
                  <a:gd name="T65" fmla="*/ 85 h 114"/>
                  <a:gd name="T66" fmla="*/ 114 w 227"/>
                  <a:gd name="T67" fmla="*/ 74 h 114"/>
                  <a:gd name="T68" fmla="*/ 141 w 227"/>
                  <a:gd name="T69" fmla="*/ 61 h 114"/>
                  <a:gd name="T70" fmla="*/ 165 w 227"/>
                  <a:gd name="T71" fmla="*/ 48 h 114"/>
                  <a:gd name="T72" fmla="*/ 185 w 227"/>
                  <a:gd name="T73" fmla="*/ 36 h 114"/>
                  <a:gd name="T74" fmla="*/ 201 w 227"/>
                  <a:gd name="T75" fmla="*/ 26 h 114"/>
                  <a:gd name="T76" fmla="*/ 212 w 227"/>
                  <a:gd name="T77" fmla="*/ 18 h 114"/>
                  <a:gd name="T78" fmla="*/ 221 w 227"/>
                  <a:gd name="T79" fmla="*/ 10 h 114"/>
                  <a:gd name="T80" fmla="*/ 225 w 227"/>
                  <a:gd name="T81" fmla="*/ 6 h 114"/>
                  <a:gd name="T82" fmla="*/ 227 w 227"/>
                  <a:gd name="T83" fmla="*/ 5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8" y="2"/>
                    </a:lnTo>
                    <a:lnTo>
                      <a:pt x="202" y="5"/>
                    </a:lnTo>
                    <a:lnTo>
                      <a:pt x="195" y="8"/>
                    </a:lnTo>
                    <a:lnTo>
                      <a:pt x="186" y="12"/>
                    </a:lnTo>
                    <a:lnTo>
                      <a:pt x="176" y="16"/>
                    </a:lnTo>
                    <a:lnTo>
                      <a:pt x="166" y="22"/>
                    </a:lnTo>
                    <a:lnTo>
                      <a:pt x="154" y="29"/>
                    </a:lnTo>
                    <a:lnTo>
                      <a:pt x="146" y="35"/>
                    </a:lnTo>
                    <a:lnTo>
                      <a:pt x="141" y="38"/>
                    </a:lnTo>
                    <a:lnTo>
                      <a:pt x="139" y="39"/>
                    </a:lnTo>
                    <a:lnTo>
                      <a:pt x="137" y="41"/>
                    </a:lnTo>
                    <a:lnTo>
                      <a:pt x="134" y="42"/>
                    </a:lnTo>
                    <a:lnTo>
                      <a:pt x="130" y="45"/>
                    </a:lnTo>
                    <a:lnTo>
                      <a:pt x="120" y="51"/>
                    </a:lnTo>
                    <a:lnTo>
                      <a:pt x="105" y="59"/>
                    </a:lnTo>
                    <a:lnTo>
                      <a:pt x="87" y="70"/>
                    </a:lnTo>
                    <a:lnTo>
                      <a:pt x="68" y="80"/>
                    </a:lnTo>
                    <a:lnTo>
                      <a:pt x="51" y="90"/>
                    </a:lnTo>
                    <a:lnTo>
                      <a:pt x="33" y="97"/>
                    </a:lnTo>
                    <a:lnTo>
                      <a:pt x="20" y="104"/>
                    </a:lnTo>
                    <a:lnTo>
                      <a:pt x="9" y="110"/>
                    </a:lnTo>
                    <a:lnTo>
                      <a:pt x="3" y="113"/>
                    </a:lnTo>
                    <a:lnTo>
                      <a:pt x="0" y="114"/>
                    </a:lnTo>
                    <a:lnTo>
                      <a:pt x="55" y="114"/>
                    </a:lnTo>
                    <a:lnTo>
                      <a:pt x="53" y="113"/>
                    </a:lnTo>
                    <a:lnTo>
                      <a:pt x="52" y="110"/>
                    </a:lnTo>
                    <a:lnTo>
                      <a:pt x="55" y="107"/>
                    </a:lnTo>
                    <a:lnTo>
                      <a:pt x="61" y="101"/>
                    </a:lnTo>
                    <a:lnTo>
                      <a:pt x="71" y="94"/>
                    </a:lnTo>
                    <a:lnTo>
                      <a:pt x="88" y="85"/>
                    </a:lnTo>
                    <a:lnTo>
                      <a:pt x="114" y="74"/>
                    </a:lnTo>
                    <a:lnTo>
                      <a:pt x="141" y="61"/>
                    </a:lnTo>
                    <a:lnTo>
                      <a:pt x="165" y="48"/>
                    </a:lnTo>
                    <a:lnTo>
                      <a:pt x="185" y="36"/>
                    </a:lnTo>
                    <a:lnTo>
                      <a:pt x="201" y="26"/>
                    </a:lnTo>
                    <a:lnTo>
                      <a:pt x="212" y="18"/>
                    </a:lnTo>
                    <a:lnTo>
                      <a:pt x="221" y="10"/>
                    </a:lnTo>
                    <a:lnTo>
                      <a:pt x="225" y="6"/>
                    </a:lnTo>
                    <a:lnTo>
                      <a:pt x="227"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72"/>
              <p:cNvSpPr>
                <a:spLocks/>
              </p:cNvSpPr>
              <p:nvPr/>
            </p:nvSpPr>
            <p:spPr bwMode="auto">
              <a:xfrm>
                <a:off x="1248" y="855"/>
                <a:ext cx="227" cy="114"/>
              </a:xfrm>
              <a:custGeom>
                <a:avLst/>
                <a:gdLst>
                  <a:gd name="T0" fmla="*/ 212 w 227"/>
                  <a:gd name="T1" fmla="*/ 0 h 114"/>
                  <a:gd name="T2" fmla="*/ 211 w 227"/>
                  <a:gd name="T3" fmla="*/ 0 h 114"/>
                  <a:gd name="T4" fmla="*/ 206 w 227"/>
                  <a:gd name="T5" fmla="*/ 2 h 114"/>
                  <a:gd name="T6" fmla="*/ 201 w 227"/>
                  <a:gd name="T7" fmla="*/ 4 h 114"/>
                  <a:gd name="T8" fmla="*/ 193 w 227"/>
                  <a:gd name="T9" fmla="*/ 7 h 114"/>
                  <a:gd name="T10" fmla="*/ 185 w 227"/>
                  <a:gd name="T11" fmla="*/ 12 h 114"/>
                  <a:gd name="T12" fmla="*/ 175 w 227"/>
                  <a:gd name="T13" fmla="*/ 16 h 114"/>
                  <a:gd name="T14" fmla="*/ 164 w 227"/>
                  <a:gd name="T15" fmla="*/ 22 h 114"/>
                  <a:gd name="T16" fmla="*/ 153 w 227"/>
                  <a:gd name="T17" fmla="*/ 29 h 114"/>
                  <a:gd name="T18" fmla="*/ 144 w 227"/>
                  <a:gd name="T19" fmla="*/ 35 h 114"/>
                  <a:gd name="T20" fmla="*/ 140 w 227"/>
                  <a:gd name="T21" fmla="*/ 38 h 114"/>
                  <a:gd name="T22" fmla="*/ 137 w 227"/>
                  <a:gd name="T23" fmla="*/ 39 h 114"/>
                  <a:gd name="T24" fmla="*/ 136 w 227"/>
                  <a:gd name="T25" fmla="*/ 40 h 114"/>
                  <a:gd name="T26" fmla="*/ 133 w 227"/>
                  <a:gd name="T27" fmla="*/ 42 h 114"/>
                  <a:gd name="T28" fmla="*/ 128 w 227"/>
                  <a:gd name="T29" fmla="*/ 45 h 114"/>
                  <a:gd name="T30" fmla="*/ 118 w 227"/>
                  <a:gd name="T31" fmla="*/ 51 h 114"/>
                  <a:gd name="T32" fmla="*/ 104 w 227"/>
                  <a:gd name="T33" fmla="*/ 59 h 114"/>
                  <a:gd name="T34" fmla="*/ 85 w 227"/>
                  <a:gd name="T35" fmla="*/ 71 h 114"/>
                  <a:gd name="T36" fmla="*/ 66 w 227"/>
                  <a:gd name="T37" fmla="*/ 81 h 114"/>
                  <a:gd name="T38" fmla="*/ 49 w 227"/>
                  <a:gd name="T39" fmla="*/ 89 h 114"/>
                  <a:gd name="T40" fmla="*/ 33 w 227"/>
                  <a:gd name="T41" fmla="*/ 98 h 114"/>
                  <a:gd name="T42" fmla="*/ 20 w 227"/>
                  <a:gd name="T43" fmla="*/ 105 h 114"/>
                  <a:gd name="T44" fmla="*/ 9 w 227"/>
                  <a:gd name="T45" fmla="*/ 110 h 114"/>
                  <a:gd name="T46" fmla="*/ 3 w 227"/>
                  <a:gd name="T47" fmla="*/ 113 h 114"/>
                  <a:gd name="T48" fmla="*/ 0 w 227"/>
                  <a:gd name="T49" fmla="*/ 114 h 114"/>
                  <a:gd name="T50" fmla="*/ 55 w 227"/>
                  <a:gd name="T51" fmla="*/ 114 h 114"/>
                  <a:gd name="T52" fmla="*/ 55 w 227"/>
                  <a:gd name="T53" fmla="*/ 114 h 114"/>
                  <a:gd name="T54" fmla="*/ 53 w 227"/>
                  <a:gd name="T55" fmla="*/ 113 h 114"/>
                  <a:gd name="T56" fmla="*/ 52 w 227"/>
                  <a:gd name="T57" fmla="*/ 110 h 114"/>
                  <a:gd name="T58" fmla="*/ 55 w 227"/>
                  <a:gd name="T59" fmla="*/ 107 h 114"/>
                  <a:gd name="T60" fmla="*/ 61 w 227"/>
                  <a:gd name="T61" fmla="*/ 101 h 114"/>
                  <a:gd name="T62" fmla="*/ 71 w 227"/>
                  <a:gd name="T63" fmla="*/ 94 h 114"/>
                  <a:gd name="T64" fmla="*/ 88 w 227"/>
                  <a:gd name="T65" fmla="*/ 85 h 114"/>
                  <a:gd name="T66" fmla="*/ 114 w 227"/>
                  <a:gd name="T67" fmla="*/ 74 h 114"/>
                  <a:gd name="T68" fmla="*/ 141 w 227"/>
                  <a:gd name="T69" fmla="*/ 61 h 114"/>
                  <a:gd name="T70" fmla="*/ 164 w 227"/>
                  <a:gd name="T71" fmla="*/ 48 h 114"/>
                  <a:gd name="T72" fmla="*/ 183 w 227"/>
                  <a:gd name="T73" fmla="*/ 36 h 114"/>
                  <a:gd name="T74" fmla="*/ 199 w 227"/>
                  <a:gd name="T75" fmla="*/ 26 h 114"/>
                  <a:gd name="T76" fmla="*/ 212 w 227"/>
                  <a:gd name="T77" fmla="*/ 17 h 114"/>
                  <a:gd name="T78" fmla="*/ 219 w 227"/>
                  <a:gd name="T79" fmla="*/ 10 h 114"/>
                  <a:gd name="T80" fmla="*/ 225 w 227"/>
                  <a:gd name="T81" fmla="*/ 6 h 114"/>
                  <a:gd name="T82" fmla="*/ 227 w 227"/>
                  <a:gd name="T83" fmla="*/ 4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6" y="2"/>
                    </a:lnTo>
                    <a:lnTo>
                      <a:pt x="201" y="4"/>
                    </a:lnTo>
                    <a:lnTo>
                      <a:pt x="193" y="7"/>
                    </a:lnTo>
                    <a:lnTo>
                      <a:pt x="185" y="12"/>
                    </a:lnTo>
                    <a:lnTo>
                      <a:pt x="175" y="16"/>
                    </a:lnTo>
                    <a:lnTo>
                      <a:pt x="164" y="22"/>
                    </a:lnTo>
                    <a:lnTo>
                      <a:pt x="153" y="29"/>
                    </a:lnTo>
                    <a:lnTo>
                      <a:pt x="144" y="35"/>
                    </a:lnTo>
                    <a:lnTo>
                      <a:pt x="140" y="38"/>
                    </a:lnTo>
                    <a:lnTo>
                      <a:pt x="137" y="39"/>
                    </a:lnTo>
                    <a:lnTo>
                      <a:pt x="136" y="40"/>
                    </a:lnTo>
                    <a:lnTo>
                      <a:pt x="133" y="42"/>
                    </a:lnTo>
                    <a:lnTo>
                      <a:pt x="128" y="45"/>
                    </a:lnTo>
                    <a:lnTo>
                      <a:pt x="118" y="51"/>
                    </a:lnTo>
                    <a:lnTo>
                      <a:pt x="104" y="59"/>
                    </a:lnTo>
                    <a:lnTo>
                      <a:pt x="85" y="71"/>
                    </a:lnTo>
                    <a:lnTo>
                      <a:pt x="66" y="81"/>
                    </a:lnTo>
                    <a:lnTo>
                      <a:pt x="49" y="89"/>
                    </a:lnTo>
                    <a:lnTo>
                      <a:pt x="33" y="98"/>
                    </a:lnTo>
                    <a:lnTo>
                      <a:pt x="20" y="105"/>
                    </a:lnTo>
                    <a:lnTo>
                      <a:pt x="9" y="110"/>
                    </a:lnTo>
                    <a:lnTo>
                      <a:pt x="3" y="113"/>
                    </a:lnTo>
                    <a:lnTo>
                      <a:pt x="0" y="114"/>
                    </a:lnTo>
                    <a:lnTo>
                      <a:pt x="55" y="114"/>
                    </a:lnTo>
                    <a:lnTo>
                      <a:pt x="53" y="113"/>
                    </a:lnTo>
                    <a:lnTo>
                      <a:pt x="52" y="110"/>
                    </a:lnTo>
                    <a:lnTo>
                      <a:pt x="55" y="107"/>
                    </a:lnTo>
                    <a:lnTo>
                      <a:pt x="61" y="101"/>
                    </a:lnTo>
                    <a:lnTo>
                      <a:pt x="71" y="94"/>
                    </a:lnTo>
                    <a:lnTo>
                      <a:pt x="88" y="85"/>
                    </a:lnTo>
                    <a:lnTo>
                      <a:pt x="114" y="74"/>
                    </a:lnTo>
                    <a:lnTo>
                      <a:pt x="141" y="61"/>
                    </a:lnTo>
                    <a:lnTo>
                      <a:pt x="164" y="48"/>
                    </a:lnTo>
                    <a:lnTo>
                      <a:pt x="183" y="36"/>
                    </a:lnTo>
                    <a:lnTo>
                      <a:pt x="199" y="26"/>
                    </a:lnTo>
                    <a:lnTo>
                      <a:pt x="212" y="17"/>
                    </a:lnTo>
                    <a:lnTo>
                      <a:pt x="219" y="10"/>
                    </a:lnTo>
                    <a:lnTo>
                      <a:pt x="225" y="6"/>
                    </a:lnTo>
                    <a:lnTo>
                      <a:pt x="227"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73"/>
              <p:cNvSpPr>
                <a:spLocks/>
              </p:cNvSpPr>
              <p:nvPr/>
            </p:nvSpPr>
            <p:spPr bwMode="auto">
              <a:xfrm>
                <a:off x="1273" y="887"/>
                <a:ext cx="226" cy="114"/>
              </a:xfrm>
              <a:custGeom>
                <a:avLst/>
                <a:gdLst>
                  <a:gd name="T0" fmla="*/ 212 w 226"/>
                  <a:gd name="T1" fmla="*/ 0 h 114"/>
                  <a:gd name="T2" fmla="*/ 210 w 226"/>
                  <a:gd name="T3" fmla="*/ 0 h 114"/>
                  <a:gd name="T4" fmla="*/ 206 w 226"/>
                  <a:gd name="T5" fmla="*/ 1 h 114"/>
                  <a:gd name="T6" fmla="*/ 200 w 226"/>
                  <a:gd name="T7" fmla="*/ 4 h 114"/>
                  <a:gd name="T8" fmla="*/ 193 w 226"/>
                  <a:gd name="T9" fmla="*/ 7 h 114"/>
                  <a:gd name="T10" fmla="*/ 184 w 226"/>
                  <a:gd name="T11" fmla="*/ 11 h 114"/>
                  <a:gd name="T12" fmla="*/ 174 w 226"/>
                  <a:gd name="T13" fmla="*/ 16 h 114"/>
                  <a:gd name="T14" fmla="*/ 164 w 226"/>
                  <a:gd name="T15" fmla="*/ 21 h 114"/>
                  <a:gd name="T16" fmla="*/ 152 w 226"/>
                  <a:gd name="T17" fmla="*/ 29 h 114"/>
                  <a:gd name="T18" fmla="*/ 144 w 226"/>
                  <a:gd name="T19" fmla="*/ 34 h 114"/>
                  <a:gd name="T20" fmla="*/ 139 w 226"/>
                  <a:gd name="T21" fmla="*/ 37 h 114"/>
                  <a:gd name="T22" fmla="*/ 137 w 226"/>
                  <a:gd name="T23" fmla="*/ 39 h 114"/>
                  <a:gd name="T24" fmla="*/ 135 w 226"/>
                  <a:gd name="T25" fmla="*/ 40 h 114"/>
                  <a:gd name="T26" fmla="*/ 132 w 226"/>
                  <a:gd name="T27" fmla="*/ 42 h 114"/>
                  <a:gd name="T28" fmla="*/ 128 w 226"/>
                  <a:gd name="T29" fmla="*/ 45 h 114"/>
                  <a:gd name="T30" fmla="*/ 118 w 226"/>
                  <a:gd name="T31" fmla="*/ 50 h 114"/>
                  <a:gd name="T32" fmla="*/ 103 w 226"/>
                  <a:gd name="T33" fmla="*/ 59 h 114"/>
                  <a:gd name="T34" fmla="*/ 85 w 226"/>
                  <a:gd name="T35" fmla="*/ 70 h 114"/>
                  <a:gd name="T36" fmla="*/ 66 w 226"/>
                  <a:gd name="T37" fmla="*/ 81 h 114"/>
                  <a:gd name="T38" fmla="*/ 49 w 226"/>
                  <a:gd name="T39" fmla="*/ 89 h 114"/>
                  <a:gd name="T40" fmla="*/ 33 w 226"/>
                  <a:gd name="T41" fmla="*/ 98 h 114"/>
                  <a:gd name="T42" fmla="*/ 20 w 226"/>
                  <a:gd name="T43" fmla="*/ 105 h 114"/>
                  <a:gd name="T44" fmla="*/ 8 w 226"/>
                  <a:gd name="T45" fmla="*/ 109 h 114"/>
                  <a:gd name="T46" fmla="*/ 2 w 226"/>
                  <a:gd name="T47" fmla="*/ 112 h 114"/>
                  <a:gd name="T48" fmla="*/ 0 w 226"/>
                  <a:gd name="T49" fmla="*/ 114 h 114"/>
                  <a:gd name="T50" fmla="*/ 54 w 226"/>
                  <a:gd name="T51" fmla="*/ 114 h 114"/>
                  <a:gd name="T52" fmla="*/ 54 w 226"/>
                  <a:gd name="T53" fmla="*/ 114 h 114"/>
                  <a:gd name="T54" fmla="*/ 53 w 226"/>
                  <a:gd name="T55" fmla="*/ 112 h 114"/>
                  <a:gd name="T56" fmla="*/ 51 w 226"/>
                  <a:gd name="T57" fmla="*/ 109 h 114"/>
                  <a:gd name="T58" fmla="*/ 54 w 226"/>
                  <a:gd name="T59" fmla="*/ 107 h 114"/>
                  <a:gd name="T60" fmla="*/ 60 w 226"/>
                  <a:gd name="T61" fmla="*/ 101 h 114"/>
                  <a:gd name="T62" fmla="*/ 70 w 226"/>
                  <a:gd name="T63" fmla="*/ 94 h 114"/>
                  <a:gd name="T64" fmla="*/ 88 w 226"/>
                  <a:gd name="T65" fmla="*/ 85 h 114"/>
                  <a:gd name="T66" fmla="*/ 114 w 226"/>
                  <a:gd name="T67" fmla="*/ 73 h 114"/>
                  <a:gd name="T68" fmla="*/ 141 w 226"/>
                  <a:gd name="T69" fmla="*/ 60 h 114"/>
                  <a:gd name="T70" fmla="*/ 164 w 226"/>
                  <a:gd name="T71" fmla="*/ 47 h 114"/>
                  <a:gd name="T72" fmla="*/ 183 w 226"/>
                  <a:gd name="T73" fmla="*/ 36 h 114"/>
                  <a:gd name="T74" fmla="*/ 199 w 226"/>
                  <a:gd name="T75" fmla="*/ 26 h 114"/>
                  <a:gd name="T76" fmla="*/ 212 w 226"/>
                  <a:gd name="T77" fmla="*/ 17 h 114"/>
                  <a:gd name="T78" fmla="*/ 219 w 226"/>
                  <a:gd name="T79" fmla="*/ 10 h 114"/>
                  <a:gd name="T80" fmla="*/ 225 w 226"/>
                  <a:gd name="T81" fmla="*/ 6 h 114"/>
                  <a:gd name="T82" fmla="*/ 226 w 226"/>
                  <a:gd name="T83" fmla="*/ 4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0" y="0"/>
                    </a:lnTo>
                    <a:lnTo>
                      <a:pt x="206" y="1"/>
                    </a:lnTo>
                    <a:lnTo>
                      <a:pt x="200" y="4"/>
                    </a:lnTo>
                    <a:lnTo>
                      <a:pt x="193" y="7"/>
                    </a:lnTo>
                    <a:lnTo>
                      <a:pt x="184" y="11"/>
                    </a:lnTo>
                    <a:lnTo>
                      <a:pt x="174" y="16"/>
                    </a:lnTo>
                    <a:lnTo>
                      <a:pt x="164" y="21"/>
                    </a:lnTo>
                    <a:lnTo>
                      <a:pt x="152" y="29"/>
                    </a:lnTo>
                    <a:lnTo>
                      <a:pt x="144" y="34"/>
                    </a:lnTo>
                    <a:lnTo>
                      <a:pt x="139" y="37"/>
                    </a:lnTo>
                    <a:lnTo>
                      <a:pt x="137" y="39"/>
                    </a:lnTo>
                    <a:lnTo>
                      <a:pt x="135" y="40"/>
                    </a:lnTo>
                    <a:lnTo>
                      <a:pt x="132" y="42"/>
                    </a:lnTo>
                    <a:lnTo>
                      <a:pt x="128" y="45"/>
                    </a:lnTo>
                    <a:lnTo>
                      <a:pt x="118" y="50"/>
                    </a:lnTo>
                    <a:lnTo>
                      <a:pt x="103" y="59"/>
                    </a:lnTo>
                    <a:lnTo>
                      <a:pt x="85" y="70"/>
                    </a:lnTo>
                    <a:lnTo>
                      <a:pt x="66" y="81"/>
                    </a:lnTo>
                    <a:lnTo>
                      <a:pt x="49" y="89"/>
                    </a:lnTo>
                    <a:lnTo>
                      <a:pt x="33" y="98"/>
                    </a:lnTo>
                    <a:lnTo>
                      <a:pt x="20" y="105"/>
                    </a:lnTo>
                    <a:lnTo>
                      <a:pt x="8" y="109"/>
                    </a:lnTo>
                    <a:lnTo>
                      <a:pt x="2" y="112"/>
                    </a:lnTo>
                    <a:lnTo>
                      <a:pt x="0" y="114"/>
                    </a:lnTo>
                    <a:lnTo>
                      <a:pt x="54" y="114"/>
                    </a:lnTo>
                    <a:lnTo>
                      <a:pt x="53" y="112"/>
                    </a:lnTo>
                    <a:lnTo>
                      <a:pt x="51" y="109"/>
                    </a:lnTo>
                    <a:lnTo>
                      <a:pt x="54" y="107"/>
                    </a:lnTo>
                    <a:lnTo>
                      <a:pt x="60" y="101"/>
                    </a:lnTo>
                    <a:lnTo>
                      <a:pt x="70" y="94"/>
                    </a:lnTo>
                    <a:lnTo>
                      <a:pt x="88" y="85"/>
                    </a:lnTo>
                    <a:lnTo>
                      <a:pt x="114" y="73"/>
                    </a:lnTo>
                    <a:lnTo>
                      <a:pt x="141" y="60"/>
                    </a:lnTo>
                    <a:lnTo>
                      <a:pt x="164" y="47"/>
                    </a:lnTo>
                    <a:lnTo>
                      <a:pt x="183" y="36"/>
                    </a:lnTo>
                    <a:lnTo>
                      <a:pt x="199" y="26"/>
                    </a:lnTo>
                    <a:lnTo>
                      <a:pt x="212" y="17"/>
                    </a:lnTo>
                    <a:lnTo>
                      <a:pt x="219" y="10"/>
                    </a:lnTo>
                    <a:lnTo>
                      <a:pt x="225" y="6"/>
                    </a:lnTo>
                    <a:lnTo>
                      <a:pt x="226"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74"/>
              <p:cNvSpPr>
                <a:spLocks/>
              </p:cNvSpPr>
              <p:nvPr/>
            </p:nvSpPr>
            <p:spPr bwMode="auto">
              <a:xfrm>
                <a:off x="1299" y="919"/>
                <a:ext cx="226" cy="113"/>
              </a:xfrm>
              <a:custGeom>
                <a:avLst/>
                <a:gdLst>
                  <a:gd name="T0" fmla="*/ 210 w 226"/>
                  <a:gd name="T1" fmla="*/ 0 h 113"/>
                  <a:gd name="T2" fmla="*/ 209 w 226"/>
                  <a:gd name="T3" fmla="*/ 0 h 113"/>
                  <a:gd name="T4" fmla="*/ 206 w 226"/>
                  <a:gd name="T5" fmla="*/ 1 h 113"/>
                  <a:gd name="T6" fmla="*/ 200 w 226"/>
                  <a:gd name="T7" fmla="*/ 4 h 113"/>
                  <a:gd name="T8" fmla="*/ 191 w 226"/>
                  <a:gd name="T9" fmla="*/ 7 h 113"/>
                  <a:gd name="T10" fmla="*/ 183 w 226"/>
                  <a:gd name="T11" fmla="*/ 11 h 113"/>
                  <a:gd name="T12" fmla="*/ 173 w 226"/>
                  <a:gd name="T13" fmla="*/ 15 h 113"/>
                  <a:gd name="T14" fmla="*/ 163 w 226"/>
                  <a:gd name="T15" fmla="*/ 21 h 113"/>
                  <a:gd name="T16" fmla="*/ 151 w 226"/>
                  <a:gd name="T17" fmla="*/ 28 h 113"/>
                  <a:gd name="T18" fmla="*/ 142 w 226"/>
                  <a:gd name="T19" fmla="*/ 34 h 113"/>
                  <a:gd name="T20" fmla="*/ 138 w 226"/>
                  <a:gd name="T21" fmla="*/ 37 h 113"/>
                  <a:gd name="T22" fmla="*/ 137 w 226"/>
                  <a:gd name="T23" fmla="*/ 38 h 113"/>
                  <a:gd name="T24" fmla="*/ 135 w 226"/>
                  <a:gd name="T25" fmla="*/ 40 h 113"/>
                  <a:gd name="T26" fmla="*/ 132 w 226"/>
                  <a:gd name="T27" fmla="*/ 41 h 113"/>
                  <a:gd name="T28" fmla="*/ 126 w 226"/>
                  <a:gd name="T29" fmla="*/ 44 h 113"/>
                  <a:gd name="T30" fmla="*/ 118 w 226"/>
                  <a:gd name="T31" fmla="*/ 50 h 113"/>
                  <a:gd name="T32" fmla="*/ 103 w 226"/>
                  <a:gd name="T33" fmla="*/ 59 h 113"/>
                  <a:gd name="T34" fmla="*/ 85 w 226"/>
                  <a:gd name="T35" fmla="*/ 70 h 113"/>
                  <a:gd name="T36" fmla="*/ 66 w 226"/>
                  <a:gd name="T37" fmla="*/ 80 h 113"/>
                  <a:gd name="T38" fmla="*/ 49 w 226"/>
                  <a:gd name="T39" fmla="*/ 89 h 113"/>
                  <a:gd name="T40" fmla="*/ 33 w 226"/>
                  <a:gd name="T41" fmla="*/ 98 h 113"/>
                  <a:gd name="T42" fmla="*/ 20 w 226"/>
                  <a:gd name="T43" fmla="*/ 105 h 113"/>
                  <a:gd name="T44" fmla="*/ 8 w 226"/>
                  <a:gd name="T45" fmla="*/ 109 h 113"/>
                  <a:gd name="T46" fmla="*/ 2 w 226"/>
                  <a:gd name="T47" fmla="*/ 112 h 113"/>
                  <a:gd name="T48" fmla="*/ 0 w 226"/>
                  <a:gd name="T49" fmla="*/ 113 h 113"/>
                  <a:gd name="T50" fmla="*/ 53 w 226"/>
                  <a:gd name="T51" fmla="*/ 113 h 113"/>
                  <a:gd name="T52" fmla="*/ 53 w 226"/>
                  <a:gd name="T53" fmla="*/ 113 h 113"/>
                  <a:gd name="T54" fmla="*/ 51 w 226"/>
                  <a:gd name="T55" fmla="*/ 112 h 113"/>
                  <a:gd name="T56" fmla="*/ 51 w 226"/>
                  <a:gd name="T57" fmla="*/ 109 h 113"/>
                  <a:gd name="T58" fmla="*/ 53 w 226"/>
                  <a:gd name="T59" fmla="*/ 106 h 113"/>
                  <a:gd name="T60" fmla="*/ 60 w 226"/>
                  <a:gd name="T61" fmla="*/ 100 h 113"/>
                  <a:gd name="T62" fmla="*/ 70 w 226"/>
                  <a:gd name="T63" fmla="*/ 93 h 113"/>
                  <a:gd name="T64" fmla="*/ 88 w 226"/>
                  <a:gd name="T65" fmla="*/ 85 h 113"/>
                  <a:gd name="T66" fmla="*/ 113 w 226"/>
                  <a:gd name="T67" fmla="*/ 73 h 113"/>
                  <a:gd name="T68" fmla="*/ 141 w 226"/>
                  <a:gd name="T69" fmla="*/ 60 h 113"/>
                  <a:gd name="T70" fmla="*/ 164 w 226"/>
                  <a:gd name="T71" fmla="*/ 47 h 113"/>
                  <a:gd name="T72" fmla="*/ 183 w 226"/>
                  <a:gd name="T73" fmla="*/ 36 h 113"/>
                  <a:gd name="T74" fmla="*/ 199 w 226"/>
                  <a:gd name="T75" fmla="*/ 25 h 113"/>
                  <a:gd name="T76" fmla="*/ 212 w 226"/>
                  <a:gd name="T77" fmla="*/ 17 h 113"/>
                  <a:gd name="T78" fmla="*/ 219 w 226"/>
                  <a:gd name="T79" fmla="*/ 10 h 113"/>
                  <a:gd name="T80" fmla="*/ 225 w 226"/>
                  <a:gd name="T81" fmla="*/ 5 h 113"/>
                  <a:gd name="T82" fmla="*/ 226 w 226"/>
                  <a:gd name="T83" fmla="*/ 4 h 113"/>
                  <a:gd name="T84" fmla="*/ 210 w 226"/>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3"/>
                  <a:gd name="T131" fmla="*/ 226 w 226"/>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3">
                    <a:moveTo>
                      <a:pt x="210" y="0"/>
                    </a:moveTo>
                    <a:lnTo>
                      <a:pt x="209" y="0"/>
                    </a:lnTo>
                    <a:lnTo>
                      <a:pt x="206" y="1"/>
                    </a:lnTo>
                    <a:lnTo>
                      <a:pt x="200" y="4"/>
                    </a:lnTo>
                    <a:lnTo>
                      <a:pt x="191" y="7"/>
                    </a:lnTo>
                    <a:lnTo>
                      <a:pt x="183" y="11"/>
                    </a:lnTo>
                    <a:lnTo>
                      <a:pt x="173" y="15"/>
                    </a:lnTo>
                    <a:lnTo>
                      <a:pt x="163" y="21"/>
                    </a:lnTo>
                    <a:lnTo>
                      <a:pt x="151" y="28"/>
                    </a:lnTo>
                    <a:lnTo>
                      <a:pt x="142" y="34"/>
                    </a:lnTo>
                    <a:lnTo>
                      <a:pt x="138" y="37"/>
                    </a:lnTo>
                    <a:lnTo>
                      <a:pt x="137" y="38"/>
                    </a:lnTo>
                    <a:lnTo>
                      <a:pt x="135" y="40"/>
                    </a:lnTo>
                    <a:lnTo>
                      <a:pt x="132" y="41"/>
                    </a:lnTo>
                    <a:lnTo>
                      <a:pt x="126" y="44"/>
                    </a:lnTo>
                    <a:lnTo>
                      <a:pt x="118" y="50"/>
                    </a:lnTo>
                    <a:lnTo>
                      <a:pt x="103" y="59"/>
                    </a:lnTo>
                    <a:lnTo>
                      <a:pt x="85" y="70"/>
                    </a:lnTo>
                    <a:lnTo>
                      <a:pt x="66" y="80"/>
                    </a:lnTo>
                    <a:lnTo>
                      <a:pt x="49" y="89"/>
                    </a:lnTo>
                    <a:lnTo>
                      <a:pt x="33" y="98"/>
                    </a:lnTo>
                    <a:lnTo>
                      <a:pt x="20" y="105"/>
                    </a:lnTo>
                    <a:lnTo>
                      <a:pt x="8" y="109"/>
                    </a:lnTo>
                    <a:lnTo>
                      <a:pt x="2" y="112"/>
                    </a:lnTo>
                    <a:lnTo>
                      <a:pt x="0" y="113"/>
                    </a:lnTo>
                    <a:lnTo>
                      <a:pt x="53" y="113"/>
                    </a:lnTo>
                    <a:lnTo>
                      <a:pt x="51" y="112"/>
                    </a:lnTo>
                    <a:lnTo>
                      <a:pt x="51" y="109"/>
                    </a:lnTo>
                    <a:lnTo>
                      <a:pt x="53" y="106"/>
                    </a:lnTo>
                    <a:lnTo>
                      <a:pt x="60" y="100"/>
                    </a:lnTo>
                    <a:lnTo>
                      <a:pt x="70" y="93"/>
                    </a:lnTo>
                    <a:lnTo>
                      <a:pt x="88" y="85"/>
                    </a:lnTo>
                    <a:lnTo>
                      <a:pt x="113" y="73"/>
                    </a:lnTo>
                    <a:lnTo>
                      <a:pt x="141" y="60"/>
                    </a:lnTo>
                    <a:lnTo>
                      <a:pt x="164" y="47"/>
                    </a:lnTo>
                    <a:lnTo>
                      <a:pt x="183" y="36"/>
                    </a:lnTo>
                    <a:lnTo>
                      <a:pt x="199" y="25"/>
                    </a:lnTo>
                    <a:lnTo>
                      <a:pt x="212" y="17"/>
                    </a:lnTo>
                    <a:lnTo>
                      <a:pt x="219" y="10"/>
                    </a:lnTo>
                    <a:lnTo>
                      <a:pt x="225" y="5"/>
                    </a:lnTo>
                    <a:lnTo>
                      <a:pt x="226" y="4"/>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75"/>
              <p:cNvSpPr>
                <a:spLocks/>
              </p:cNvSpPr>
              <p:nvPr/>
            </p:nvSpPr>
            <p:spPr bwMode="auto">
              <a:xfrm>
                <a:off x="1323" y="950"/>
                <a:ext cx="227" cy="114"/>
              </a:xfrm>
              <a:custGeom>
                <a:avLst/>
                <a:gdLst>
                  <a:gd name="T0" fmla="*/ 212 w 227"/>
                  <a:gd name="T1" fmla="*/ 0 h 114"/>
                  <a:gd name="T2" fmla="*/ 211 w 227"/>
                  <a:gd name="T3" fmla="*/ 0 h 114"/>
                  <a:gd name="T4" fmla="*/ 206 w 227"/>
                  <a:gd name="T5" fmla="*/ 2 h 114"/>
                  <a:gd name="T6" fmla="*/ 201 w 227"/>
                  <a:gd name="T7" fmla="*/ 5 h 114"/>
                  <a:gd name="T8" fmla="*/ 193 w 227"/>
                  <a:gd name="T9" fmla="*/ 7 h 114"/>
                  <a:gd name="T10" fmla="*/ 185 w 227"/>
                  <a:gd name="T11" fmla="*/ 12 h 114"/>
                  <a:gd name="T12" fmla="*/ 175 w 227"/>
                  <a:gd name="T13" fmla="*/ 18 h 114"/>
                  <a:gd name="T14" fmla="*/ 165 w 227"/>
                  <a:gd name="T15" fmla="*/ 23 h 114"/>
                  <a:gd name="T16" fmla="*/ 153 w 227"/>
                  <a:gd name="T17" fmla="*/ 31 h 114"/>
                  <a:gd name="T18" fmla="*/ 144 w 227"/>
                  <a:gd name="T19" fmla="*/ 36 h 114"/>
                  <a:gd name="T20" fmla="*/ 140 w 227"/>
                  <a:gd name="T21" fmla="*/ 39 h 114"/>
                  <a:gd name="T22" fmla="*/ 137 w 227"/>
                  <a:gd name="T23" fmla="*/ 41 h 114"/>
                  <a:gd name="T24" fmla="*/ 136 w 227"/>
                  <a:gd name="T25" fmla="*/ 41 h 114"/>
                  <a:gd name="T26" fmla="*/ 133 w 227"/>
                  <a:gd name="T27" fmla="*/ 42 h 114"/>
                  <a:gd name="T28" fmla="*/ 127 w 227"/>
                  <a:gd name="T29" fmla="*/ 45 h 114"/>
                  <a:gd name="T30" fmla="*/ 118 w 227"/>
                  <a:gd name="T31" fmla="*/ 51 h 114"/>
                  <a:gd name="T32" fmla="*/ 102 w 227"/>
                  <a:gd name="T33" fmla="*/ 59 h 114"/>
                  <a:gd name="T34" fmla="*/ 84 w 227"/>
                  <a:gd name="T35" fmla="*/ 71 h 114"/>
                  <a:gd name="T36" fmla="*/ 66 w 227"/>
                  <a:gd name="T37" fmla="*/ 81 h 114"/>
                  <a:gd name="T38" fmla="*/ 49 w 227"/>
                  <a:gd name="T39" fmla="*/ 90 h 114"/>
                  <a:gd name="T40" fmla="*/ 33 w 227"/>
                  <a:gd name="T41" fmla="*/ 98 h 114"/>
                  <a:gd name="T42" fmla="*/ 20 w 227"/>
                  <a:gd name="T43" fmla="*/ 106 h 114"/>
                  <a:gd name="T44" fmla="*/ 9 w 227"/>
                  <a:gd name="T45" fmla="*/ 110 h 114"/>
                  <a:gd name="T46" fmla="*/ 3 w 227"/>
                  <a:gd name="T47" fmla="*/ 113 h 114"/>
                  <a:gd name="T48" fmla="*/ 0 w 227"/>
                  <a:gd name="T49" fmla="*/ 114 h 114"/>
                  <a:gd name="T50" fmla="*/ 55 w 227"/>
                  <a:gd name="T51" fmla="*/ 114 h 114"/>
                  <a:gd name="T52" fmla="*/ 55 w 227"/>
                  <a:gd name="T53" fmla="*/ 114 h 114"/>
                  <a:gd name="T54" fmla="*/ 53 w 227"/>
                  <a:gd name="T55" fmla="*/ 113 h 114"/>
                  <a:gd name="T56" fmla="*/ 52 w 227"/>
                  <a:gd name="T57" fmla="*/ 111 h 114"/>
                  <a:gd name="T58" fmla="*/ 55 w 227"/>
                  <a:gd name="T59" fmla="*/ 107 h 114"/>
                  <a:gd name="T60" fmla="*/ 61 w 227"/>
                  <a:gd name="T61" fmla="*/ 103 h 114"/>
                  <a:gd name="T62" fmla="*/ 71 w 227"/>
                  <a:gd name="T63" fmla="*/ 95 h 114"/>
                  <a:gd name="T64" fmla="*/ 88 w 227"/>
                  <a:gd name="T65" fmla="*/ 85 h 114"/>
                  <a:gd name="T66" fmla="*/ 113 w 227"/>
                  <a:gd name="T67" fmla="*/ 74 h 114"/>
                  <a:gd name="T68" fmla="*/ 140 w 227"/>
                  <a:gd name="T69" fmla="*/ 61 h 114"/>
                  <a:gd name="T70" fmla="*/ 165 w 227"/>
                  <a:gd name="T71" fmla="*/ 48 h 114"/>
                  <a:gd name="T72" fmla="*/ 183 w 227"/>
                  <a:gd name="T73" fmla="*/ 36 h 114"/>
                  <a:gd name="T74" fmla="*/ 199 w 227"/>
                  <a:gd name="T75" fmla="*/ 26 h 114"/>
                  <a:gd name="T76" fmla="*/ 212 w 227"/>
                  <a:gd name="T77" fmla="*/ 18 h 114"/>
                  <a:gd name="T78" fmla="*/ 219 w 227"/>
                  <a:gd name="T79" fmla="*/ 10 h 114"/>
                  <a:gd name="T80" fmla="*/ 225 w 227"/>
                  <a:gd name="T81" fmla="*/ 6 h 114"/>
                  <a:gd name="T82" fmla="*/ 227 w 227"/>
                  <a:gd name="T83" fmla="*/ 5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6" y="2"/>
                    </a:lnTo>
                    <a:lnTo>
                      <a:pt x="201" y="5"/>
                    </a:lnTo>
                    <a:lnTo>
                      <a:pt x="193" y="7"/>
                    </a:lnTo>
                    <a:lnTo>
                      <a:pt x="185" y="12"/>
                    </a:lnTo>
                    <a:lnTo>
                      <a:pt x="175" y="18"/>
                    </a:lnTo>
                    <a:lnTo>
                      <a:pt x="165" y="23"/>
                    </a:lnTo>
                    <a:lnTo>
                      <a:pt x="153" y="31"/>
                    </a:lnTo>
                    <a:lnTo>
                      <a:pt x="144" y="36"/>
                    </a:lnTo>
                    <a:lnTo>
                      <a:pt x="140" y="39"/>
                    </a:lnTo>
                    <a:lnTo>
                      <a:pt x="137" y="41"/>
                    </a:lnTo>
                    <a:lnTo>
                      <a:pt x="136" y="41"/>
                    </a:lnTo>
                    <a:lnTo>
                      <a:pt x="133" y="42"/>
                    </a:lnTo>
                    <a:lnTo>
                      <a:pt x="127" y="45"/>
                    </a:lnTo>
                    <a:lnTo>
                      <a:pt x="118" y="51"/>
                    </a:lnTo>
                    <a:lnTo>
                      <a:pt x="102" y="59"/>
                    </a:lnTo>
                    <a:lnTo>
                      <a:pt x="84" y="71"/>
                    </a:lnTo>
                    <a:lnTo>
                      <a:pt x="66" y="81"/>
                    </a:lnTo>
                    <a:lnTo>
                      <a:pt x="49" y="90"/>
                    </a:lnTo>
                    <a:lnTo>
                      <a:pt x="33" y="98"/>
                    </a:lnTo>
                    <a:lnTo>
                      <a:pt x="20" y="106"/>
                    </a:lnTo>
                    <a:lnTo>
                      <a:pt x="9" y="110"/>
                    </a:lnTo>
                    <a:lnTo>
                      <a:pt x="3" y="113"/>
                    </a:lnTo>
                    <a:lnTo>
                      <a:pt x="0" y="114"/>
                    </a:lnTo>
                    <a:lnTo>
                      <a:pt x="55" y="114"/>
                    </a:lnTo>
                    <a:lnTo>
                      <a:pt x="53" y="113"/>
                    </a:lnTo>
                    <a:lnTo>
                      <a:pt x="52" y="111"/>
                    </a:lnTo>
                    <a:lnTo>
                      <a:pt x="55" y="107"/>
                    </a:lnTo>
                    <a:lnTo>
                      <a:pt x="61" y="103"/>
                    </a:lnTo>
                    <a:lnTo>
                      <a:pt x="71" y="95"/>
                    </a:lnTo>
                    <a:lnTo>
                      <a:pt x="88" y="85"/>
                    </a:lnTo>
                    <a:lnTo>
                      <a:pt x="113" y="74"/>
                    </a:lnTo>
                    <a:lnTo>
                      <a:pt x="140" y="61"/>
                    </a:lnTo>
                    <a:lnTo>
                      <a:pt x="165" y="48"/>
                    </a:lnTo>
                    <a:lnTo>
                      <a:pt x="183" y="36"/>
                    </a:lnTo>
                    <a:lnTo>
                      <a:pt x="199" y="26"/>
                    </a:lnTo>
                    <a:lnTo>
                      <a:pt x="212" y="18"/>
                    </a:lnTo>
                    <a:lnTo>
                      <a:pt x="219" y="10"/>
                    </a:lnTo>
                    <a:lnTo>
                      <a:pt x="225" y="6"/>
                    </a:lnTo>
                    <a:lnTo>
                      <a:pt x="227"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76"/>
              <p:cNvSpPr>
                <a:spLocks/>
              </p:cNvSpPr>
              <p:nvPr/>
            </p:nvSpPr>
            <p:spPr bwMode="auto">
              <a:xfrm>
                <a:off x="1348" y="982"/>
                <a:ext cx="226" cy="114"/>
              </a:xfrm>
              <a:custGeom>
                <a:avLst/>
                <a:gdLst>
                  <a:gd name="T0" fmla="*/ 212 w 226"/>
                  <a:gd name="T1" fmla="*/ 0 h 114"/>
                  <a:gd name="T2" fmla="*/ 210 w 226"/>
                  <a:gd name="T3" fmla="*/ 0 h 114"/>
                  <a:gd name="T4" fmla="*/ 207 w 226"/>
                  <a:gd name="T5" fmla="*/ 1 h 114"/>
                  <a:gd name="T6" fmla="*/ 202 w 226"/>
                  <a:gd name="T7" fmla="*/ 4 h 114"/>
                  <a:gd name="T8" fmla="*/ 193 w 226"/>
                  <a:gd name="T9" fmla="*/ 7 h 114"/>
                  <a:gd name="T10" fmla="*/ 184 w 226"/>
                  <a:gd name="T11" fmla="*/ 12 h 114"/>
                  <a:gd name="T12" fmla="*/ 174 w 226"/>
                  <a:gd name="T13" fmla="*/ 17 h 114"/>
                  <a:gd name="T14" fmla="*/ 164 w 226"/>
                  <a:gd name="T15" fmla="*/ 23 h 114"/>
                  <a:gd name="T16" fmla="*/ 152 w 226"/>
                  <a:gd name="T17" fmla="*/ 30 h 114"/>
                  <a:gd name="T18" fmla="*/ 144 w 226"/>
                  <a:gd name="T19" fmla="*/ 36 h 114"/>
                  <a:gd name="T20" fmla="*/ 140 w 226"/>
                  <a:gd name="T21" fmla="*/ 39 h 114"/>
                  <a:gd name="T22" fmla="*/ 137 w 226"/>
                  <a:gd name="T23" fmla="*/ 40 h 114"/>
                  <a:gd name="T24" fmla="*/ 135 w 226"/>
                  <a:gd name="T25" fmla="*/ 40 h 114"/>
                  <a:gd name="T26" fmla="*/ 132 w 226"/>
                  <a:gd name="T27" fmla="*/ 42 h 114"/>
                  <a:gd name="T28" fmla="*/ 128 w 226"/>
                  <a:gd name="T29" fmla="*/ 45 h 114"/>
                  <a:gd name="T30" fmla="*/ 118 w 226"/>
                  <a:gd name="T31" fmla="*/ 50 h 114"/>
                  <a:gd name="T32" fmla="*/ 103 w 226"/>
                  <a:gd name="T33" fmla="*/ 59 h 114"/>
                  <a:gd name="T34" fmla="*/ 85 w 226"/>
                  <a:gd name="T35" fmla="*/ 71 h 114"/>
                  <a:gd name="T36" fmla="*/ 66 w 226"/>
                  <a:gd name="T37" fmla="*/ 81 h 114"/>
                  <a:gd name="T38" fmla="*/ 49 w 226"/>
                  <a:gd name="T39" fmla="*/ 89 h 114"/>
                  <a:gd name="T40" fmla="*/ 33 w 226"/>
                  <a:gd name="T41" fmla="*/ 98 h 114"/>
                  <a:gd name="T42" fmla="*/ 20 w 226"/>
                  <a:gd name="T43" fmla="*/ 105 h 114"/>
                  <a:gd name="T44" fmla="*/ 8 w 226"/>
                  <a:gd name="T45" fmla="*/ 110 h 114"/>
                  <a:gd name="T46" fmla="*/ 2 w 226"/>
                  <a:gd name="T47" fmla="*/ 112 h 114"/>
                  <a:gd name="T48" fmla="*/ 0 w 226"/>
                  <a:gd name="T49" fmla="*/ 114 h 114"/>
                  <a:gd name="T50" fmla="*/ 54 w 226"/>
                  <a:gd name="T51" fmla="*/ 114 h 114"/>
                  <a:gd name="T52" fmla="*/ 54 w 226"/>
                  <a:gd name="T53" fmla="*/ 114 h 114"/>
                  <a:gd name="T54" fmla="*/ 53 w 226"/>
                  <a:gd name="T55" fmla="*/ 112 h 114"/>
                  <a:gd name="T56" fmla="*/ 51 w 226"/>
                  <a:gd name="T57" fmla="*/ 111 h 114"/>
                  <a:gd name="T58" fmla="*/ 54 w 226"/>
                  <a:gd name="T59" fmla="*/ 107 h 114"/>
                  <a:gd name="T60" fmla="*/ 60 w 226"/>
                  <a:gd name="T61" fmla="*/ 102 h 114"/>
                  <a:gd name="T62" fmla="*/ 70 w 226"/>
                  <a:gd name="T63" fmla="*/ 95 h 114"/>
                  <a:gd name="T64" fmla="*/ 88 w 226"/>
                  <a:gd name="T65" fmla="*/ 86 h 114"/>
                  <a:gd name="T66" fmla="*/ 112 w 226"/>
                  <a:gd name="T67" fmla="*/ 75 h 114"/>
                  <a:gd name="T68" fmla="*/ 140 w 226"/>
                  <a:gd name="T69" fmla="*/ 62 h 114"/>
                  <a:gd name="T70" fmla="*/ 164 w 226"/>
                  <a:gd name="T71" fmla="*/ 49 h 114"/>
                  <a:gd name="T72" fmla="*/ 183 w 226"/>
                  <a:gd name="T73" fmla="*/ 37 h 114"/>
                  <a:gd name="T74" fmla="*/ 199 w 226"/>
                  <a:gd name="T75" fmla="*/ 26 h 114"/>
                  <a:gd name="T76" fmla="*/ 212 w 226"/>
                  <a:gd name="T77" fmla="*/ 17 h 114"/>
                  <a:gd name="T78" fmla="*/ 219 w 226"/>
                  <a:gd name="T79" fmla="*/ 10 h 114"/>
                  <a:gd name="T80" fmla="*/ 225 w 226"/>
                  <a:gd name="T81" fmla="*/ 6 h 114"/>
                  <a:gd name="T82" fmla="*/ 226 w 226"/>
                  <a:gd name="T83" fmla="*/ 4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0" y="0"/>
                    </a:lnTo>
                    <a:lnTo>
                      <a:pt x="207" y="1"/>
                    </a:lnTo>
                    <a:lnTo>
                      <a:pt x="202" y="4"/>
                    </a:lnTo>
                    <a:lnTo>
                      <a:pt x="193" y="7"/>
                    </a:lnTo>
                    <a:lnTo>
                      <a:pt x="184" y="12"/>
                    </a:lnTo>
                    <a:lnTo>
                      <a:pt x="174" y="17"/>
                    </a:lnTo>
                    <a:lnTo>
                      <a:pt x="164" y="23"/>
                    </a:lnTo>
                    <a:lnTo>
                      <a:pt x="152" y="30"/>
                    </a:lnTo>
                    <a:lnTo>
                      <a:pt x="144" y="36"/>
                    </a:lnTo>
                    <a:lnTo>
                      <a:pt x="140" y="39"/>
                    </a:lnTo>
                    <a:lnTo>
                      <a:pt x="137" y="40"/>
                    </a:lnTo>
                    <a:lnTo>
                      <a:pt x="135" y="40"/>
                    </a:lnTo>
                    <a:lnTo>
                      <a:pt x="132" y="42"/>
                    </a:lnTo>
                    <a:lnTo>
                      <a:pt x="128" y="45"/>
                    </a:lnTo>
                    <a:lnTo>
                      <a:pt x="118" y="50"/>
                    </a:lnTo>
                    <a:lnTo>
                      <a:pt x="103" y="59"/>
                    </a:lnTo>
                    <a:lnTo>
                      <a:pt x="85" y="71"/>
                    </a:lnTo>
                    <a:lnTo>
                      <a:pt x="66" y="81"/>
                    </a:lnTo>
                    <a:lnTo>
                      <a:pt x="49" y="89"/>
                    </a:lnTo>
                    <a:lnTo>
                      <a:pt x="33" y="98"/>
                    </a:lnTo>
                    <a:lnTo>
                      <a:pt x="20" y="105"/>
                    </a:lnTo>
                    <a:lnTo>
                      <a:pt x="8" y="110"/>
                    </a:lnTo>
                    <a:lnTo>
                      <a:pt x="2" y="112"/>
                    </a:lnTo>
                    <a:lnTo>
                      <a:pt x="0" y="114"/>
                    </a:lnTo>
                    <a:lnTo>
                      <a:pt x="54" y="114"/>
                    </a:lnTo>
                    <a:lnTo>
                      <a:pt x="53" y="112"/>
                    </a:lnTo>
                    <a:lnTo>
                      <a:pt x="51" y="111"/>
                    </a:lnTo>
                    <a:lnTo>
                      <a:pt x="54" y="107"/>
                    </a:lnTo>
                    <a:lnTo>
                      <a:pt x="60" y="102"/>
                    </a:lnTo>
                    <a:lnTo>
                      <a:pt x="70" y="95"/>
                    </a:lnTo>
                    <a:lnTo>
                      <a:pt x="88" y="86"/>
                    </a:lnTo>
                    <a:lnTo>
                      <a:pt x="112" y="75"/>
                    </a:lnTo>
                    <a:lnTo>
                      <a:pt x="140" y="62"/>
                    </a:lnTo>
                    <a:lnTo>
                      <a:pt x="164" y="49"/>
                    </a:lnTo>
                    <a:lnTo>
                      <a:pt x="183" y="37"/>
                    </a:lnTo>
                    <a:lnTo>
                      <a:pt x="199" y="26"/>
                    </a:lnTo>
                    <a:lnTo>
                      <a:pt x="212" y="17"/>
                    </a:lnTo>
                    <a:lnTo>
                      <a:pt x="219" y="10"/>
                    </a:lnTo>
                    <a:lnTo>
                      <a:pt x="225" y="6"/>
                    </a:lnTo>
                    <a:lnTo>
                      <a:pt x="226"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77"/>
              <p:cNvSpPr>
                <a:spLocks/>
              </p:cNvSpPr>
              <p:nvPr/>
            </p:nvSpPr>
            <p:spPr bwMode="auto">
              <a:xfrm>
                <a:off x="1374" y="1014"/>
                <a:ext cx="226" cy="114"/>
              </a:xfrm>
              <a:custGeom>
                <a:avLst/>
                <a:gdLst>
                  <a:gd name="T0" fmla="*/ 212 w 226"/>
                  <a:gd name="T1" fmla="*/ 0 h 114"/>
                  <a:gd name="T2" fmla="*/ 210 w 226"/>
                  <a:gd name="T3" fmla="*/ 0 h 114"/>
                  <a:gd name="T4" fmla="*/ 206 w 226"/>
                  <a:gd name="T5" fmla="*/ 1 h 114"/>
                  <a:gd name="T6" fmla="*/ 200 w 226"/>
                  <a:gd name="T7" fmla="*/ 4 h 114"/>
                  <a:gd name="T8" fmla="*/ 193 w 226"/>
                  <a:gd name="T9" fmla="*/ 7 h 114"/>
                  <a:gd name="T10" fmla="*/ 184 w 226"/>
                  <a:gd name="T11" fmla="*/ 11 h 114"/>
                  <a:gd name="T12" fmla="*/ 173 w 226"/>
                  <a:gd name="T13" fmla="*/ 17 h 114"/>
                  <a:gd name="T14" fmla="*/ 163 w 226"/>
                  <a:gd name="T15" fmla="*/ 23 h 114"/>
                  <a:gd name="T16" fmla="*/ 151 w 226"/>
                  <a:gd name="T17" fmla="*/ 30 h 114"/>
                  <a:gd name="T18" fmla="*/ 142 w 226"/>
                  <a:gd name="T19" fmla="*/ 36 h 114"/>
                  <a:gd name="T20" fmla="*/ 138 w 226"/>
                  <a:gd name="T21" fmla="*/ 39 h 114"/>
                  <a:gd name="T22" fmla="*/ 135 w 226"/>
                  <a:gd name="T23" fmla="*/ 40 h 114"/>
                  <a:gd name="T24" fmla="*/ 134 w 226"/>
                  <a:gd name="T25" fmla="*/ 42 h 114"/>
                  <a:gd name="T26" fmla="*/ 131 w 226"/>
                  <a:gd name="T27" fmla="*/ 43 h 114"/>
                  <a:gd name="T28" fmla="*/ 126 w 226"/>
                  <a:gd name="T29" fmla="*/ 44 h 114"/>
                  <a:gd name="T30" fmla="*/ 116 w 226"/>
                  <a:gd name="T31" fmla="*/ 50 h 114"/>
                  <a:gd name="T32" fmla="*/ 102 w 226"/>
                  <a:gd name="T33" fmla="*/ 59 h 114"/>
                  <a:gd name="T34" fmla="*/ 83 w 226"/>
                  <a:gd name="T35" fmla="*/ 70 h 114"/>
                  <a:gd name="T36" fmla="*/ 66 w 226"/>
                  <a:gd name="T37" fmla="*/ 80 h 114"/>
                  <a:gd name="T38" fmla="*/ 49 w 226"/>
                  <a:gd name="T39" fmla="*/ 89 h 114"/>
                  <a:gd name="T40" fmla="*/ 33 w 226"/>
                  <a:gd name="T41" fmla="*/ 98 h 114"/>
                  <a:gd name="T42" fmla="*/ 20 w 226"/>
                  <a:gd name="T43" fmla="*/ 105 h 114"/>
                  <a:gd name="T44" fmla="*/ 8 w 226"/>
                  <a:gd name="T45" fmla="*/ 109 h 114"/>
                  <a:gd name="T46" fmla="*/ 2 w 226"/>
                  <a:gd name="T47" fmla="*/ 112 h 114"/>
                  <a:gd name="T48" fmla="*/ 0 w 226"/>
                  <a:gd name="T49" fmla="*/ 114 h 114"/>
                  <a:gd name="T50" fmla="*/ 53 w 226"/>
                  <a:gd name="T51" fmla="*/ 114 h 114"/>
                  <a:gd name="T52" fmla="*/ 53 w 226"/>
                  <a:gd name="T53" fmla="*/ 114 h 114"/>
                  <a:gd name="T54" fmla="*/ 51 w 226"/>
                  <a:gd name="T55" fmla="*/ 112 h 114"/>
                  <a:gd name="T56" fmla="*/ 51 w 226"/>
                  <a:gd name="T57" fmla="*/ 111 h 114"/>
                  <a:gd name="T58" fmla="*/ 53 w 226"/>
                  <a:gd name="T59" fmla="*/ 106 h 114"/>
                  <a:gd name="T60" fmla="*/ 59 w 226"/>
                  <a:gd name="T61" fmla="*/ 102 h 114"/>
                  <a:gd name="T62" fmla="*/ 70 w 226"/>
                  <a:gd name="T63" fmla="*/ 95 h 114"/>
                  <a:gd name="T64" fmla="*/ 88 w 226"/>
                  <a:gd name="T65" fmla="*/ 86 h 114"/>
                  <a:gd name="T66" fmla="*/ 112 w 226"/>
                  <a:gd name="T67" fmla="*/ 75 h 114"/>
                  <a:gd name="T68" fmla="*/ 139 w 226"/>
                  <a:gd name="T69" fmla="*/ 62 h 114"/>
                  <a:gd name="T70" fmla="*/ 164 w 226"/>
                  <a:gd name="T71" fmla="*/ 49 h 114"/>
                  <a:gd name="T72" fmla="*/ 183 w 226"/>
                  <a:gd name="T73" fmla="*/ 37 h 114"/>
                  <a:gd name="T74" fmla="*/ 199 w 226"/>
                  <a:gd name="T75" fmla="*/ 27 h 114"/>
                  <a:gd name="T76" fmla="*/ 212 w 226"/>
                  <a:gd name="T77" fmla="*/ 18 h 114"/>
                  <a:gd name="T78" fmla="*/ 219 w 226"/>
                  <a:gd name="T79" fmla="*/ 11 h 114"/>
                  <a:gd name="T80" fmla="*/ 225 w 226"/>
                  <a:gd name="T81" fmla="*/ 7 h 114"/>
                  <a:gd name="T82" fmla="*/ 226 w 226"/>
                  <a:gd name="T83" fmla="*/ 5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0" y="0"/>
                    </a:lnTo>
                    <a:lnTo>
                      <a:pt x="206" y="1"/>
                    </a:lnTo>
                    <a:lnTo>
                      <a:pt x="200" y="4"/>
                    </a:lnTo>
                    <a:lnTo>
                      <a:pt x="193" y="7"/>
                    </a:lnTo>
                    <a:lnTo>
                      <a:pt x="184" y="11"/>
                    </a:lnTo>
                    <a:lnTo>
                      <a:pt x="173" y="17"/>
                    </a:lnTo>
                    <a:lnTo>
                      <a:pt x="163" y="23"/>
                    </a:lnTo>
                    <a:lnTo>
                      <a:pt x="151" y="30"/>
                    </a:lnTo>
                    <a:lnTo>
                      <a:pt x="142" y="36"/>
                    </a:lnTo>
                    <a:lnTo>
                      <a:pt x="138" y="39"/>
                    </a:lnTo>
                    <a:lnTo>
                      <a:pt x="135" y="40"/>
                    </a:lnTo>
                    <a:lnTo>
                      <a:pt x="134" y="42"/>
                    </a:lnTo>
                    <a:lnTo>
                      <a:pt x="131" y="43"/>
                    </a:lnTo>
                    <a:lnTo>
                      <a:pt x="126" y="44"/>
                    </a:lnTo>
                    <a:lnTo>
                      <a:pt x="116" y="50"/>
                    </a:lnTo>
                    <a:lnTo>
                      <a:pt x="102" y="59"/>
                    </a:lnTo>
                    <a:lnTo>
                      <a:pt x="83" y="70"/>
                    </a:lnTo>
                    <a:lnTo>
                      <a:pt x="66" y="80"/>
                    </a:lnTo>
                    <a:lnTo>
                      <a:pt x="49" y="89"/>
                    </a:lnTo>
                    <a:lnTo>
                      <a:pt x="33" y="98"/>
                    </a:lnTo>
                    <a:lnTo>
                      <a:pt x="20" y="105"/>
                    </a:lnTo>
                    <a:lnTo>
                      <a:pt x="8" y="109"/>
                    </a:lnTo>
                    <a:lnTo>
                      <a:pt x="2" y="112"/>
                    </a:lnTo>
                    <a:lnTo>
                      <a:pt x="0" y="114"/>
                    </a:lnTo>
                    <a:lnTo>
                      <a:pt x="53" y="114"/>
                    </a:lnTo>
                    <a:lnTo>
                      <a:pt x="51" y="112"/>
                    </a:lnTo>
                    <a:lnTo>
                      <a:pt x="51" y="111"/>
                    </a:lnTo>
                    <a:lnTo>
                      <a:pt x="53" y="106"/>
                    </a:lnTo>
                    <a:lnTo>
                      <a:pt x="59" y="102"/>
                    </a:lnTo>
                    <a:lnTo>
                      <a:pt x="70" y="95"/>
                    </a:lnTo>
                    <a:lnTo>
                      <a:pt x="88" y="86"/>
                    </a:lnTo>
                    <a:lnTo>
                      <a:pt x="112" y="75"/>
                    </a:lnTo>
                    <a:lnTo>
                      <a:pt x="139" y="62"/>
                    </a:lnTo>
                    <a:lnTo>
                      <a:pt x="164" y="49"/>
                    </a:lnTo>
                    <a:lnTo>
                      <a:pt x="183" y="37"/>
                    </a:lnTo>
                    <a:lnTo>
                      <a:pt x="199" y="27"/>
                    </a:lnTo>
                    <a:lnTo>
                      <a:pt x="212" y="18"/>
                    </a:lnTo>
                    <a:lnTo>
                      <a:pt x="219" y="11"/>
                    </a:lnTo>
                    <a:lnTo>
                      <a:pt x="225" y="7"/>
                    </a:lnTo>
                    <a:lnTo>
                      <a:pt x="226"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78"/>
              <p:cNvSpPr>
                <a:spLocks/>
              </p:cNvSpPr>
              <p:nvPr/>
            </p:nvSpPr>
            <p:spPr bwMode="auto">
              <a:xfrm>
                <a:off x="1398" y="1045"/>
                <a:ext cx="227" cy="114"/>
              </a:xfrm>
              <a:custGeom>
                <a:avLst/>
                <a:gdLst>
                  <a:gd name="T0" fmla="*/ 212 w 227"/>
                  <a:gd name="T1" fmla="*/ 0 h 114"/>
                  <a:gd name="T2" fmla="*/ 211 w 227"/>
                  <a:gd name="T3" fmla="*/ 0 h 114"/>
                  <a:gd name="T4" fmla="*/ 206 w 227"/>
                  <a:gd name="T5" fmla="*/ 2 h 114"/>
                  <a:gd name="T6" fmla="*/ 201 w 227"/>
                  <a:gd name="T7" fmla="*/ 5 h 114"/>
                  <a:gd name="T8" fmla="*/ 193 w 227"/>
                  <a:gd name="T9" fmla="*/ 8 h 114"/>
                  <a:gd name="T10" fmla="*/ 185 w 227"/>
                  <a:gd name="T11" fmla="*/ 12 h 114"/>
                  <a:gd name="T12" fmla="*/ 175 w 227"/>
                  <a:gd name="T13" fmla="*/ 18 h 114"/>
                  <a:gd name="T14" fmla="*/ 165 w 227"/>
                  <a:gd name="T15" fmla="*/ 23 h 114"/>
                  <a:gd name="T16" fmla="*/ 153 w 227"/>
                  <a:gd name="T17" fmla="*/ 31 h 114"/>
                  <a:gd name="T18" fmla="*/ 144 w 227"/>
                  <a:gd name="T19" fmla="*/ 36 h 114"/>
                  <a:gd name="T20" fmla="*/ 140 w 227"/>
                  <a:gd name="T21" fmla="*/ 39 h 114"/>
                  <a:gd name="T22" fmla="*/ 137 w 227"/>
                  <a:gd name="T23" fmla="*/ 41 h 114"/>
                  <a:gd name="T24" fmla="*/ 136 w 227"/>
                  <a:gd name="T25" fmla="*/ 42 h 114"/>
                  <a:gd name="T26" fmla="*/ 133 w 227"/>
                  <a:gd name="T27" fmla="*/ 44 h 114"/>
                  <a:gd name="T28" fmla="*/ 127 w 227"/>
                  <a:gd name="T29" fmla="*/ 45 h 114"/>
                  <a:gd name="T30" fmla="*/ 118 w 227"/>
                  <a:gd name="T31" fmla="*/ 51 h 114"/>
                  <a:gd name="T32" fmla="*/ 102 w 227"/>
                  <a:gd name="T33" fmla="*/ 60 h 114"/>
                  <a:gd name="T34" fmla="*/ 84 w 227"/>
                  <a:gd name="T35" fmla="*/ 71 h 114"/>
                  <a:gd name="T36" fmla="*/ 66 w 227"/>
                  <a:gd name="T37" fmla="*/ 81 h 114"/>
                  <a:gd name="T38" fmla="*/ 49 w 227"/>
                  <a:gd name="T39" fmla="*/ 90 h 114"/>
                  <a:gd name="T40" fmla="*/ 33 w 227"/>
                  <a:gd name="T41" fmla="*/ 98 h 114"/>
                  <a:gd name="T42" fmla="*/ 20 w 227"/>
                  <a:gd name="T43" fmla="*/ 106 h 114"/>
                  <a:gd name="T44" fmla="*/ 9 w 227"/>
                  <a:gd name="T45" fmla="*/ 110 h 114"/>
                  <a:gd name="T46" fmla="*/ 3 w 227"/>
                  <a:gd name="T47" fmla="*/ 113 h 114"/>
                  <a:gd name="T48" fmla="*/ 0 w 227"/>
                  <a:gd name="T49" fmla="*/ 114 h 114"/>
                  <a:gd name="T50" fmla="*/ 53 w 227"/>
                  <a:gd name="T51" fmla="*/ 114 h 114"/>
                  <a:gd name="T52" fmla="*/ 53 w 227"/>
                  <a:gd name="T53" fmla="*/ 114 h 114"/>
                  <a:gd name="T54" fmla="*/ 52 w 227"/>
                  <a:gd name="T55" fmla="*/ 113 h 114"/>
                  <a:gd name="T56" fmla="*/ 51 w 227"/>
                  <a:gd name="T57" fmla="*/ 111 h 114"/>
                  <a:gd name="T58" fmla="*/ 53 w 227"/>
                  <a:gd name="T59" fmla="*/ 107 h 114"/>
                  <a:gd name="T60" fmla="*/ 59 w 227"/>
                  <a:gd name="T61" fmla="*/ 103 h 114"/>
                  <a:gd name="T62" fmla="*/ 69 w 227"/>
                  <a:gd name="T63" fmla="*/ 96 h 114"/>
                  <a:gd name="T64" fmla="*/ 87 w 227"/>
                  <a:gd name="T65" fmla="*/ 87 h 114"/>
                  <a:gd name="T66" fmla="*/ 113 w 227"/>
                  <a:gd name="T67" fmla="*/ 75 h 114"/>
                  <a:gd name="T68" fmla="*/ 140 w 227"/>
                  <a:gd name="T69" fmla="*/ 62 h 114"/>
                  <a:gd name="T70" fmla="*/ 165 w 227"/>
                  <a:gd name="T71" fmla="*/ 49 h 114"/>
                  <a:gd name="T72" fmla="*/ 183 w 227"/>
                  <a:gd name="T73" fmla="*/ 38 h 114"/>
                  <a:gd name="T74" fmla="*/ 199 w 227"/>
                  <a:gd name="T75" fmla="*/ 28 h 114"/>
                  <a:gd name="T76" fmla="*/ 212 w 227"/>
                  <a:gd name="T77" fmla="*/ 19 h 114"/>
                  <a:gd name="T78" fmla="*/ 219 w 227"/>
                  <a:gd name="T79" fmla="*/ 12 h 114"/>
                  <a:gd name="T80" fmla="*/ 225 w 227"/>
                  <a:gd name="T81" fmla="*/ 8 h 114"/>
                  <a:gd name="T82" fmla="*/ 227 w 227"/>
                  <a:gd name="T83" fmla="*/ 6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6" y="2"/>
                    </a:lnTo>
                    <a:lnTo>
                      <a:pt x="201" y="5"/>
                    </a:lnTo>
                    <a:lnTo>
                      <a:pt x="193" y="8"/>
                    </a:lnTo>
                    <a:lnTo>
                      <a:pt x="185" y="12"/>
                    </a:lnTo>
                    <a:lnTo>
                      <a:pt x="175" y="18"/>
                    </a:lnTo>
                    <a:lnTo>
                      <a:pt x="165" y="23"/>
                    </a:lnTo>
                    <a:lnTo>
                      <a:pt x="153" y="31"/>
                    </a:lnTo>
                    <a:lnTo>
                      <a:pt x="144" y="36"/>
                    </a:lnTo>
                    <a:lnTo>
                      <a:pt x="140" y="39"/>
                    </a:lnTo>
                    <a:lnTo>
                      <a:pt x="137" y="41"/>
                    </a:lnTo>
                    <a:lnTo>
                      <a:pt x="136" y="42"/>
                    </a:lnTo>
                    <a:lnTo>
                      <a:pt x="133" y="44"/>
                    </a:lnTo>
                    <a:lnTo>
                      <a:pt x="127" y="45"/>
                    </a:lnTo>
                    <a:lnTo>
                      <a:pt x="118" y="51"/>
                    </a:lnTo>
                    <a:lnTo>
                      <a:pt x="102" y="60"/>
                    </a:lnTo>
                    <a:lnTo>
                      <a:pt x="84" y="71"/>
                    </a:lnTo>
                    <a:lnTo>
                      <a:pt x="66" y="81"/>
                    </a:lnTo>
                    <a:lnTo>
                      <a:pt x="49" y="90"/>
                    </a:lnTo>
                    <a:lnTo>
                      <a:pt x="33" y="98"/>
                    </a:lnTo>
                    <a:lnTo>
                      <a:pt x="20" y="106"/>
                    </a:lnTo>
                    <a:lnTo>
                      <a:pt x="9" y="110"/>
                    </a:lnTo>
                    <a:lnTo>
                      <a:pt x="3" y="113"/>
                    </a:lnTo>
                    <a:lnTo>
                      <a:pt x="0" y="114"/>
                    </a:lnTo>
                    <a:lnTo>
                      <a:pt x="53" y="114"/>
                    </a:lnTo>
                    <a:lnTo>
                      <a:pt x="52" y="113"/>
                    </a:lnTo>
                    <a:lnTo>
                      <a:pt x="51" y="111"/>
                    </a:lnTo>
                    <a:lnTo>
                      <a:pt x="53" y="107"/>
                    </a:lnTo>
                    <a:lnTo>
                      <a:pt x="59" y="103"/>
                    </a:lnTo>
                    <a:lnTo>
                      <a:pt x="69" y="96"/>
                    </a:lnTo>
                    <a:lnTo>
                      <a:pt x="87" y="87"/>
                    </a:lnTo>
                    <a:lnTo>
                      <a:pt x="113" y="75"/>
                    </a:lnTo>
                    <a:lnTo>
                      <a:pt x="140" y="62"/>
                    </a:lnTo>
                    <a:lnTo>
                      <a:pt x="165" y="49"/>
                    </a:lnTo>
                    <a:lnTo>
                      <a:pt x="183" y="38"/>
                    </a:lnTo>
                    <a:lnTo>
                      <a:pt x="199" y="28"/>
                    </a:lnTo>
                    <a:lnTo>
                      <a:pt x="212" y="19"/>
                    </a:lnTo>
                    <a:lnTo>
                      <a:pt x="219" y="12"/>
                    </a:lnTo>
                    <a:lnTo>
                      <a:pt x="225" y="8"/>
                    </a:lnTo>
                    <a:lnTo>
                      <a:pt x="227"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79"/>
              <p:cNvSpPr>
                <a:spLocks/>
              </p:cNvSpPr>
              <p:nvPr/>
            </p:nvSpPr>
            <p:spPr bwMode="auto">
              <a:xfrm>
                <a:off x="1424" y="1077"/>
                <a:ext cx="227" cy="114"/>
              </a:xfrm>
              <a:custGeom>
                <a:avLst/>
                <a:gdLst>
                  <a:gd name="T0" fmla="*/ 211 w 227"/>
                  <a:gd name="T1" fmla="*/ 0 h 114"/>
                  <a:gd name="T2" fmla="*/ 209 w 227"/>
                  <a:gd name="T3" fmla="*/ 0 h 114"/>
                  <a:gd name="T4" fmla="*/ 206 w 227"/>
                  <a:gd name="T5" fmla="*/ 2 h 114"/>
                  <a:gd name="T6" fmla="*/ 201 w 227"/>
                  <a:gd name="T7" fmla="*/ 4 h 114"/>
                  <a:gd name="T8" fmla="*/ 192 w 227"/>
                  <a:gd name="T9" fmla="*/ 7 h 114"/>
                  <a:gd name="T10" fmla="*/ 183 w 227"/>
                  <a:gd name="T11" fmla="*/ 12 h 114"/>
                  <a:gd name="T12" fmla="*/ 173 w 227"/>
                  <a:gd name="T13" fmla="*/ 17 h 114"/>
                  <a:gd name="T14" fmla="*/ 163 w 227"/>
                  <a:gd name="T15" fmla="*/ 23 h 114"/>
                  <a:gd name="T16" fmla="*/ 152 w 227"/>
                  <a:gd name="T17" fmla="*/ 30 h 114"/>
                  <a:gd name="T18" fmla="*/ 143 w 227"/>
                  <a:gd name="T19" fmla="*/ 36 h 114"/>
                  <a:gd name="T20" fmla="*/ 139 w 227"/>
                  <a:gd name="T21" fmla="*/ 39 h 114"/>
                  <a:gd name="T22" fmla="*/ 136 w 227"/>
                  <a:gd name="T23" fmla="*/ 41 h 114"/>
                  <a:gd name="T24" fmla="*/ 134 w 227"/>
                  <a:gd name="T25" fmla="*/ 42 h 114"/>
                  <a:gd name="T26" fmla="*/ 131 w 227"/>
                  <a:gd name="T27" fmla="*/ 43 h 114"/>
                  <a:gd name="T28" fmla="*/ 127 w 227"/>
                  <a:gd name="T29" fmla="*/ 46 h 114"/>
                  <a:gd name="T30" fmla="*/ 117 w 227"/>
                  <a:gd name="T31" fmla="*/ 52 h 114"/>
                  <a:gd name="T32" fmla="*/ 102 w 227"/>
                  <a:gd name="T33" fmla="*/ 61 h 114"/>
                  <a:gd name="T34" fmla="*/ 84 w 227"/>
                  <a:gd name="T35" fmla="*/ 71 h 114"/>
                  <a:gd name="T36" fmla="*/ 65 w 227"/>
                  <a:gd name="T37" fmla="*/ 81 h 114"/>
                  <a:gd name="T38" fmla="*/ 48 w 227"/>
                  <a:gd name="T39" fmla="*/ 90 h 114"/>
                  <a:gd name="T40" fmla="*/ 32 w 227"/>
                  <a:gd name="T41" fmla="*/ 98 h 114"/>
                  <a:gd name="T42" fmla="*/ 19 w 227"/>
                  <a:gd name="T43" fmla="*/ 105 h 114"/>
                  <a:gd name="T44" fmla="*/ 9 w 227"/>
                  <a:gd name="T45" fmla="*/ 110 h 114"/>
                  <a:gd name="T46" fmla="*/ 3 w 227"/>
                  <a:gd name="T47" fmla="*/ 113 h 114"/>
                  <a:gd name="T48" fmla="*/ 0 w 227"/>
                  <a:gd name="T49" fmla="*/ 114 h 114"/>
                  <a:gd name="T50" fmla="*/ 52 w 227"/>
                  <a:gd name="T51" fmla="*/ 114 h 114"/>
                  <a:gd name="T52" fmla="*/ 52 w 227"/>
                  <a:gd name="T53" fmla="*/ 114 h 114"/>
                  <a:gd name="T54" fmla="*/ 51 w 227"/>
                  <a:gd name="T55" fmla="*/ 113 h 114"/>
                  <a:gd name="T56" fmla="*/ 51 w 227"/>
                  <a:gd name="T57" fmla="*/ 111 h 114"/>
                  <a:gd name="T58" fmla="*/ 52 w 227"/>
                  <a:gd name="T59" fmla="*/ 107 h 114"/>
                  <a:gd name="T60" fmla="*/ 59 w 227"/>
                  <a:gd name="T61" fmla="*/ 103 h 114"/>
                  <a:gd name="T62" fmla="*/ 69 w 227"/>
                  <a:gd name="T63" fmla="*/ 95 h 114"/>
                  <a:gd name="T64" fmla="*/ 87 w 227"/>
                  <a:gd name="T65" fmla="*/ 87 h 114"/>
                  <a:gd name="T66" fmla="*/ 113 w 227"/>
                  <a:gd name="T67" fmla="*/ 75 h 114"/>
                  <a:gd name="T68" fmla="*/ 140 w 227"/>
                  <a:gd name="T69" fmla="*/ 62 h 114"/>
                  <a:gd name="T70" fmla="*/ 165 w 227"/>
                  <a:gd name="T71" fmla="*/ 49 h 114"/>
                  <a:gd name="T72" fmla="*/ 183 w 227"/>
                  <a:gd name="T73" fmla="*/ 38 h 114"/>
                  <a:gd name="T74" fmla="*/ 199 w 227"/>
                  <a:gd name="T75" fmla="*/ 28 h 114"/>
                  <a:gd name="T76" fmla="*/ 212 w 227"/>
                  <a:gd name="T77" fmla="*/ 19 h 114"/>
                  <a:gd name="T78" fmla="*/ 219 w 227"/>
                  <a:gd name="T79" fmla="*/ 12 h 114"/>
                  <a:gd name="T80" fmla="*/ 225 w 227"/>
                  <a:gd name="T81" fmla="*/ 7 h 114"/>
                  <a:gd name="T82" fmla="*/ 227 w 227"/>
                  <a:gd name="T83" fmla="*/ 6 h 114"/>
                  <a:gd name="T84" fmla="*/ 211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1" y="0"/>
                    </a:moveTo>
                    <a:lnTo>
                      <a:pt x="209" y="0"/>
                    </a:lnTo>
                    <a:lnTo>
                      <a:pt x="206" y="2"/>
                    </a:lnTo>
                    <a:lnTo>
                      <a:pt x="201" y="4"/>
                    </a:lnTo>
                    <a:lnTo>
                      <a:pt x="192" y="7"/>
                    </a:lnTo>
                    <a:lnTo>
                      <a:pt x="183" y="12"/>
                    </a:lnTo>
                    <a:lnTo>
                      <a:pt x="173" y="17"/>
                    </a:lnTo>
                    <a:lnTo>
                      <a:pt x="163" y="23"/>
                    </a:lnTo>
                    <a:lnTo>
                      <a:pt x="152" y="30"/>
                    </a:lnTo>
                    <a:lnTo>
                      <a:pt x="143" y="36"/>
                    </a:lnTo>
                    <a:lnTo>
                      <a:pt x="139" y="39"/>
                    </a:lnTo>
                    <a:lnTo>
                      <a:pt x="136" y="41"/>
                    </a:lnTo>
                    <a:lnTo>
                      <a:pt x="134" y="42"/>
                    </a:lnTo>
                    <a:lnTo>
                      <a:pt x="131" y="43"/>
                    </a:lnTo>
                    <a:lnTo>
                      <a:pt x="127" y="46"/>
                    </a:lnTo>
                    <a:lnTo>
                      <a:pt x="117" y="52"/>
                    </a:lnTo>
                    <a:lnTo>
                      <a:pt x="102" y="61"/>
                    </a:lnTo>
                    <a:lnTo>
                      <a:pt x="84" y="71"/>
                    </a:lnTo>
                    <a:lnTo>
                      <a:pt x="65" y="81"/>
                    </a:lnTo>
                    <a:lnTo>
                      <a:pt x="48" y="90"/>
                    </a:lnTo>
                    <a:lnTo>
                      <a:pt x="32" y="98"/>
                    </a:lnTo>
                    <a:lnTo>
                      <a:pt x="19" y="105"/>
                    </a:lnTo>
                    <a:lnTo>
                      <a:pt x="9" y="110"/>
                    </a:lnTo>
                    <a:lnTo>
                      <a:pt x="3" y="113"/>
                    </a:lnTo>
                    <a:lnTo>
                      <a:pt x="0" y="114"/>
                    </a:lnTo>
                    <a:lnTo>
                      <a:pt x="52" y="114"/>
                    </a:lnTo>
                    <a:lnTo>
                      <a:pt x="51" y="113"/>
                    </a:lnTo>
                    <a:lnTo>
                      <a:pt x="51" y="111"/>
                    </a:lnTo>
                    <a:lnTo>
                      <a:pt x="52" y="107"/>
                    </a:lnTo>
                    <a:lnTo>
                      <a:pt x="59" y="103"/>
                    </a:lnTo>
                    <a:lnTo>
                      <a:pt x="69" y="95"/>
                    </a:lnTo>
                    <a:lnTo>
                      <a:pt x="87" y="87"/>
                    </a:lnTo>
                    <a:lnTo>
                      <a:pt x="113" y="75"/>
                    </a:lnTo>
                    <a:lnTo>
                      <a:pt x="140" y="62"/>
                    </a:lnTo>
                    <a:lnTo>
                      <a:pt x="165" y="49"/>
                    </a:lnTo>
                    <a:lnTo>
                      <a:pt x="183" y="38"/>
                    </a:lnTo>
                    <a:lnTo>
                      <a:pt x="199" y="28"/>
                    </a:lnTo>
                    <a:lnTo>
                      <a:pt x="212" y="19"/>
                    </a:lnTo>
                    <a:lnTo>
                      <a:pt x="219" y="12"/>
                    </a:lnTo>
                    <a:lnTo>
                      <a:pt x="225" y="7"/>
                    </a:lnTo>
                    <a:lnTo>
                      <a:pt x="227" y="6"/>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80"/>
              <p:cNvSpPr>
                <a:spLocks/>
              </p:cNvSpPr>
              <p:nvPr/>
            </p:nvSpPr>
            <p:spPr bwMode="auto">
              <a:xfrm>
                <a:off x="1447" y="1109"/>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4 w 228"/>
                  <a:gd name="T17" fmla="*/ 30 h 114"/>
                  <a:gd name="T18" fmla="*/ 146 w 228"/>
                  <a:gd name="T19" fmla="*/ 36 h 114"/>
                  <a:gd name="T20" fmla="*/ 142 w 228"/>
                  <a:gd name="T21" fmla="*/ 39 h 114"/>
                  <a:gd name="T22" fmla="*/ 139 w 228"/>
                  <a:gd name="T23" fmla="*/ 40 h 114"/>
                  <a:gd name="T24" fmla="*/ 137 w 228"/>
                  <a:gd name="T25" fmla="*/ 42 h 114"/>
                  <a:gd name="T26" fmla="*/ 134 w 228"/>
                  <a:gd name="T27" fmla="*/ 43 h 114"/>
                  <a:gd name="T28" fmla="*/ 129 w 228"/>
                  <a:gd name="T29" fmla="*/ 46 h 114"/>
                  <a:gd name="T30" fmla="*/ 120 w 228"/>
                  <a:gd name="T31" fmla="*/ 52 h 114"/>
                  <a:gd name="T32" fmla="*/ 104 w 228"/>
                  <a:gd name="T33" fmla="*/ 60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7"/>
                    </a:lnTo>
                    <a:lnTo>
                      <a:pt x="166" y="23"/>
                    </a:lnTo>
                    <a:lnTo>
                      <a:pt x="154" y="30"/>
                    </a:lnTo>
                    <a:lnTo>
                      <a:pt x="146" y="36"/>
                    </a:lnTo>
                    <a:lnTo>
                      <a:pt x="142" y="39"/>
                    </a:lnTo>
                    <a:lnTo>
                      <a:pt x="139" y="40"/>
                    </a:lnTo>
                    <a:lnTo>
                      <a:pt x="137" y="42"/>
                    </a:lnTo>
                    <a:lnTo>
                      <a:pt x="134" y="43"/>
                    </a:lnTo>
                    <a:lnTo>
                      <a:pt x="129" y="46"/>
                    </a:lnTo>
                    <a:lnTo>
                      <a:pt x="120" y="52"/>
                    </a:lnTo>
                    <a:lnTo>
                      <a:pt x="104" y="60"/>
                    </a:lnTo>
                    <a:lnTo>
                      <a:pt x="85" y="71"/>
                    </a:lnTo>
                    <a:lnTo>
                      <a:pt x="66" y="81"/>
                    </a:lnTo>
                    <a:lnTo>
                      <a:pt x="49" y="89"/>
                    </a:lnTo>
                    <a:lnTo>
                      <a:pt x="33" y="98"/>
                    </a:lnTo>
                    <a:lnTo>
                      <a:pt x="20" y="105"/>
                    </a:lnTo>
                    <a:lnTo>
                      <a:pt x="9" y="109"/>
                    </a:lnTo>
                    <a:lnTo>
                      <a:pt x="3" y="112"/>
                    </a:lnTo>
                    <a:lnTo>
                      <a:pt x="0" y="114"/>
                    </a:lnTo>
                    <a:lnTo>
                      <a:pt x="55" y="114"/>
                    </a:lnTo>
                    <a:lnTo>
                      <a:pt x="53" y="112"/>
                    </a:lnTo>
                    <a:lnTo>
                      <a:pt x="52" y="111"/>
                    </a:lnTo>
                    <a:lnTo>
                      <a:pt x="55" y="107"/>
                    </a:lnTo>
                    <a:lnTo>
                      <a:pt x="61" y="102"/>
                    </a:lnTo>
                    <a:lnTo>
                      <a:pt x="71" y="95"/>
                    </a:lnTo>
                    <a:lnTo>
                      <a:pt x="88" y="86"/>
                    </a:lnTo>
                    <a:lnTo>
                      <a:pt x="114" y="75"/>
                    </a:lnTo>
                    <a:lnTo>
                      <a:pt x="142"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81"/>
              <p:cNvSpPr>
                <a:spLocks/>
              </p:cNvSpPr>
              <p:nvPr/>
            </p:nvSpPr>
            <p:spPr bwMode="auto">
              <a:xfrm>
                <a:off x="1472" y="1142"/>
                <a:ext cx="228" cy="114"/>
              </a:xfrm>
              <a:custGeom>
                <a:avLst/>
                <a:gdLst>
                  <a:gd name="T0" fmla="*/ 213 w 228"/>
                  <a:gd name="T1" fmla="*/ 0 h 114"/>
                  <a:gd name="T2" fmla="*/ 212 w 228"/>
                  <a:gd name="T3" fmla="*/ 0 h 114"/>
                  <a:gd name="T4" fmla="*/ 209 w 228"/>
                  <a:gd name="T5" fmla="*/ 1 h 114"/>
                  <a:gd name="T6" fmla="*/ 203 w 228"/>
                  <a:gd name="T7" fmla="*/ 4 h 114"/>
                  <a:gd name="T8" fmla="*/ 194 w 228"/>
                  <a:gd name="T9" fmla="*/ 7 h 114"/>
                  <a:gd name="T10" fmla="*/ 186 w 228"/>
                  <a:gd name="T11" fmla="*/ 12 h 114"/>
                  <a:gd name="T12" fmla="*/ 176 w 228"/>
                  <a:gd name="T13" fmla="*/ 16 h 114"/>
                  <a:gd name="T14" fmla="*/ 166 w 228"/>
                  <a:gd name="T15" fmla="*/ 22 h 114"/>
                  <a:gd name="T16" fmla="*/ 154 w 228"/>
                  <a:gd name="T17" fmla="*/ 29 h 114"/>
                  <a:gd name="T18" fmla="*/ 145 w 228"/>
                  <a:gd name="T19" fmla="*/ 35 h 114"/>
                  <a:gd name="T20" fmla="*/ 141 w 228"/>
                  <a:gd name="T21" fmla="*/ 38 h 114"/>
                  <a:gd name="T22" fmla="*/ 138 w 228"/>
                  <a:gd name="T23" fmla="*/ 39 h 114"/>
                  <a:gd name="T24" fmla="*/ 137 w 228"/>
                  <a:gd name="T25" fmla="*/ 40 h 114"/>
                  <a:gd name="T26" fmla="*/ 134 w 228"/>
                  <a:gd name="T27" fmla="*/ 42 h 114"/>
                  <a:gd name="T28" fmla="*/ 129 w 228"/>
                  <a:gd name="T29" fmla="*/ 45 h 114"/>
                  <a:gd name="T30" fmla="*/ 119 w 228"/>
                  <a:gd name="T31" fmla="*/ 50 h 114"/>
                  <a:gd name="T32" fmla="*/ 105 w 228"/>
                  <a:gd name="T33" fmla="*/ 59 h 114"/>
                  <a:gd name="T34" fmla="*/ 86 w 228"/>
                  <a:gd name="T35" fmla="*/ 69 h 114"/>
                  <a:gd name="T36" fmla="*/ 67 w 228"/>
                  <a:gd name="T37" fmla="*/ 79 h 114"/>
                  <a:gd name="T38" fmla="*/ 50 w 228"/>
                  <a:gd name="T39" fmla="*/ 89 h 114"/>
                  <a:gd name="T40" fmla="*/ 33 w 228"/>
                  <a:gd name="T41" fmla="*/ 97 h 114"/>
                  <a:gd name="T42" fmla="*/ 20 w 228"/>
                  <a:gd name="T43" fmla="*/ 104 h 114"/>
                  <a:gd name="T44" fmla="*/ 8 w 228"/>
                  <a:gd name="T45" fmla="*/ 110 h 114"/>
                  <a:gd name="T46" fmla="*/ 3 w 228"/>
                  <a:gd name="T47" fmla="*/ 113 h 114"/>
                  <a:gd name="T48" fmla="*/ 0 w 228"/>
                  <a:gd name="T49" fmla="*/ 114 h 114"/>
                  <a:gd name="T50" fmla="*/ 54 w 228"/>
                  <a:gd name="T51" fmla="*/ 114 h 114"/>
                  <a:gd name="T52" fmla="*/ 54 w 228"/>
                  <a:gd name="T53" fmla="*/ 114 h 114"/>
                  <a:gd name="T54" fmla="*/ 53 w 228"/>
                  <a:gd name="T55" fmla="*/ 113 h 114"/>
                  <a:gd name="T56" fmla="*/ 52 w 228"/>
                  <a:gd name="T57" fmla="*/ 110 h 114"/>
                  <a:gd name="T58" fmla="*/ 54 w 228"/>
                  <a:gd name="T59" fmla="*/ 107 h 114"/>
                  <a:gd name="T60" fmla="*/ 60 w 228"/>
                  <a:gd name="T61" fmla="*/ 101 h 114"/>
                  <a:gd name="T62" fmla="*/ 70 w 228"/>
                  <a:gd name="T63" fmla="*/ 94 h 114"/>
                  <a:gd name="T64" fmla="*/ 88 w 228"/>
                  <a:gd name="T65" fmla="*/ 85 h 114"/>
                  <a:gd name="T66" fmla="*/ 114 w 228"/>
                  <a:gd name="T67" fmla="*/ 74 h 114"/>
                  <a:gd name="T68" fmla="*/ 141 w 228"/>
                  <a:gd name="T69" fmla="*/ 61 h 114"/>
                  <a:gd name="T70" fmla="*/ 166 w 228"/>
                  <a:gd name="T71" fmla="*/ 48 h 114"/>
                  <a:gd name="T72" fmla="*/ 184 w 228"/>
                  <a:gd name="T73" fmla="*/ 36 h 114"/>
                  <a:gd name="T74" fmla="*/ 200 w 228"/>
                  <a:gd name="T75" fmla="*/ 26 h 114"/>
                  <a:gd name="T76" fmla="*/ 213 w 228"/>
                  <a:gd name="T77" fmla="*/ 17 h 114"/>
                  <a:gd name="T78" fmla="*/ 220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9" y="1"/>
                    </a:lnTo>
                    <a:lnTo>
                      <a:pt x="203" y="4"/>
                    </a:lnTo>
                    <a:lnTo>
                      <a:pt x="194" y="7"/>
                    </a:lnTo>
                    <a:lnTo>
                      <a:pt x="186" y="12"/>
                    </a:lnTo>
                    <a:lnTo>
                      <a:pt x="176" y="16"/>
                    </a:lnTo>
                    <a:lnTo>
                      <a:pt x="166" y="22"/>
                    </a:lnTo>
                    <a:lnTo>
                      <a:pt x="154" y="29"/>
                    </a:lnTo>
                    <a:lnTo>
                      <a:pt x="145" y="35"/>
                    </a:lnTo>
                    <a:lnTo>
                      <a:pt x="141" y="38"/>
                    </a:lnTo>
                    <a:lnTo>
                      <a:pt x="138" y="39"/>
                    </a:lnTo>
                    <a:lnTo>
                      <a:pt x="137" y="40"/>
                    </a:lnTo>
                    <a:lnTo>
                      <a:pt x="134" y="42"/>
                    </a:lnTo>
                    <a:lnTo>
                      <a:pt x="129" y="45"/>
                    </a:lnTo>
                    <a:lnTo>
                      <a:pt x="119" y="50"/>
                    </a:lnTo>
                    <a:lnTo>
                      <a:pt x="105" y="59"/>
                    </a:lnTo>
                    <a:lnTo>
                      <a:pt x="86" y="69"/>
                    </a:lnTo>
                    <a:lnTo>
                      <a:pt x="67" y="79"/>
                    </a:lnTo>
                    <a:lnTo>
                      <a:pt x="50" y="89"/>
                    </a:lnTo>
                    <a:lnTo>
                      <a:pt x="33" y="97"/>
                    </a:lnTo>
                    <a:lnTo>
                      <a:pt x="20" y="104"/>
                    </a:lnTo>
                    <a:lnTo>
                      <a:pt x="8" y="110"/>
                    </a:lnTo>
                    <a:lnTo>
                      <a:pt x="3" y="113"/>
                    </a:lnTo>
                    <a:lnTo>
                      <a:pt x="0" y="114"/>
                    </a:lnTo>
                    <a:lnTo>
                      <a:pt x="54" y="114"/>
                    </a:lnTo>
                    <a:lnTo>
                      <a:pt x="53" y="113"/>
                    </a:lnTo>
                    <a:lnTo>
                      <a:pt x="52" y="110"/>
                    </a:lnTo>
                    <a:lnTo>
                      <a:pt x="54" y="107"/>
                    </a:lnTo>
                    <a:lnTo>
                      <a:pt x="60" y="101"/>
                    </a:lnTo>
                    <a:lnTo>
                      <a:pt x="70" y="94"/>
                    </a:lnTo>
                    <a:lnTo>
                      <a:pt x="88" y="85"/>
                    </a:lnTo>
                    <a:lnTo>
                      <a:pt x="114" y="74"/>
                    </a:lnTo>
                    <a:lnTo>
                      <a:pt x="141" y="61"/>
                    </a:lnTo>
                    <a:lnTo>
                      <a:pt x="166" y="48"/>
                    </a:lnTo>
                    <a:lnTo>
                      <a:pt x="184" y="36"/>
                    </a:lnTo>
                    <a:lnTo>
                      <a:pt x="200" y="26"/>
                    </a:lnTo>
                    <a:lnTo>
                      <a:pt x="213" y="17"/>
                    </a:lnTo>
                    <a:lnTo>
                      <a:pt x="220"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82"/>
              <p:cNvSpPr>
                <a:spLocks/>
              </p:cNvSpPr>
              <p:nvPr/>
            </p:nvSpPr>
            <p:spPr bwMode="auto">
              <a:xfrm>
                <a:off x="1498" y="1174"/>
                <a:ext cx="228" cy="114"/>
              </a:xfrm>
              <a:custGeom>
                <a:avLst/>
                <a:gdLst>
                  <a:gd name="T0" fmla="*/ 213 w 228"/>
                  <a:gd name="T1" fmla="*/ 0 h 114"/>
                  <a:gd name="T2" fmla="*/ 212 w 228"/>
                  <a:gd name="T3" fmla="*/ 0 h 114"/>
                  <a:gd name="T4" fmla="*/ 207 w 228"/>
                  <a:gd name="T5" fmla="*/ 1 h 114"/>
                  <a:gd name="T6" fmla="*/ 202 w 228"/>
                  <a:gd name="T7" fmla="*/ 4 h 114"/>
                  <a:gd name="T8" fmla="*/ 194 w 228"/>
                  <a:gd name="T9" fmla="*/ 7 h 114"/>
                  <a:gd name="T10" fmla="*/ 186 w 228"/>
                  <a:gd name="T11" fmla="*/ 11 h 114"/>
                  <a:gd name="T12" fmla="*/ 174 w 228"/>
                  <a:gd name="T13" fmla="*/ 16 h 114"/>
                  <a:gd name="T14" fmla="*/ 164 w 228"/>
                  <a:gd name="T15" fmla="*/ 21 h 114"/>
                  <a:gd name="T16" fmla="*/ 153 w 228"/>
                  <a:gd name="T17" fmla="*/ 29 h 114"/>
                  <a:gd name="T18" fmla="*/ 144 w 228"/>
                  <a:gd name="T19" fmla="*/ 34 h 114"/>
                  <a:gd name="T20" fmla="*/ 140 w 228"/>
                  <a:gd name="T21" fmla="*/ 37 h 114"/>
                  <a:gd name="T22" fmla="*/ 137 w 228"/>
                  <a:gd name="T23" fmla="*/ 39 h 114"/>
                  <a:gd name="T24" fmla="*/ 135 w 228"/>
                  <a:gd name="T25" fmla="*/ 40 h 114"/>
                  <a:gd name="T26" fmla="*/ 132 w 228"/>
                  <a:gd name="T27" fmla="*/ 42 h 114"/>
                  <a:gd name="T28" fmla="*/ 128 w 228"/>
                  <a:gd name="T29" fmla="*/ 44 h 114"/>
                  <a:gd name="T30" fmla="*/ 118 w 228"/>
                  <a:gd name="T31" fmla="*/ 50 h 114"/>
                  <a:gd name="T32" fmla="*/ 103 w 228"/>
                  <a:gd name="T33" fmla="*/ 59 h 114"/>
                  <a:gd name="T34" fmla="*/ 85 w 228"/>
                  <a:gd name="T35" fmla="*/ 70 h 114"/>
                  <a:gd name="T36" fmla="*/ 66 w 228"/>
                  <a:gd name="T37" fmla="*/ 81 h 114"/>
                  <a:gd name="T38" fmla="*/ 49 w 228"/>
                  <a:gd name="T39" fmla="*/ 89 h 114"/>
                  <a:gd name="T40" fmla="*/ 33 w 228"/>
                  <a:gd name="T41" fmla="*/ 98 h 114"/>
                  <a:gd name="T42" fmla="*/ 20 w 228"/>
                  <a:gd name="T43" fmla="*/ 105 h 114"/>
                  <a:gd name="T44" fmla="*/ 8 w 228"/>
                  <a:gd name="T45" fmla="*/ 109 h 114"/>
                  <a:gd name="T46" fmla="*/ 2 w 228"/>
                  <a:gd name="T47" fmla="*/ 112 h 114"/>
                  <a:gd name="T48" fmla="*/ 0 w 228"/>
                  <a:gd name="T49" fmla="*/ 114 h 114"/>
                  <a:gd name="T50" fmla="*/ 54 w 228"/>
                  <a:gd name="T51" fmla="*/ 114 h 114"/>
                  <a:gd name="T52" fmla="*/ 54 w 228"/>
                  <a:gd name="T53" fmla="*/ 114 h 114"/>
                  <a:gd name="T54" fmla="*/ 53 w 228"/>
                  <a:gd name="T55" fmla="*/ 112 h 114"/>
                  <a:gd name="T56" fmla="*/ 52 w 228"/>
                  <a:gd name="T57" fmla="*/ 109 h 114"/>
                  <a:gd name="T58" fmla="*/ 54 w 228"/>
                  <a:gd name="T59" fmla="*/ 106 h 114"/>
                  <a:gd name="T60" fmla="*/ 60 w 228"/>
                  <a:gd name="T61" fmla="*/ 101 h 114"/>
                  <a:gd name="T62" fmla="*/ 70 w 228"/>
                  <a:gd name="T63" fmla="*/ 93 h 114"/>
                  <a:gd name="T64" fmla="*/ 88 w 228"/>
                  <a:gd name="T65" fmla="*/ 85 h 114"/>
                  <a:gd name="T66" fmla="*/ 114 w 228"/>
                  <a:gd name="T67" fmla="*/ 73 h 114"/>
                  <a:gd name="T68" fmla="*/ 141 w 228"/>
                  <a:gd name="T69" fmla="*/ 60 h 114"/>
                  <a:gd name="T70" fmla="*/ 166 w 228"/>
                  <a:gd name="T71" fmla="*/ 47 h 114"/>
                  <a:gd name="T72" fmla="*/ 184 w 228"/>
                  <a:gd name="T73" fmla="*/ 36 h 114"/>
                  <a:gd name="T74" fmla="*/ 200 w 228"/>
                  <a:gd name="T75" fmla="*/ 26 h 114"/>
                  <a:gd name="T76" fmla="*/ 213 w 228"/>
                  <a:gd name="T77" fmla="*/ 17 h 114"/>
                  <a:gd name="T78" fmla="*/ 220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1"/>
                    </a:lnTo>
                    <a:lnTo>
                      <a:pt x="202" y="4"/>
                    </a:lnTo>
                    <a:lnTo>
                      <a:pt x="194" y="7"/>
                    </a:lnTo>
                    <a:lnTo>
                      <a:pt x="186" y="11"/>
                    </a:lnTo>
                    <a:lnTo>
                      <a:pt x="174" y="16"/>
                    </a:lnTo>
                    <a:lnTo>
                      <a:pt x="164" y="21"/>
                    </a:lnTo>
                    <a:lnTo>
                      <a:pt x="153" y="29"/>
                    </a:lnTo>
                    <a:lnTo>
                      <a:pt x="144" y="34"/>
                    </a:lnTo>
                    <a:lnTo>
                      <a:pt x="140" y="37"/>
                    </a:lnTo>
                    <a:lnTo>
                      <a:pt x="137" y="39"/>
                    </a:lnTo>
                    <a:lnTo>
                      <a:pt x="135" y="40"/>
                    </a:lnTo>
                    <a:lnTo>
                      <a:pt x="132" y="42"/>
                    </a:lnTo>
                    <a:lnTo>
                      <a:pt x="128" y="44"/>
                    </a:lnTo>
                    <a:lnTo>
                      <a:pt x="118" y="50"/>
                    </a:lnTo>
                    <a:lnTo>
                      <a:pt x="103" y="59"/>
                    </a:lnTo>
                    <a:lnTo>
                      <a:pt x="85" y="70"/>
                    </a:lnTo>
                    <a:lnTo>
                      <a:pt x="66" y="81"/>
                    </a:lnTo>
                    <a:lnTo>
                      <a:pt x="49" y="89"/>
                    </a:lnTo>
                    <a:lnTo>
                      <a:pt x="33" y="98"/>
                    </a:lnTo>
                    <a:lnTo>
                      <a:pt x="20" y="105"/>
                    </a:lnTo>
                    <a:lnTo>
                      <a:pt x="8" y="109"/>
                    </a:lnTo>
                    <a:lnTo>
                      <a:pt x="2" y="112"/>
                    </a:lnTo>
                    <a:lnTo>
                      <a:pt x="0" y="114"/>
                    </a:lnTo>
                    <a:lnTo>
                      <a:pt x="54" y="114"/>
                    </a:lnTo>
                    <a:lnTo>
                      <a:pt x="53" y="112"/>
                    </a:lnTo>
                    <a:lnTo>
                      <a:pt x="52" y="109"/>
                    </a:lnTo>
                    <a:lnTo>
                      <a:pt x="54" y="106"/>
                    </a:lnTo>
                    <a:lnTo>
                      <a:pt x="60" y="101"/>
                    </a:lnTo>
                    <a:lnTo>
                      <a:pt x="70" y="93"/>
                    </a:lnTo>
                    <a:lnTo>
                      <a:pt x="88" y="85"/>
                    </a:lnTo>
                    <a:lnTo>
                      <a:pt x="114" y="73"/>
                    </a:lnTo>
                    <a:lnTo>
                      <a:pt x="141" y="60"/>
                    </a:lnTo>
                    <a:lnTo>
                      <a:pt x="166" y="47"/>
                    </a:lnTo>
                    <a:lnTo>
                      <a:pt x="184" y="36"/>
                    </a:lnTo>
                    <a:lnTo>
                      <a:pt x="200" y="26"/>
                    </a:lnTo>
                    <a:lnTo>
                      <a:pt x="213" y="17"/>
                    </a:lnTo>
                    <a:lnTo>
                      <a:pt x="220"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83"/>
              <p:cNvSpPr>
                <a:spLocks/>
              </p:cNvSpPr>
              <p:nvPr/>
            </p:nvSpPr>
            <p:spPr bwMode="auto">
              <a:xfrm>
                <a:off x="1522" y="1205"/>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6 w 228"/>
                  <a:gd name="T13" fmla="*/ 16 h 114"/>
                  <a:gd name="T14" fmla="*/ 166 w 228"/>
                  <a:gd name="T15" fmla="*/ 22 h 114"/>
                  <a:gd name="T16" fmla="*/ 155 w 228"/>
                  <a:gd name="T17" fmla="*/ 29 h 114"/>
                  <a:gd name="T18" fmla="*/ 146 w 228"/>
                  <a:gd name="T19" fmla="*/ 35 h 114"/>
                  <a:gd name="T20" fmla="*/ 142 w 228"/>
                  <a:gd name="T21" fmla="*/ 38 h 114"/>
                  <a:gd name="T22" fmla="*/ 139 w 228"/>
                  <a:gd name="T23" fmla="*/ 39 h 114"/>
                  <a:gd name="T24" fmla="*/ 137 w 228"/>
                  <a:gd name="T25" fmla="*/ 41 h 114"/>
                  <a:gd name="T26" fmla="*/ 134 w 228"/>
                  <a:gd name="T27" fmla="*/ 42 h 114"/>
                  <a:gd name="T28" fmla="*/ 129 w 228"/>
                  <a:gd name="T29" fmla="*/ 45 h 114"/>
                  <a:gd name="T30" fmla="*/ 120 w 228"/>
                  <a:gd name="T31" fmla="*/ 51 h 114"/>
                  <a:gd name="T32" fmla="*/ 104 w 228"/>
                  <a:gd name="T33" fmla="*/ 60 h 114"/>
                  <a:gd name="T34" fmla="*/ 85 w 228"/>
                  <a:gd name="T35" fmla="*/ 71 h 114"/>
                  <a:gd name="T36" fmla="*/ 67 w 228"/>
                  <a:gd name="T37" fmla="*/ 81 h 114"/>
                  <a:gd name="T38" fmla="*/ 49 w 228"/>
                  <a:gd name="T39" fmla="*/ 90 h 114"/>
                  <a:gd name="T40" fmla="*/ 33 w 228"/>
                  <a:gd name="T41" fmla="*/ 99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6 h 114"/>
                  <a:gd name="T66" fmla="*/ 114 w 228"/>
                  <a:gd name="T67" fmla="*/ 74 h 114"/>
                  <a:gd name="T68" fmla="*/ 142 w 228"/>
                  <a:gd name="T69" fmla="*/ 61 h 114"/>
                  <a:gd name="T70" fmla="*/ 166 w 228"/>
                  <a:gd name="T71" fmla="*/ 48 h 114"/>
                  <a:gd name="T72" fmla="*/ 185 w 228"/>
                  <a:gd name="T73" fmla="*/ 37 h 114"/>
                  <a:gd name="T74" fmla="*/ 201 w 228"/>
                  <a:gd name="T75" fmla="*/ 26 h 114"/>
                  <a:gd name="T76" fmla="*/ 214 w 228"/>
                  <a:gd name="T77" fmla="*/ 18 h 114"/>
                  <a:gd name="T78" fmla="*/ 221 w 228"/>
                  <a:gd name="T79" fmla="*/ 11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8"/>
                    </a:lnTo>
                    <a:lnTo>
                      <a:pt x="186" y="12"/>
                    </a:lnTo>
                    <a:lnTo>
                      <a:pt x="176" y="16"/>
                    </a:lnTo>
                    <a:lnTo>
                      <a:pt x="166" y="22"/>
                    </a:lnTo>
                    <a:lnTo>
                      <a:pt x="155" y="29"/>
                    </a:lnTo>
                    <a:lnTo>
                      <a:pt x="146" y="35"/>
                    </a:lnTo>
                    <a:lnTo>
                      <a:pt x="142" y="38"/>
                    </a:lnTo>
                    <a:lnTo>
                      <a:pt x="139" y="39"/>
                    </a:lnTo>
                    <a:lnTo>
                      <a:pt x="137" y="41"/>
                    </a:lnTo>
                    <a:lnTo>
                      <a:pt x="134" y="42"/>
                    </a:lnTo>
                    <a:lnTo>
                      <a:pt x="129" y="45"/>
                    </a:lnTo>
                    <a:lnTo>
                      <a:pt x="120" y="51"/>
                    </a:lnTo>
                    <a:lnTo>
                      <a:pt x="104" y="60"/>
                    </a:lnTo>
                    <a:lnTo>
                      <a:pt x="85" y="71"/>
                    </a:lnTo>
                    <a:lnTo>
                      <a:pt x="67" y="81"/>
                    </a:lnTo>
                    <a:lnTo>
                      <a:pt x="49" y="90"/>
                    </a:lnTo>
                    <a:lnTo>
                      <a:pt x="33" y="99"/>
                    </a:lnTo>
                    <a:lnTo>
                      <a:pt x="20" y="106"/>
                    </a:lnTo>
                    <a:lnTo>
                      <a:pt x="9" y="110"/>
                    </a:lnTo>
                    <a:lnTo>
                      <a:pt x="3" y="113"/>
                    </a:lnTo>
                    <a:lnTo>
                      <a:pt x="0" y="114"/>
                    </a:lnTo>
                    <a:lnTo>
                      <a:pt x="55" y="114"/>
                    </a:lnTo>
                    <a:lnTo>
                      <a:pt x="54" y="113"/>
                    </a:lnTo>
                    <a:lnTo>
                      <a:pt x="52" y="110"/>
                    </a:lnTo>
                    <a:lnTo>
                      <a:pt x="55" y="107"/>
                    </a:lnTo>
                    <a:lnTo>
                      <a:pt x="61" y="101"/>
                    </a:lnTo>
                    <a:lnTo>
                      <a:pt x="71" y="94"/>
                    </a:lnTo>
                    <a:lnTo>
                      <a:pt x="88" y="86"/>
                    </a:lnTo>
                    <a:lnTo>
                      <a:pt x="114" y="74"/>
                    </a:lnTo>
                    <a:lnTo>
                      <a:pt x="142" y="61"/>
                    </a:lnTo>
                    <a:lnTo>
                      <a:pt x="166" y="48"/>
                    </a:lnTo>
                    <a:lnTo>
                      <a:pt x="185" y="37"/>
                    </a:lnTo>
                    <a:lnTo>
                      <a:pt x="201" y="26"/>
                    </a:lnTo>
                    <a:lnTo>
                      <a:pt x="214" y="18"/>
                    </a:lnTo>
                    <a:lnTo>
                      <a:pt x="221" y="11"/>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84"/>
              <p:cNvSpPr>
                <a:spLocks/>
              </p:cNvSpPr>
              <p:nvPr/>
            </p:nvSpPr>
            <p:spPr bwMode="auto">
              <a:xfrm>
                <a:off x="1548" y="1237"/>
                <a:ext cx="228" cy="114"/>
              </a:xfrm>
              <a:custGeom>
                <a:avLst/>
                <a:gdLst>
                  <a:gd name="T0" fmla="*/ 212 w 228"/>
                  <a:gd name="T1" fmla="*/ 0 h 114"/>
                  <a:gd name="T2" fmla="*/ 211 w 228"/>
                  <a:gd name="T3" fmla="*/ 0 h 114"/>
                  <a:gd name="T4" fmla="*/ 208 w 228"/>
                  <a:gd name="T5" fmla="*/ 2 h 114"/>
                  <a:gd name="T6" fmla="*/ 202 w 228"/>
                  <a:gd name="T7" fmla="*/ 5 h 114"/>
                  <a:gd name="T8" fmla="*/ 193 w 228"/>
                  <a:gd name="T9" fmla="*/ 7 h 114"/>
                  <a:gd name="T10" fmla="*/ 185 w 228"/>
                  <a:gd name="T11" fmla="*/ 12 h 114"/>
                  <a:gd name="T12" fmla="*/ 175 w 228"/>
                  <a:gd name="T13" fmla="*/ 16 h 114"/>
                  <a:gd name="T14" fmla="*/ 165 w 228"/>
                  <a:gd name="T15" fmla="*/ 22 h 114"/>
                  <a:gd name="T16" fmla="*/ 153 w 228"/>
                  <a:gd name="T17" fmla="*/ 29 h 114"/>
                  <a:gd name="T18" fmla="*/ 144 w 228"/>
                  <a:gd name="T19" fmla="*/ 35 h 114"/>
                  <a:gd name="T20" fmla="*/ 140 w 228"/>
                  <a:gd name="T21" fmla="*/ 38 h 114"/>
                  <a:gd name="T22" fmla="*/ 137 w 228"/>
                  <a:gd name="T23" fmla="*/ 39 h 114"/>
                  <a:gd name="T24" fmla="*/ 136 w 228"/>
                  <a:gd name="T25" fmla="*/ 41 h 114"/>
                  <a:gd name="T26" fmla="*/ 133 w 228"/>
                  <a:gd name="T27" fmla="*/ 42 h 114"/>
                  <a:gd name="T28" fmla="*/ 129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0 h 114"/>
                  <a:gd name="T58" fmla="*/ 53 w 228"/>
                  <a:gd name="T59" fmla="*/ 107 h 114"/>
                  <a:gd name="T60" fmla="*/ 61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1 w 228"/>
                  <a:gd name="T75" fmla="*/ 26 h 114"/>
                  <a:gd name="T76" fmla="*/ 214 w 228"/>
                  <a:gd name="T77" fmla="*/ 18 h 114"/>
                  <a:gd name="T78" fmla="*/ 221 w 228"/>
                  <a:gd name="T79" fmla="*/ 10 h 114"/>
                  <a:gd name="T80" fmla="*/ 227 w 228"/>
                  <a:gd name="T81" fmla="*/ 6 h 114"/>
                  <a:gd name="T82" fmla="*/ 228 w 228"/>
                  <a:gd name="T83" fmla="*/ 5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5"/>
                    </a:lnTo>
                    <a:lnTo>
                      <a:pt x="193" y="7"/>
                    </a:lnTo>
                    <a:lnTo>
                      <a:pt x="185" y="12"/>
                    </a:lnTo>
                    <a:lnTo>
                      <a:pt x="175" y="16"/>
                    </a:lnTo>
                    <a:lnTo>
                      <a:pt x="165" y="22"/>
                    </a:lnTo>
                    <a:lnTo>
                      <a:pt x="153" y="29"/>
                    </a:lnTo>
                    <a:lnTo>
                      <a:pt x="144" y="35"/>
                    </a:lnTo>
                    <a:lnTo>
                      <a:pt x="140" y="38"/>
                    </a:lnTo>
                    <a:lnTo>
                      <a:pt x="137" y="39"/>
                    </a:lnTo>
                    <a:lnTo>
                      <a:pt x="136" y="41"/>
                    </a:lnTo>
                    <a:lnTo>
                      <a:pt x="133" y="42"/>
                    </a:lnTo>
                    <a:lnTo>
                      <a:pt x="129" y="45"/>
                    </a:lnTo>
                    <a:lnTo>
                      <a:pt x="118" y="51"/>
                    </a:lnTo>
                    <a:lnTo>
                      <a:pt x="104" y="59"/>
                    </a:lnTo>
                    <a:lnTo>
                      <a:pt x="85" y="71"/>
                    </a:lnTo>
                    <a:lnTo>
                      <a:pt x="66" y="81"/>
                    </a:lnTo>
                    <a:lnTo>
                      <a:pt x="49" y="90"/>
                    </a:lnTo>
                    <a:lnTo>
                      <a:pt x="33" y="98"/>
                    </a:lnTo>
                    <a:lnTo>
                      <a:pt x="20" y="105"/>
                    </a:lnTo>
                    <a:lnTo>
                      <a:pt x="9" y="110"/>
                    </a:lnTo>
                    <a:lnTo>
                      <a:pt x="3" y="113"/>
                    </a:lnTo>
                    <a:lnTo>
                      <a:pt x="0" y="114"/>
                    </a:lnTo>
                    <a:lnTo>
                      <a:pt x="53" y="114"/>
                    </a:lnTo>
                    <a:lnTo>
                      <a:pt x="52" y="113"/>
                    </a:lnTo>
                    <a:lnTo>
                      <a:pt x="52" y="110"/>
                    </a:lnTo>
                    <a:lnTo>
                      <a:pt x="53" y="107"/>
                    </a:lnTo>
                    <a:lnTo>
                      <a:pt x="61" y="101"/>
                    </a:lnTo>
                    <a:lnTo>
                      <a:pt x="71" y="94"/>
                    </a:lnTo>
                    <a:lnTo>
                      <a:pt x="88" y="85"/>
                    </a:lnTo>
                    <a:lnTo>
                      <a:pt x="114" y="74"/>
                    </a:lnTo>
                    <a:lnTo>
                      <a:pt x="141" y="61"/>
                    </a:lnTo>
                    <a:lnTo>
                      <a:pt x="166" y="48"/>
                    </a:lnTo>
                    <a:lnTo>
                      <a:pt x="185" y="36"/>
                    </a:lnTo>
                    <a:lnTo>
                      <a:pt x="201" y="26"/>
                    </a:lnTo>
                    <a:lnTo>
                      <a:pt x="214" y="18"/>
                    </a:lnTo>
                    <a:lnTo>
                      <a:pt x="221" y="10"/>
                    </a:lnTo>
                    <a:lnTo>
                      <a:pt x="227" y="6"/>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85"/>
              <p:cNvSpPr>
                <a:spLocks/>
              </p:cNvSpPr>
              <p:nvPr/>
            </p:nvSpPr>
            <p:spPr bwMode="auto">
              <a:xfrm>
                <a:off x="1573" y="1269"/>
                <a:ext cx="228" cy="114"/>
              </a:xfrm>
              <a:custGeom>
                <a:avLst/>
                <a:gdLst>
                  <a:gd name="T0" fmla="*/ 213 w 228"/>
                  <a:gd name="T1" fmla="*/ 0 h 114"/>
                  <a:gd name="T2" fmla="*/ 212 w 228"/>
                  <a:gd name="T3" fmla="*/ 0 h 114"/>
                  <a:gd name="T4" fmla="*/ 207 w 228"/>
                  <a:gd name="T5" fmla="*/ 1 h 114"/>
                  <a:gd name="T6" fmla="*/ 202 w 228"/>
                  <a:gd name="T7" fmla="*/ 4 h 114"/>
                  <a:gd name="T8" fmla="*/ 194 w 228"/>
                  <a:gd name="T9" fmla="*/ 7 h 114"/>
                  <a:gd name="T10" fmla="*/ 186 w 228"/>
                  <a:gd name="T11" fmla="*/ 11 h 114"/>
                  <a:gd name="T12" fmla="*/ 176 w 228"/>
                  <a:gd name="T13" fmla="*/ 17 h 114"/>
                  <a:gd name="T14" fmla="*/ 166 w 228"/>
                  <a:gd name="T15" fmla="*/ 23 h 114"/>
                  <a:gd name="T16" fmla="*/ 154 w 228"/>
                  <a:gd name="T17" fmla="*/ 30 h 114"/>
                  <a:gd name="T18" fmla="*/ 145 w 228"/>
                  <a:gd name="T19" fmla="*/ 36 h 114"/>
                  <a:gd name="T20" fmla="*/ 141 w 228"/>
                  <a:gd name="T21" fmla="*/ 39 h 114"/>
                  <a:gd name="T22" fmla="*/ 138 w 228"/>
                  <a:gd name="T23" fmla="*/ 40 h 114"/>
                  <a:gd name="T24" fmla="*/ 137 w 228"/>
                  <a:gd name="T25" fmla="*/ 40 h 114"/>
                  <a:gd name="T26" fmla="*/ 134 w 228"/>
                  <a:gd name="T27" fmla="*/ 42 h 114"/>
                  <a:gd name="T28" fmla="*/ 128 w 228"/>
                  <a:gd name="T29" fmla="*/ 45 h 114"/>
                  <a:gd name="T30" fmla="*/ 119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8 w 228"/>
                  <a:gd name="T45" fmla="*/ 110 h 114"/>
                  <a:gd name="T46" fmla="*/ 3 w 228"/>
                  <a:gd name="T47" fmla="*/ 112 h 114"/>
                  <a:gd name="T48" fmla="*/ 0 w 228"/>
                  <a:gd name="T49" fmla="*/ 114 h 114"/>
                  <a:gd name="T50" fmla="*/ 54 w 228"/>
                  <a:gd name="T51" fmla="*/ 114 h 114"/>
                  <a:gd name="T52" fmla="*/ 54 w 228"/>
                  <a:gd name="T53" fmla="*/ 114 h 114"/>
                  <a:gd name="T54" fmla="*/ 53 w 228"/>
                  <a:gd name="T55" fmla="*/ 112 h 114"/>
                  <a:gd name="T56" fmla="*/ 52 w 228"/>
                  <a:gd name="T57" fmla="*/ 111 h 114"/>
                  <a:gd name="T58" fmla="*/ 54 w 228"/>
                  <a:gd name="T59" fmla="*/ 107 h 114"/>
                  <a:gd name="T60" fmla="*/ 60 w 228"/>
                  <a:gd name="T61" fmla="*/ 102 h 114"/>
                  <a:gd name="T62" fmla="*/ 70 w 228"/>
                  <a:gd name="T63" fmla="*/ 95 h 114"/>
                  <a:gd name="T64" fmla="*/ 88 w 228"/>
                  <a:gd name="T65" fmla="*/ 85 h 114"/>
                  <a:gd name="T66" fmla="*/ 114 w 228"/>
                  <a:gd name="T67" fmla="*/ 73 h 114"/>
                  <a:gd name="T68" fmla="*/ 141 w 228"/>
                  <a:gd name="T69" fmla="*/ 60 h 114"/>
                  <a:gd name="T70" fmla="*/ 166 w 228"/>
                  <a:gd name="T71" fmla="*/ 48 h 114"/>
                  <a:gd name="T72" fmla="*/ 184 w 228"/>
                  <a:gd name="T73" fmla="*/ 36 h 114"/>
                  <a:gd name="T74" fmla="*/ 200 w 228"/>
                  <a:gd name="T75" fmla="*/ 26 h 114"/>
                  <a:gd name="T76" fmla="*/ 213 w 228"/>
                  <a:gd name="T77" fmla="*/ 17 h 114"/>
                  <a:gd name="T78" fmla="*/ 220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1"/>
                    </a:lnTo>
                    <a:lnTo>
                      <a:pt x="202" y="4"/>
                    </a:lnTo>
                    <a:lnTo>
                      <a:pt x="194" y="7"/>
                    </a:lnTo>
                    <a:lnTo>
                      <a:pt x="186" y="11"/>
                    </a:lnTo>
                    <a:lnTo>
                      <a:pt x="176" y="17"/>
                    </a:lnTo>
                    <a:lnTo>
                      <a:pt x="166" y="23"/>
                    </a:lnTo>
                    <a:lnTo>
                      <a:pt x="154" y="30"/>
                    </a:lnTo>
                    <a:lnTo>
                      <a:pt x="145" y="36"/>
                    </a:lnTo>
                    <a:lnTo>
                      <a:pt x="141" y="39"/>
                    </a:lnTo>
                    <a:lnTo>
                      <a:pt x="138" y="40"/>
                    </a:lnTo>
                    <a:lnTo>
                      <a:pt x="137" y="40"/>
                    </a:lnTo>
                    <a:lnTo>
                      <a:pt x="134" y="42"/>
                    </a:lnTo>
                    <a:lnTo>
                      <a:pt x="128" y="45"/>
                    </a:lnTo>
                    <a:lnTo>
                      <a:pt x="119" y="50"/>
                    </a:lnTo>
                    <a:lnTo>
                      <a:pt x="104" y="59"/>
                    </a:lnTo>
                    <a:lnTo>
                      <a:pt x="85" y="71"/>
                    </a:lnTo>
                    <a:lnTo>
                      <a:pt x="66" y="81"/>
                    </a:lnTo>
                    <a:lnTo>
                      <a:pt x="49" y="89"/>
                    </a:lnTo>
                    <a:lnTo>
                      <a:pt x="33" y="98"/>
                    </a:lnTo>
                    <a:lnTo>
                      <a:pt x="20" y="105"/>
                    </a:lnTo>
                    <a:lnTo>
                      <a:pt x="8" y="110"/>
                    </a:lnTo>
                    <a:lnTo>
                      <a:pt x="3" y="112"/>
                    </a:lnTo>
                    <a:lnTo>
                      <a:pt x="0" y="114"/>
                    </a:lnTo>
                    <a:lnTo>
                      <a:pt x="54" y="114"/>
                    </a:lnTo>
                    <a:lnTo>
                      <a:pt x="53" y="112"/>
                    </a:lnTo>
                    <a:lnTo>
                      <a:pt x="52" y="111"/>
                    </a:lnTo>
                    <a:lnTo>
                      <a:pt x="54" y="107"/>
                    </a:lnTo>
                    <a:lnTo>
                      <a:pt x="60" y="102"/>
                    </a:lnTo>
                    <a:lnTo>
                      <a:pt x="70" y="95"/>
                    </a:lnTo>
                    <a:lnTo>
                      <a:pt x="88" y="85"/>
                    </a:lnTo>
                    <a:lnTo>
                      <a:pt x="114" y="73"/>
                    </a:lnTo>
                    <a:lnTo>
                      <a:pt x="141" y="60"/>
                    </a:lnTo>
                    <a:lnTo>
                      <a:pt x="166" y="48"/>
                    </a:lnTo>
                    <a:lnTo>
                      <a:pt x="184" y="36"/>
                    </a:lnTo>
                    <a:lnTo>
                      <a:pt x="200" y="26"/>
                    </a:lnTo>
                    <a:lnTo>
                      <a:pt x="213" y="17"/>
                    </a:lnTo>
                    <a:lnTo>
                      <a:pt x="220"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86"/>
              <p:cNvSpPr>
                <a:spLocks/>
              </p:cNvSpPr>
              <p:nvPr/>
            </p:nvSpPr>
            <p:spPr bwMode="auto">
              <a:xfrm>
                <a:off x="1597" y="1301"/>
                <a:ext cx="228" cy="114"/>
              </a:xfrm>
              <a:custGeom>
                <a:avLst/>
                <a:gdLst>
                  <a:gd name="T0" fmla="*/ 214 w 228"/>
                  <a:gd name="T1" fmla="*/ 0 h 114"/>
                  <a:gd name="T2" fmla="*/ 212 w 228"/>
                  <a:gd name="T3" fmla="*/ 0 h 114"/>
                  <a:gd name="T4" fmla="*/ 209 w 228"/>
                  <a:gd name="T5" fmla="*/ 1 h 114"/>
                  <a:gd name="T6" fmla="*/ 204 w 228"/>
                  <a:gd name="T7" fmla="*/ 4 h 114"/>
                  <a:gd name="T8" fmla="*/ 195 w 228"/>
                  <a:gd name="T9" fmla="*/ 7 h 114"/>
                  <a:gd name="T10" fmla="*/ 186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7 w 228"/>
                  <a:gd name="T25" fmla="*/ 40 h 114"/>
                  <a:gd name="T26" fmla="*/ 134 w 228"/>
                  <a:gd name="T27" fmla="*/ 41 h 114"/>
                  <a:gd name="T28" fmla="*/ 130 w 228"/>
                  <a:gd name="T29" fmla="*/ 44 h 114"/>
                  <a:gd name="T30" fmla="*/ 120 w 228"/>
                  <a:gd name="T31" fmla="*/ 50 h 114"/>
                  <a:gd name="T32" fmla="*/ 105 w 228"/>
                  <a:gd name="T33" fmla="*/ 59 h 114"/>
                  <a:gd name="T34" fmla="*/ 87 w 228"/>
                  <a:gd name="T35" fmla="*/ 70 h 114"/>
                  <a:gd name="T36" fmla="*/ 68 w 228"/>
                  <a:gd name="T37" fmla="*/ 80 h 114"/>
                  <a:gd name="T38" fmla="*/ 51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6 h 114"/>
                  <a:gd name="T76" fmla="*/ 214 w 228"/>
                  <a:gd name="T77" fmla="*/ 17 h 114"/>
                  <a:gd name="T78" fmla="*/ 221 w 228"/>
                  <a:gd name="T79" fmla="*/ 10 h 114"/>
                  <a:gd name="T80" fmla="*/ 227 w 228"/>
                  <a:gd name="T81" fmla="*/ 5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9" y="1"/>
                    </a:lnTo>
                    <a:lnTo>
                      <a:pt x="204" y="4"/>
                    </a:lnTo>
                    <a:lnTo>
                      <a:pt x="195" y="7"/>
                    </a:lnTo>
                    <a:lnTo>
                      <a:pt x="186" y="11"/>
                    </a:lnTo>
                    <a:lnTo>
                      <a:pt x="176" y="17"/>
                    </a:lnTo>
                    <a:lnTo>
                      <a:pt x="166" y="23"/>
                    </a:lnTo>
                    <a:lnTo>
                      <a:pt x="155" y="30"/>
                    </a:lnTo>
                    <a:lnTo>
                      <a:pt x="146" y="36"/>
                    </a:lnTo>
                    <a:lnTo>
                      <a:pt x="142" y="39"/>
                    </a:lnTo>
                    <a:lnTo>
                      <a:pt x="139" y="40"/>
                    </a:lnTo>
                    <a:lnTo>
                      <a:pt x="137" y="40"/>
                    </a:lnTo>
                    <a:lnTo>
                      <a:pt x="134" y="41"/>
                    </a:lnTo>
                    <a:lnTo>
                      <a:pt x="130" y="44"/>
                    </a:lnTo>
                    <a:lnTo>
                      <a:pt x="120" y="50"/>
                    </a:lnTo>
                    <a:lnTo>
                      <a:pt x="105" y="59"/>
                    </a:lnTo>
                    <a:lnTo>
                      <a:pt x="87" y="70"/>
                    </a:lnTo>
                    <a:lnTo>
                      <a:pt x="68" y="80"/>
                    </a:lnTo>
                    <a:lnTo>
                      <a:pt x="51" y="89"/>
                    </a:lnTo>
                    <a:lnTo>
                      <a:pt x="33" y="98"/>
                    </a:lnTo>
                    <a:lnTo>
                      <a:pt x="20" y="105"/>
                    </a:lnTo>
                    <a:lnTo>
                      <a:pt x="9" y="109"/>
                    </a:lnTo>
                    <a:lnTo>
                      <a:pt x="3" y="112"/>
                    </a:lnTo>
                    <a:lnTo>
                      <a:pt x="0" y="114"/>
                    </a:lnTo>
                    <a:lnTo>
                      <a:pt x="55" y="114"/>
                    </a:lnTo>
                    <a:lnTo>
                      <a:pt x="54" y="112"/>
                    </a:lnTo>
                    <a:lnTo>
                      <a:pt x="52" y="111"/>
                    </a:lnTo>
                    <a:lnTo>
                      <a:pt x="55" y="106"/>
                    </a:lnTo>
                    <a:lnTo>
                      <a:pt x="61" y="102"/>
                    </a:lnTo>
                    <a:lnTo>
                      <a:pt x="71" y="95"/>
                    </a:lnTo>
                    <a:lnTo>
                      <a:pt x="88" y="86"/>
                    </a:lnTo>
                    <a:lnTo>
                      <a:pt x="114" y="75"/>
                    </a:lnTo>
                    <a:lnTo>
                      <a:pt x="142" y="62"/>
                    </a:lnTo>
                    <a:lnTo>
                      <a:pt x="166" y="49"/>
                    </a:lnTo>
                    <a:lnTo>
                      <a:pt x="185" y="37"/>
                    </a:lnTo>
                    <a:lnTo>
                      <a:pt x="201" y="26"/>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87"/>
              <p:cNvSpPr>
                <a:spLocks/>
              </p:cNvSpPr>
              <p:nvPr/>
            </p:nvSpPr>
            <p:spPr bwMode="auto">
              <a:xfrm>
                <a:off x="1623" y="1332"/>
                <a:ext cx="228" cy="113"/>
              </a:xfrm>
              <a:custGeom>
                <a:avLst/>
                <a:gdLst>
                  <a:gd name="T0" fmla="*/ 214 w 228"/>
                  <a:gd name="T1" fmla="*/ 0 h 113"/>
                  <a:gd name="T2" fmla="*/ 212 w 228"/>
                  <a:gd name="T3" fmla="*/ 0 h 113"/>
                  <a:gd name="T4" fmla="*/ 208 w 228"/>
                  <a:gd name="T5" fmla="*/ 2 h 113"/>
                  <a:gd name="T6" fmla="*/ 202 w 228"/>
                  <a:gd name="T7" fmla="*/ 5 h 113"/>
                  <a:gd name="T8" fmla="*/ 195 w 228"/>
                  <a:gd name="T9" fmla="*/ 8 h 113"/>
                  <a:gd name="T10" fmla="*/ 186 w 228"/>
                  <a:gd name="T11" fmla="*/ 12 h 113"/>
                  <a:gd name="T12" fmla="*/ 175 w 228"/>
                  <a:gd name="T13" fmla="*/ 18 h 113"/>
                  <a:gd name="T14" fmla="*/ 165 w 228"/>
                  <a:gd name="T15" fmla="*/ 23 h 113"/>
                  <a:gd name="T16" fmla="*/ 153 w 228"/>
                  <a:gd name="T17" fmla="*/ 31 h 113"/>
                  <a:gd name="T18" fmla="*/ 144 w 228"/>
                  <a:gd name="T19" fmla="*/ 36 h 113"/>
                  <a:gd name="T20" fmla="*/ 140 w 228"/>
                  <a:gd name="T21" fmla="*/ 39 h 113"/>
                  <a:gd name="T22" fmla="*/ 137 w 228"/>
                  <a:gd name="T23" fmla="*/ 41 h 113"/>
                  <a:gd name="T24" fmla="*/ 136 w 228"/>
                  <a:gd name="T25" fmla="*/ 41 h 113"/>
                  <a:gd name="T26" fmla="*/ 133 w 228"/>
                  <a:gd name="T27" fmla="*/ 42 h 113"/>
                  <a:gd name="T28" fmla="*/ 129 w 228"/>
                  <a:gd name="T29" fmla="*/ 45 h 113"/>
                  <a:gd name="T30" fmla="*/ 118 w 228"/>
                  <a:gd name="T31" fmla="*/ 51 h 113"/>
                  <a:gd name="T32" fmla="*/ 104 w 228"/>
                  <a:gd name="T33" fmla="*/ 59 h 113"/>
                  <a:gd name="T34" fmla="*/ 85 w 228"/>
                  <a:gd name="T35" fmla="*/ 71 h 113"/>
                  <a:gd name="T36" fmla="*/ 66 w 228"/>
                  <a:gd name="T37" fmla="*/ 81 h 113"/>
                  <a:gd name="T38" fmla="*/ 49 w 228"/>
                  <a:gd name="T39" fmla="*/ 90 h 113"/>
                  <a:gd name="T40" fmla="*/ 33 w 228"/>
                  <a:gd name="T41" fmla="*/ 97 h 113"/>
                  <a:gd name="T42" fmla="*/ 20 w 228"/>
                  <a:gd name="T43" fmla="*/ 104 h 113"/>
                  <a:gd name="T44" fmla="*/ 9 w 228"/>
                  <a:gd name="T45" fmla="*/ 109 h 113"/>
                  <a:gd name="T46" fmla="*/ 3 w 228"/>
                  <a:gd name="T47" fmla="*/ 111 h 113"/>
                  <a:gd name="T48" fmla="*/ 0 w 228"/>
                  <a:gd name="T49" fmla="*/ 113 h 113"/>
                  <a:gd name="T50" fmla="*/ 55 w 228"/>
                  <a:gd name="T51" fmla="*/ 113 h 113"/>
                  <a:gd name="T52" fmla="*/ 55 w 228"/>
                  <a:gd name="T53" fmla="*/ 113 h 113"/>
                  <a:gd name="T54" fmla="*/ 54 w 228"/>
                  <a:gd name="T55" fmla="*/ 111 h 113"/>
                  <a:gd name="T56" fmla="*/ 52 w 228"/>
                  <a:gd name="T57" fmla="*/ 110 h 113"/>
                  <a:gd name="T58" fmla="*/ 55 w 228"/>
                  <a:gd name="T59" fmla="*/ 107 h 113"/>
                  <a:gd name="T60" fmla="*/ 61 w 228"/>
                  <a:gd name="T61" fmla="*/ 101 h 113"/>
                  <a:gd name="T62" fmla="*/ 71 w 228"/>
                  <a:gd name="T63" fmla="*/ 96 h 113"/>
                  <a:gd name="T64" fmla="*/ 88 w 228"/>
                  <a:gd name="T65" fmla="*/ 87 h 113"/>
                  <a:gd name="T66" fmla="*/ 114 w 228"/>
                  <a:gd name="T67" fmla="*/ 75 h 113"/>
                  <a:gd name="T68" fmla="*/ 142 w 228"/>
                  <a:gd name="T69" fmla="*/ 62 h 113"/>
                  <a:gd name="T70" fmla="*/ 166 w 228"/>
                  <a:gd name="T71" fmla="*/ 49 h 113"/>
                  <a:gd name="T72" fmla="*/ 185 w 228"/>
                  <a:gd name="T73" fmla="*/ 38 h 113"/>
                  <a:gd name="T74" fmla="*/ 201 w 228"/>
                  <a:gd name="T75" fmla="*/ 28 h 113"/>
                  <a:gd name="T76" fmla="*/ 214 w 228"/>
                  <a:gd name="T77" fmla="*/ 19 h 113"/>
                  <a:gd name="T78" fmla="*/ 221 w 228"/>
                  <a:gd name="T79" fmla="*/ 12 h 113"/>
                  <a:gd name="T80" fmla="*/ 227 w 228"/>
                  <a:gd name="T81" fmla="*/ 8 h 113"/>
                  <a:gd name="T82" fmla="*/ 228 w 228"/>
                  <a:gd name="T83" fmla="*/ 6 h 113"/>
                  <a:gd name="T84" fmla="*/ 214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4" y="0"/>
                    </a:moveTo>
                    <a:lnTo>
                      <a:pt x="212" y="0"/>
                    </a:lnTo>
                    <a:lnTo>
                      <a:pt x="208" y="2"/>
                    </a:lnTo>
                    <a:lnTo>
                      <a:pt x="202" y="5"/>
                    </a:lnTo>
                    <a:lnTo>
                      <a:pt x="195" y="8"/>
                    </a:lnTo>
                    <a:lnTo>
                      <a:pt x="186" y="12"/>
                    </a:lnTo>
                    <a:lnTo>
                      <a:pt x="175" y="18"/>
                    </a:lnTo>
                    <a:lnTo>
                      <a:pt x="165" y="23"/>
                    </a:lnTo>
                    <a:lnTo>
                      <a:pt x="153" y="31"/>
                    </a:lnTo>
                    <a:lnTo>
                      <a:pt x="144" y="36"/>
                    </a:lnTo>
                    <a:lnTo>
                      <a:pt x="140" y="39"/>
                    </a:lnTo>
                    <a:lnTo>
                      <a:pt x="137" y="41"/>
                    </a:lnTo>
                    <a:lnTo>
                      <a:pt x="136" y="41"/>
                    </a:lnTo>
                    <a:lnTo>
                      <a:pt x="133" y="42"/>
                    </a:lnTo>
                    <a:lnTo>
                      <a:pt x="129" y="45"/>
                    </a:lnTo>
                    <a:lnTo>
                      <a:pt x="118" y="51"/>
                    </a:lnTo>
                    <a:lnTo>
                      <a:pt x="104" y="59"/>
                    </a:lnTo>
                    <a:lnTo>
                      <a:pt x="85" y="71"/>
                    </a:lnTo>
                    <a:lnTo>
                      <a:pt x="66" y="81"/>
                    </a:lnTo>
                    <a:lnTo>
                      <a:pt x="49" y="90"/>
                    </a:lnTo>
                    <a:lnTo>
                      <a:pt x="33" y="97"/>
                    </a:lnTo>
                    <a:lnTo>
                      <a:pt x="20" y="104"/>
                    </a:lnTo>
                    <a:lnTo>
                      <a:pt x="9" y="109"/>
                    </a:lnTo>
                    <a:lnTo>
                      <a:pt x="3" y="111"/>
                    </a:lnTo>
                    <a:lnTo>
                      <a:pt x="0" y="113"/>
                    </a:lnTo>
                    <a:lnTo>
                      <a:pt x="55" y="113"/>
                    </a:lnTo>
                    <a:lnTo>
                      <a:pt x="54" y="111"/>
                    </a:lnTo>
                    <a:lnTo>
                      <a:pt x="52" y="110"/>
                    </a:lnTo>
                    <a:lnTo>
                      <a:pt x="55" y="107"/>
                    </a:lnTo>
                    <a:lnTo>
                      <a:pt x="61" y="101"/>
                    </a:lnTo>
                    <a:lnTo>
                      <a:pt x="71" y="96"/>
                    </a:lnTo>
                    <a:lnTo>
                      <a:pt x="88" y="87"/>
                    </a:lnTo>
                    <a:lnTo>
                      <a:pt x="114" y="75"/>
                    </a:lnTo>
                    <a:lnTo>
                      <a:pt x="142" y="62"/>
                    </a:lnTo>
                    <a:lnTo>
                      <a:pt x="166" y="49"/>
                    </a:lnTo>
                    <a:lnTo>
                      <a:pt x="185" y="38"/>
                    </a:lnTo>
                    <a:lnTo>
                      <a:pt x="201" y="28"/>
                    </a:lnTo>
                    <a:lnTo>
                      <a:pt x="214" y="19"/>
                    </a:lnTo>
                    <a:lnTo>
                      <a:pt x="221" y="12"/>
                    </a:lnTo>
                    <a:lnTo>
                      <a:pt x="227" y="8"/>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88"/>
              <p:cNvSpPr>
                <a:spLocks/>
              </p:cNvSpPr>
              <p:nvPr/>
            </p:nvSpPr>
            <p:spPr bwMode="auto">
              <a:xfrm>
                <a:off x="1674" y="1396"/>
                <a:ext cx="228" cy="112"/>
              </a:xfrm>
              <a:custGeom>
                <a:avLst/>
                <a:gdLst>
                  <a:gd name="T0" fmla="*/ 212 w 228"/>
                  <a:gd name="T1" fmla="*/ 0 h 112"/>
                  <a:gd name="T2" fmla="*/ 210 w 228"/>
                  <a:gd name="T3" fmla="*/ 0 h 112"/>
                  <a:gd name="T4" fmla="*/ 207 w 228"/>
                  <a:gd name="T5" fmla="*/ 1 h 112"/>
                  <a:gd name="T6" fmla="*/ 202 w 228"/>
                  <a:gd name="T7" fmla="*/ 4 h 112"/>
                  <a:gd name="T8" fmla="*/ 193 w 228"/>
                  <a:gd name="T9" fmla="*/ 7 h 112"/>
                  <a:gd name="T10" fmla="*/ 184 w 228"/>
                  <a:gd name="T11" fmla="*/ 11 h 112"/>
                  <a:gd name="T12" fmla="*/ 174 w 228"/>
                  <a:gd name="T13" fmla="*/ 17 h 112"/>
                  <a:gd name="T14" fmla="*/ 164 w 228"/>
                  <a:gd name="T15" fmla="*/ 23 h 112"/>
                  <a:gd name="T16" fmla="*/ 153 w 228"/>
                  <a:gd name="T17" fmla="*/ 30 h 112"/>
                  <a:gd name="T18" fmla="*/ 144 w 228"/>
                  <a:gd name="T19" fmla="*/ 36 h 112"/>
                  <a:gd name="T20" fmla="*/ 140 w 228"/>
                  <a:gd name="T21" fmla="*/ 39 h 112"/>
                  <a:gd name="T22" fmla="*/ 137 w 228"/>
                  <a:gd name="T23" fmla="*/ 40 h 112"/>
                  <a:gd name="T24" fmla="*/ 135 w 228"/>
                  <a:gd name="T25" fmla="*/ 40 h 112"/>
                  <a:gd name="T26" fmla="*/ 132 w 228"/>
                  <a:gd name="T27" fmla="*/ 42 h 112"/>
                  <a:gd name="T28" fmla="*/ 128 w 228"/>
                  <a:gd name="T29" fmla="*/ 45 h 112"/>
                  <a:gd name="T30" fmla="*/ 118 w 228"/>
                  <a:gd name="T31" fmla="*/ 50 h 112"/>
                  <a:gd name="T32" fmla="*/ 104 w 228"/>
                  <a:gd name="T33" fmla="*/ 59 h 112"/>
                  <a:gd name="T34" fmla="*/ 85 w 228"/>
                  <a:gd name="T35" fmla="*/ 69 h 112"/>
                  <a:gd name="T36" fmla="*/ 66 w 228"/>
                  <a:gd name="T37" fmla="*/ 79 h 112"/>
                  <a:gd name="T38" fmla="*/ 49 w 228"/>
                  <a:gd name="T39" fmla="*/ 88 h 112"/>
                  <a:gd name="T40" fmla="*/ 33 w 228"/>
                  <a:gd name="T41" fmla="*/ 96 h 112"/>
                  <a:gd name="T42" fmla="*/ 20 w 228"/>
                  <a:gd name="T43" fmla="*/ 104 h 112"/>
                  <a:gd name="T44" fmla="*/ 8 w 228"/>
                  <a:gd name="T45" fmla="*/ 108 h 112"/>
                  <a:gd name="T46" fmla="*/ 3 w 228"/>
                  <a:gd name="T47" fmla="*/ 111 h 112"/>
                  <a:gd name="T48" fmla="*/ 0 w 228"/>
                  <a:gd name="T49" fmla="*/ 112 h 112"/>
                  <a:gd name="T50" fmla="*/ 53 w 228"/>
                  <a:gd name="T51" fmla="*/ 112 h 112"/>
                  <a:gd name="T52" fmla="*/ 53 w 228"/>
                  <a:gd name="T53" fmla="*/ 112 h 112"/>
                  <a:gd name="T54" fmla="*/ 52 w 228"/>
                  <a:gd name="T55" fmla="*/ 111 h 112"/>
                  <a:gd name="T56" fmla="*/ 52 w 228"/>
                  <a:gd name="T57" fmla="*/ 109 h 112"/>
                  <a:gd name="T58" fmla="*/ 53 w 228"/>
                  <a:gd name="T59" fmla="*/ 105 h 112"/>
                  <a:gd name="T60" fmla="*/ 60 w 228"/>
                  <a:gd name="T61" fmla="*/ 101 h 112"/>
                  <a:gd name="T62" fmla="*/ 70 w 228"/>
                  <a:gd name="T63" fmla="*/ 94 h 112"/>
                  <a:gd name="T64" fmla="*/ 88 w 228"/>
                  <a:gd name="T65" fmla="*/ 85 h 112"/>
                  <a:gd name="T66" fmla="*/ 114 w 228"/>
                  <a:gd name="T67" fmla="*/ 73 h 112"/>
                  <a:gd name="T68" fmla="*/ 141 w 228"/>
                  <a:gd name="T69" fmla="*/ 60 h 112"/>
                  <a:gd name="T70" fmla="*/ 166 w 228"/>
                  <a:gd name="T71" fmla="*/ 49 h 112"/>
                  <a:gd name="T72" fmla="*/ 184 w 228"/>
                  <a:gd name="T73" fmla="*/ 37 h 112"/>
                  <a:gd name="T74" fmla="*/ 200 w 228"/>
                  <a:gd name="T75" fmla="*/ 27 h 112"/>
                  <a:gd name="T76" fmla="*/ 213 w 228"/>
                  <a:gd name="T77" fmla="*/ 19 h 112"/>
                  <a:gd name="T78" fmla="*/ 220 w 228"/>
                  <a:gd name="T79" fmla="*/ 11 h 112"/>
                  <a:gd name="T80" fmla="*/ 226 w 228"/>
                  <a:gd name="T81" fmla="*/ 7 h 112"/>
                  <a:gd name="T82" fmla="*/ 228 w 228"/>
                  <a:gd name="T83" fmla="*/ 6 h 112"/>
                  <a:gd name="T84" fmla="*/ 212 w 228"/>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2"/>
                  <a:gd name="T131" fmla="*/ 228 w 228"/>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2">
                    <a:moveTo>
                      <a:pt x="212" y="0"/>
                    </a:moveTo>
                    <a:lnTo>
                      <a:pt x="210" y="0"/>
                    </a:lnTo>
                    <a:lnTo>
                      <a:pt x="207" y="1"/>
                    </a:lnTo>
                    <a:lnTo>
                      <a:pt x="202" y="4"/>
                    </a:lnTo>
                    <a:lnTo>
                      <a:pt x="193" y="7"/>
                    </a:lnTo>
                    <a:lnTo>
                      <a:pt x="184" y="11"/>
                    </a:lnTo>
                    <a:lnTo>
                      <a:pt x="174" y="17"/>
                    </a:lnTo>
                    <a:lnTo>
                      <a:pt x="164" y="23"/>
                    </a:lnTo>
                    <a:lnTo>
                      <a:pt x="153" y="30"/>
                    </a:lnTo>
                    <a:lnTo>
                      <a:pt x="144" y="36"/>
                    </a:lnTo>
                    <a:lnTo>
                      <a:pt x="140" y="39"/>
                    </a:lnTo>
                    <a:lnTo>
                      <a:pt x="137" y="40"/>
                    </a:lnTo>
                    <a:lnTo>
                      <a:pt x="135" y="40"/>
                    </a:lnTo>
                    <a:lnTo>
                      <a:pt x="132" y="42"/>
                    </a:lnTo>
                    <a:lnTo>
                      <a:pt x="128" y="45"/>
                    </a:lnTo>
                    <a:lnTo>
                      <a:pt x="118" y="50"/>
                    </a:lnTo>
                    <a:lnTo>
                      <a:pt x="104" y="59"/>
                    </a:lnTo>
                    <a:lnTo>
                      <a:pt x="85" y="69"/>
                    </a:lnTo>
                    <a:lnTo>
                      <a:pt x="66" y="79"/>
                    </a:lnTo>
                    <a:lnTo>
                      <a:pt x="49" y="88"/>
                    </a:lnTo>
                    <a:lnTo>
                      <a:pt x="33" y="96"/>
                    </a:lnTo>
                    <a:lnTo>
                      <a:pt x="20" y="104"/>
                    </a:lnTo>
                    <a:lnTo>
                      <a:pt x="8" y="108"/>
                    </a:lnTo>
                    <a:lnTo>
                      <a:pt x="3" y="111"/>
                    </a:lnTo>
                    <a:lnTo>
                      <a:pt x="0" y="112"/>
                    </a:lnTo>
                    <a:lnTo>
                      <a:pt x="53" y="112"/>
                    </a:lnTo>
                    <a:lnTo>
                      <a:pt x="52" y="111"/>
                    </a:lnTo>
                    <a:lnTo>
                      <a:pt x="52" y="109"/>
                    </a:lnTo>
                    <a:lnTo>
                      <a:pt x="53" y="105"/>
                    </a:lnTo>
                    <a:lnTo>
                      <a:pt x="60" y="101"/>
                    </a:lnTo>
                    <a:lnTo>
                      <a:pt x="70" y="94"/>
                    </a:lnTo>
                    <a:lnTo>
                      <a:pt x="88" y="85"/>
                    </a:lnTo>
                    <a:lnTo>
                      <a:pt x="114" y="73"/>
                    </a:lnTo>
                    <a:lnTo>
                      <a:pt x="141" y="60"/>
                    </a:lnTo>
                    <a:lnTo>
                      <a:pt x="166" y="49"/>
                    </a:lnTo>
                    <a:lnTo>
                      <a:pt x="184" y="37"/>
                    </a:lnTo>
                    <a:lnTo>
                      <a:pt x="200" y="27"/>
                    </a:lnTo>
                    <a:lnTo>
                      <a:pt x="213" y="19"/>
                    </a:lnTo>
                    <a:lnTo>
                      <a:pt x="220" y="11"/>
                    </a:lnTo>
                    <a:lnTo>
                      <a:pt x="226" y="7"/>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89"/>
              <p:cNvSpPr>
                <a:spLocks/>
              </p:cNvSpPr>
              <p:nvPr/>
            </p:nvSpPr>
            <p:spPr bwMode="auto">
              <a:xfrm>
                <a:off x="1698" y="1428"/>
                <a:ext cx="228" cy="112"/>
              </a:xfrm>
              <a:custGeom>
                <a:avLst/>
                <a:gdLst>
                  <a:gd name="T0" fmla="*/ 214 w 228"/>
                  <a:gd name="T1" fmla="*/ 0 h 112"/>
                  <a:gd name="T2" fmla="*/ 212 w 228"/>
                  <a:gd name="T3" fmla="*/ 0 h 112"/>
                  <a:gd name="T4" fmla="*/ 208 w 228"/>
                  <a:gd name="T5" fmla="*/ 1 h 112"/>
                  <a:gd name="T6" fmla="*/ 202 w 228"/>
                  <a:gd name="T7" fmla="*/ 4 h 112"/>
                  <a:gd name="T8" fmla="*/ 195 w 228"/>
                  <a:gd name="T9" fmla="*/ 7 h 112"/>
                  <a:gd name="T10" fmla="*/ 186 w 228"/>
                  <a:gd name="T11" fmla="*/ 11 h 112"/>
                  <a:gd name="T12" fmla="*/ 176 w 228"/>
                  <a:gd name="T13" fmla="*/ 15 h 112"/>
                  <a:gd name="T14" fmla="*/ 166 w 228"/>
                  <a:gd name="T15" fmla="*/ 21 h 112"/>
                  <a:gd name="T16" fmla="*/ 155 w 228"/>
                  <a:gd name="T17" fmla="*/ 28 h 112"/>
                  <a:gd name="T18" fmla="*/ 146 w 228"/>
                  <a:gd name="T19" fmla="*/ 34 h 112"/>
                  <a:gd name="T20" fmla="*/ 142 w 228"/>
                  <a:gd name="T21" fmla="*/ 37 h 112"/>
                  <a:gd name="T22" fmla="*/ 139 w 228"/>
                  <a:gd name="T23" fmla="*/ 38 h 112"/>
                  <a:gd name="T24" fmla="*/ 137 w 228"/>
                  <a:gd name="T25" fmla="*/ 40 h 112"/>
                  <a:gd name="T26" fmla="*/ 134 w 228"/>
                  <a:gd name="T27" fmla="*/ 41 h 112"/>
                  <a:gd name="T28" fmla="*/ 129 w 228"/>
                  <a:gd name="T29" fmla="*/ 44 h 112"/>
                  <a:gd name="T30" fmla="*/ 120 w 228"/>
                  <a:gd name="T31" fmla="*/ 50 h 112"/>
                  <a:gd name="T32" fmla="*/ 104 w 228"/>
                  <a:gd name="T33" fmla="*/ 59 h 112"/>
                  <a:gd name="T34" fmla="*/ 85 w 228"/>
                  <a:gd name="T35" fmla="*/ 69 h 112"/>
                  <a:gd name="T36" fmla="*/ 67 w 228"/>
                  <a:gd name="T37" fmla="*/ 79 h 112"/>
                  <a:gd name="T38" fmla="*/ 49 w 228"/>
                  <a:gd name="T39" fmla="*/ 87 h 112"/>
                  <a:gd name="T40" fmla="*/ 33 w 228"/>
                  <a:gd name="T41" fmla="*/ 96 h 112"/>
                  <a:gd name="T42" fmla="*/ 20 w 228"/>
                  <a:gd name="T43" fmla="*/ 103 h 112"/>
                  <a:gd name="T44" fmla="*/ 9 w 228"/>
                  <a:gd name="T45" fmla="*/ 108 h 112"/>
                  <a:gd name="T46" fmla="*/ 3 w 228"/>
                  <a:gd name="T47" fmla="*/ 111 h 112"/>
                  <a:gd name="T48" fmla="*/ 0 w 228"/>
                  <a:gd name="T49" fmla="*/ 112 h 112"/>
                  <a:gd name="T50" fmla="*/ 55 w 228"/>
                  <a:gd name="T51" fmla="*/ 112 h 112"/>
                  <a:gd name="T52" fmla="*/ 55 w 228"/>
                  <a:gd name="T53" fmla="*/ 112 h 112"/>
                  <a:gd name="T54" fmla="*/ 54 w 228"/>
                  <a:gd name="T55" fmla="*/ 111 h 112"/>
                  <a:gd name="T56" fmla="*/ 52 w 228"/>
                  <a:gd name="T57" fmla="*/ 109 h 112"/>
                  <a:gd name="T58" fmla="*/ 55 w 228"/>
                  <a:gd name="T59" fmla="*/ 105 h 112"/>
                  <a:gd name="T60" fmla="*/ 61 w 228"/>
                  <a:gd name="T61" fmla="*/ 100 h 112"/>
                  <a:gd name="T62" fmla="*/ 71 w 228"/>
                  <a:gd name="T63" fmla="*/ 93 h 112"/>
                  <a:gd name="T64" fmla="*/ 88 w 228"/>
                  <a:gd name="T65" fmla="*/ 85 h 112"/>
                  <a:gd name="T66" fmla="*/ 114 w 228"/>
                  <a:gd name="T67" fmla="*/ 73 h 112"/>
                  <a:gd name="T68" fmla="*/ 142 w 228"/>
                  <a:gd name="T69" fmla="*/ 60 h 112"/>
                  <a:gd name="T70" fmla="*/ 166 w 228"/>
                  <a:gd name="T71" fmla="*/ 49 h 112"/>
                  <a:gd name="T72" fmla="*/ 185 w 228"/>
                  <a:gd name="T73" fmla="*/ 37 h 112"/>
                  <a:gd name="T74" fmla="*/ 201 w 228"/>
                  <a:gd name="T75" fmla="*/ 25 h 112"/>
                  <a:gd name="T76" fmla="*/ 214 w 228"/>
                  <a:gd name="T77" fmla="*/ 18 h 112"/>
                  <a:gd name="T78" fmla="*/ 221 w 228"/>
                  <a:gd name="T79" fmla="*/ 11 h 112"/>
                  <a:gd name="T80" fmla="*/ 227 w 228"/>
                  <a:gd name="T81" fmla="*/ 7 h 112"/>
                  <a:gd name="T82" fmla="*/ 228 w 228"/>
                  <a:gd name="T83" fmla="*/ 5 h 112"/>
                  <a:gd name="T84" fmla="*/ 214 w 228"/>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2"/>
                  <a:gd name="T131" fmla="*/ 228 w 228"/>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2">
                    <a:moveTo>
                      <a:pt x="214" y="0"/>
                    </a:moveTo>
                    <a:lnTo>
                      <a:pt x="212" y="0"/>
                    </a:lnTo>
                    <a:lnTo>
                      <a:pt x="208" y="1"/>
                    </a:lnTo>
                    <a:lnTo>
                      <a:pt x="202" y="4"/>
                    </a:lnTo>
                    <a:lnTo>
                      <a:pt x="195" y="7"/>
                    </a:lnTo>
                    <a:lnTo>
                      <a:pt x="186" y="11"/>
                    </a:lnTo>
                    <a:lnTo>
                      <a:pt x="176" y="15"/>
                    </a:lnTo>
                    <a:lnTo>
                      <a:pt x="166" y="21"/>
                    </a:lnTo>
                    <a:lnTo>
                      <a:pt x="155" y="28"/>
                    </a:lnTo>
                    <a:lnTo>
                      <a:pt x="146" y="34"/>
                    </a:lnTo>
                    <a:lnTo>
                      <a:pt x="142" y="37"/>
                    </a:lnTo>
                    <a:lnTo>
                      <a:pt x="139" y="38"/>
                    </a:lnTo>
                    <a:lnTo>
                      <a:pt x="137" y="40"/>
                    </a:lnTo>
                    <a:lnTo>
                      <a:pt x="134" y="41"/>
                    </a:lnTo>
                    <a:lnTo>
                      <a:pt x="129" y="44"/>
                    </a:lnTo>
                    <a:lnTo>
                      <a:pt x="120" y="50"/>
                    </a:lnTo>
                    <a:lnTo>
                      <a:pt x="104" y="59"/>
                    </a:lnTo>
                    <a:lnTo>
                      <a:pt x="85" y="69"/>
                    </a:lnTo>
                    <a:lnTo>
                      <a:pt x="67" y="79"/>
                    </a:lnTo>
                    <a:lnTo>
                      <a:pt x="49" y="87"/>
                    </a:lnTo>
                    <a:lnTo>
                      <a:pt x="33" y="96"/>
                    </a:lnTo>
                    <a:lnTo>
                      <a:pt x="20" y="103"/>
                    </a:lnTo>
                    <a:lnTo>
                      <a:pt x="9" y="108"/>
                    </a:lnTo>
                    <a:lnTo>
                      <a:pt x="3" y="111"/>
                    </a:lnTo>
                    <a:lnTo>
                      <a:pt x="0" y="112"/>
                    </a:lnTo>
                    <a:lnTo>
                      <a:pt x="55" y="112"/>
                    </a:lnTo>
                    <a:lnTo>
                      <a:pt x="54" y="111"/>
                    </a:lnTo>
                    <a:lnTo>
                      <a:pt x="52" y="109"/>
                    </a:lnTo>
                    <a:lnTo>
                      <a:pt x="55" y="105"/>
                    </a:lnTo>
                    <a:lnTo>
                      <a:pt x="61" y="100"/>
                    </a:lnTo>
                    <a:lnTo>
                      <a:pt x="71" y="93"/>
                    </a:lnTo>
                    <a:lnTo>
                      <a:pt x="88" y="85"/>
                    </a:lnTo>
                    <a:lnTo>
                      <a:pt x="114" y="73"/>
                    </a:lnTo>
                    <a:lnTo>
                      <a:pt x="142" y="60"/>
                    </a:lnTo>
                    <a:lnTo>
                      <a:pt x="166" y="49"/>
                    </a:lnTo>
                    <a:lnTo>
                      <a:pt x="185" y="37"/>
                    </a:lnTo>
                    <a:lnTo>
                      <a:pt x="201" y="25"/>
                    </a:lnTo>
                    <a:lnTo>
                      <a:pt x="214" y="18"/>
                    </a:lnTo>
                    <a:lnTo>
                      <a:pt x="221" y="11"/>
                    </a:lnTo>
                    <a:lnTo>
                      <a:pt x="227"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90"/>
              <p:cNvSpPr>
                <a:spLocks/>
              </p:cNvSpPr>
              <p:nvPr/>
            </p:nvSpPr>
            <p:spPr bwMode="auto">
              <a:xfrm>
                <a:off x="1723" y="1459"/>
                <a:ext cx="229" cy="114"/>
              </a:xfrm>
              <a:custGeom>
                <a:avLst/>
                <a:gdLst>
                  <a:gd name="T0" fmla="*/ 213 w 229"/>
                  <a:gd name="T1" fmla="*/ 0 h 114"/>
                  <a:gd name="T2" fmla="*/ 212 w 229"/>
                  <a:gd name="T3" fmla="*/ 0 h 114"/>
                  <a:gd name="T4" fmla="*/ 209 w 229"/>
                  <a:gd name="T5" fmla="*/ 2 h 114"/>
                  <a:gd name="T6" fmla="*/ 203 w 229"/>
                  <a:gd name="T7" fmla="*/ 5 h 114"/>
                  <a:gd name="T8" fmla="*/ 194 w 229"/>
                  <a:gd name="T9" fmla="*/ 7 h 114"/>
                  <a:gd name="T10" fmla="*/ 186 w 229"/>
                  <a:gd name="T11" fmla="*/ 12 h 114"/>
                  <a:gd name="T12" fmla="*/ 176 w 229"/>
                  <a:gd name="T13" fmla="*/ 16 h 114"/>
                  <a:gd name="T14" fmla="*/ 166 w 229"/>
                  <a:gd name="T15" fmla="*/ 22 h 114"/>
                  <a:gd name="T16" fmla="*/ 154 w 229"/>
                  <a:gd name="T17" fmla="*/ 29 h 114"/>
                  <a:gd name="T18" fmla="*/ 145 w 229"/>
                  <a:gd name="T19" fmla="*/ 35 h 114"/>
                  <a:gd name="T20" fmla="*/ 141 w 229"/>
                  <a:gd name="T21" fmla="*/ 38 h 114"/>
                  <a:gd name="T22" fmla="*/ 138 w 229"/>
                  <a:gd name="T23" fmla="*/ 39 h 114"/>
                  <a:gd name="T24" fmla="*/ 137 w 229"/>
                  <a:gd name="T25" fmla="*/ 41 h 114"/>
                  <a:gd name="T26" fmla="*/ 134 w 229"/>
                  <a:gd name="T27" fmla="*/ 42 h 114"/>
                  <a:gd name="T28" fmla="*/ 130 w 229"/>
                  <a:gd name="T29" fmla="*/ 45 h 114"/>
                  <a:gd name="T30" fmla="*/ 119 w 229"/>
                  <a:gd name="T31" fmla="*/ 51 h 114"/>
                  <a:gd name="T32" fmla="*/ 105 w 229"/>
                  <a:gd name="T33" fmla="*/ 59 h 114"/>
                  <a:gd name="T34" fmla="*/ 86 w 229"/>
                  <a:gd name="T35" fmla="*/ 69 h 114"/>
                  <a:gd name="T36" fmla="*/ 67 w 229"/>
                  <a:gd name="T37" fmla="*/ 80 h 114"/>
                  <a:gd name="T38" fmla="*/ 50 w 229"/>
                  <a:gd name="T39" fmla="*/ 90 h 114"/>
                  <a:gd name="T40" fmla="*/ 33 w 229"/>
                  <a:gd name="T41" fmla="*/ 97 h 114"/>
                  <a:gd name="T42" fmla="*/ 20 w 229"/>
                  <a:gd name="T43" fmla="*/ 104 h 114"/>
                  <a:gd name="T44" fmla="*/ 8 w 229"/>
                  <a:gd name="T45" fmla="*/ 110 h 114"/>
                  <a:gd name="T46" fmla="*/ 3 w 229"/>
                  <a:gd name="T47" fmla="*/ 113 h 114"/>
                  <a:gd name="T48" fmla="*/ 0 w 229"/>
                  <a:gd name="T49" fmla="*/ 114 h 114"/>
                  <a:gd name="T50" fmla="*/ 55 w 229"/>
                  <a:gd name="T51" fmla="*/ 114 h 114"/>
                  <a:gd name="T52" fmla="*/ 55 w 229"/>
                  <a:gd name="T53" fmla="*/ 114 h 114"/>
                  <a:gd name="T54" fmla="*/ 53 w 229"/>
                  <a:gd name="T55" fmla="*/ 113 h 114"/>
                  <a:gd name="T56" fmla="*/ 52 w 229"/>
                  <a:gd name="T57" fmla="*/ 110 h 114"/>
                  <a:gd name="T58" fmla="*/ 55 w 229"/>
                  <a:gd name="T59" fmla="*/ 107 h 114"/>
                  <a:gd name="T60" fmla="*/ 60 w 229"/>
                  <a:gd name="T61" fmla="*/ 101 h 114"/>
                  <a:gd name="T62" fmla="*/ 70 w 229"/>
                  <a:gd name="T63" fmla="*/ 94 h 114"/>
                  <a:gd name="T64" fmla="*/ 88 w 229"/>
                  <a:gd name="T65" fmla="*/ 85 h 114"/>
                  <a:gd name="T66" fmla="*/ 114 w 229"/>
                  <a:gd name="T67" fmla="*/ 74 h 114"/>
                  <a:gd name="T68" fmla="*/ 141 w 229"/>
                  <a:gd name="T69" fmla="*/ 61 h 114"/>
                  <a:gd name="T70" fmla="*/ 166 w 229"/>
                  <a:gd name="T71" fmla="*/ 48 h 114"/>
                  <a:gd name="T72" fmla="*/ 184 w 229"/>
                  <a:gd name="T73" fmla="*/ 36 h 114"/>
                  <a:gd name="T74" fmla="*/ 202 w 229"/>
                  <a:gd name="T75" fmla="*/ 26 h 114"/>
                  <a:gd name="T76" fmla="*/ 213 w 229"/>
                  <a:gd name="T77" fmla="*/ 18 h 114"/>
                  <a:gd name="T78" fmla="*/ 222 w 229"/>
                  <a:gd name="T79" fmla="*/ 10 h 114"/>
                  <a:gd name="T80" fmla="*/ 228 w 229"/>
                  <a:gd name="T81" fmla="*/ 6 h 114"/>
                  <a:gd name="T82" fmla="*/ 229 w 229"/>
                  <a:gd name="T83" fmla="*/ 5 h 114"/>
                  <a:gd name="T84" fmla="*/ 213 w 229"/>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9"/>
                  <a:gd name="T130" fmla="*/ 0 h 114"/>
                  <a:gd name="T131" fmla="*/ 229 w 229"/>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9" h="114">
                    <a:moveTo>
                      <a:pt x="213" y="0"/>
                    </a:moveTo>
                    <a:lnTo>
                      <a:pt x="212" y="0"/>
                    </a:lnTo>
                    <a:lnTo>
                      <a:pt x="209" y="2"/>
                    </a:lnTo>
                    <a:lnTo>
                      <a:pt x="203" y="5"/>
                    </a:lnTo>
                    <a:lnTo>
                      <a:pt x="194" y="7"/>
                    </a:lnTo>
                    <a:lnTo>
                      <a:pt x="186" y="12"/>
                    </a:lnTo>
                    <a:lnTo>
                      <a:pt x="176" y="16"/>
                    </a:lnTo>
                    <a:lnTo>
                      <a:pt x="166" y="22"/>
                    </a:lnTo>
                    <a:lnTo>
                      <a:pt x="154" y="29"/>
                    </a:lnTo>
                    <a:lnTo>
                      <a:pt x="145" y="35"/>
                    </a:lnTo>
                    <a:lnTo>
                      <a:pt x="141" y="38"/>
                    </a:lnTo>
                    <a:lnTo>
                      <a:pt x="138" y="39"/>
                    </a:lnTo>
                    <a:lnTo>
                      <a:pt x="137" y="41"/>
                    </a:lnTo>
                    <a:lnTo>
                      <a:pt x="134" y="42"/>
                    </a:lnTo>
                    <a:lnTo>
                      <a:pt x="130" y="45"/>
                    </a:lnTo>
                    <a:lnTo>
                      <a:pt x="119" y="51"/>
                    </a:lnTo>
                    <a:lnTo>
                      <a:pt x="105" y="59"/>
                    </a:lnTo>
                    <a:lnTo>
                      <a:pt x="86" y="69"/>
                    </a:lnTo>
                    <a:lnTo>
                      <a:pt x="67" y="80"/>
                    </a:lnTo>
                    <a:lnTo>
                      <a:pt x="50" y="90"/>
                    </a:lnTo>
                    <a:lnTo>
                      <a:pt x="33" y="97"/>
                    </a:lnTo>
                    <a:lnTo>
                      <a:pt x="20" y="104"/>
                    </a:lnTo>
                    <a:lnTo>
                      <a:pt x="8" y="110"/>
                    </a:lnTo>
                    <a:lnTo>
                      <a:pt x="3" y="113"/>
                    </a:lnTo>
                    <a:lnTo>
                      <a:pt x="0" y="114"/>
                    </a:lnTo>
                    <a:lnTo>
                      <a:pt x="55" y="114"/>
                    </a:lnTo>
                    <a:lnTo>
                      <a:pt x="53" y="113"/>
                    </a:lnTo>
                    <a:lnTo>
                      <a:pt x="52" y="110"/>
                    </a:lnTo>
                    <a:lnTo>
                      <a:pt x="55" y="107"/>
                    </a:lnTo>
                    <a:lnTo>
                      <a:pt x="60" y="101"/>
                    </a:lnTo>
                    <a:lnTo>
                      <a:pt x="70" y="94"/>
                    </a:lnTo>
                    <a:lnTo>
                      <a:pt x="88" y="85"/>
                    </a:lnTo>
                    <a:lnTo>
                      <a:pt x="114" y="74"/>
                    </a:lnTo>
                    <a:lnTo>
                      <a:pt x="141" y="61"/>
                    </a:lnTo>
                    <a:lnTo>
                      <a:pt x="166" y="48"/>
                    </a:lnTo>
                    <a:lnTo>
                      <a:pt x="184" y="36"/>
                    </a:lnTo>
                    <a:lnTo>
                      <a:pt x="202" y="26"/>
                    </a:lnTo>
                    <a:lnTo>
                      <a:pt x="213" y="18"/>
                    </a:lnTo>
                    <a:lnTo>
                      <a:pt x="222" y="10"/>
                    </a:lnTo>
                    <a:lnTo>
                      <a:pt x="228" y="6"/>
                    </a:lnTo>
                    <a:lnTo>
                      <a:pt x="229"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91"/>
              <p:cNvSpPr>
                <a:spLocks/>
              </p:cNvSpPr>
              <p:nvPr/>
            </p:nvSpPr>
            <p:spPr bwMode="auto">
              <a:xfrm>
                <a:off x="1749" y="1491"/>
                <a:ext cx="228" cy="114"/>
              </a:xfrm>
              <a:custGeom>
                <a:avLst/>
                <a:gdLst>
                  <a:gd name="T0" fmla="*/ 213 w 228"/>
                  <a:gd name="T1" fmla="*/ 0 h 114"/>
                  <a:gd name="T2" fmla="*/ 212 w 228"/>
                  <a:gd name="T3" fmla="*/ 0 h 114"/>
                  <a:gd name="T4" fmla="*/ 207 w 228"/>
                  <a:gd name="T5" fmla="*/ 1 h 114"/>
                  <a:gd name="T6" fmla="*/ 202 w 228"/>
                  <a:gd name="T7" fmla="*/ 4 h 114"/>
                  <a:gd name="T8" fmla="*/ 194 w 228"/>
                  <a:gd name="T9" fmla="*/ 7 h 114"/>
                  <a:gd name="T10" fmla="*/ 186 w 228"/>
                  <a:gd name="T11" fmla="*/ 12 h 114"/>
                  <a:gd name="T12" fmla="*/ 174 w 228"/>
                  <a:gd name="T13" fmla="*/ 16 h 114"/>
                  <a:gd name="T14" fmla="*/ 164 w 228"/>
                  <a:gd name="T15" fmla="*/ 22 h 114"/>
                  <a:gd name="T16" fmla="*/ 153 w 228"/>
                  <a:gd name="T17" fmla="*/ 29 h 114"/>
                  <a:gd name="T18" fmla="*/ 144 w 228"/>
                  <a:gd name="T19" fmla="*/ 35 h 114"/>
                  <a:gd name="T20" fmla="*/ 140 w 228"/>
                  <a:gd name="T21" fmla="*/ 37 h 114"/>
                  <a:gd name="T22" fmla="*/ 137 w 228"/>
                  <a:gd name="T23" fmla="*/ 39 h 114"/>
                  <a:gd name="T24" fmla="*/ 135 w 228"/>
                  <a:gd name="T25" fmla="*/ 40 h 114"/>
                  <a:gd name="T26" fmla="*/ 132 w 228"/>
                  <a:gd name="T27" fmla="*/ 42 h 114"/>
                  <a:gd name="T28" fmla="*/ 128 w 228"/>
                  <a:gd name="T29" fmla="*/ 45 h 114"/>
                  <a:gd name="T30" fmla="*/ 118 w 228"/>
                  <a:gd name="T31" fmla="*/ 50 h 114"/>
                  <a:gd name="T32" fmla="*/ 104 w 228"/>
                  <a:gd name="T33" fmla="*/ 59 h 114"/>
                  <a:gd name="T34" fmla="*/ 85 w 228"/>
                  <a:gd name="T35" fmla="*/ 69 h 114"/>
                  <a:gd name="T36" fmla="*/ 66 w 228"/>
                  <a:gd name="T37" fmla="*/ 79 h 114"/>
                  <a:gd name="T38" fmla="*/ 49 w 228"/>
                  <a:gd name="T39" fmla="*/ 89 h 114"/>
                  <a:gd name="T40" fmla="*/ 33 w 228"/>
                  <a:gd name="T41" fmla="*/ 97 h 114"/>
                  <a:gd name="T42" fmla="*/ 20 w 228"/>
                  <a:gd name="T43" fmla="*/ 104 h 114"/>
                  <a:gd name="T44" fmla="*/ 8 w 228"/>
                  <a:gd name="T45" fmla="*/ 110 h 114"/>
                  <a:gd name="T46" fmla="*/ 3 w 228"/>
                  <a:gd name="T47" fmla="*/ 112 h 114"/>
                  <a:gd name="T48" fmla="*/ 0 w 228"/>
                  <a:gd name="T49" fmla="*/ 114 h 114"/>
                  <a:gd name="T50" fmla="*/ 54 w 228"/>
                  <a:gd name="T51" fmla="*/ 114 h 114"/>
                  <a:gd name="T52" fmla="*/ 54 w 228"/>
                  <a:gd name="T53" fmla="*/ 114 h 114"/>
                  <a:gd name="T54" fmla="*/ 53 w 228"/>
                  <a:gd name="T55" fmla="*/ 112 h 114"/>
                  <a:gd name="T56" fmla="*/ 52 w 228"/>
                  <a:gd name="T57" fmla="*/ 110 h 114"/>
                  <a:gd name="T58" fmla="*/ 54 w 228"/>
                  <a:gd name="T59" fmla="*/ 107 h 114"/>
                  <a:gd name="T60" fmla="*/ 60 w 228"/>
                  <a:gd name="T61" fmla="*/ 101 h 114"/>
                  <a:gd name="T62" fmla="*/ 70 w 228"/>
                  <a:gd name="T63" fmla="*/ 94 h 114"/>
                  <a:gd name="T64" fmla="*/ 88 w 228"/>
                  <a:gd name="T65" fmla="*/ 85 h 114"/>
                  <a:gd name="T66" fmla="*/ 114 w 228"/>
                  <a:gd name="T67" fmla="*/ 74 h 114"/>
                  <a:gd name="T68" fmla="*/ 141 w 228"/>
                  <a:gd name="T69" fmla="*/ 61 h 114"/>
                  <a:gd name="T70" fmla="*/ 166 w 228"/>
                  <a:gd name="T71" fmla="*/ 48 h 114"/>
                  <a:gd name="T72" fmla="*/ 184 w 228"/>
                  <a:gd name="T73" fmla="*/ 36 h 114"/>
                  <a:gd name="T74" fmla="*/ 200 w 228"/>
                  <a:gd name="T75" fmla="*/ 26 h 114"/>
                  <a:gd name="T76" fmla="*/ 213 w 228"/>
                  <a:gd name="T77" fmla="*/ 17 h 114"/>
                  <a:gd name="T78" fmla="*/ 220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1"/>
                    </a:lnTo>
                    <a:lnTo>
                      <a:pt x="202" y="4"/>
                    </a:lnTo>
                    <a:lnTo>
                      <a:pt x="194" y="7"/>
                    </a:lnTo>
                    <a:lnTo>
                      <a:pt x="186" y="12"/>
                    </a:lnTo>
                    <a:lnTo>
                      <a:pt x="174" y="16"/>
                    </a:lnTo>
                    <a:lnTo>
                      <a:pt x="164" y="22"/>
                    </a:lnTo>
                    <a:lnTo>
                      <a:pt x="153" y="29"/>
                    </a:lnTo>
                    <a:lnTo>
                      <a:pt x="144" y="35"/>
                    </a:lnTo>
                    <a:lnTo>
                      <a:pt x="140" y="37"/>
                    </a:lnTo>
                    <a:lnTo>
                      <a:pt x="137" y="39"/>
                    </a:lnTo>
                    <a:lnTo>
                      <a:pt x="135" y="40"/>
                    </a:lnTo>
                    <a:lnTo>
                      <a:pt x="132" y="42"/>
                    </a:lnTo>
                    <a:lnTo>
                      <a:pt x="128" y="45"/>
                    </a:lnTo>
                    <a:lnTo>
                      <a:pt x="118" y="50"/>
                    </a:lnTo>
                    <a:lnTo>
                      <a:pt x="104" y="59"/>
                    </a:lnTo>
                    <a:lnTo>
                      <a:pt x="85" y="69"/>
                    </a:lnTo>
                    <a:lnTo>
                      <a:pt x="66" y="79"/>
                    </a:lnTo>
                    <a:lnTo>
                      <a:pt x="49" y="89"/>
                    </a:lnTo>
                    <a:lnTo>
                      <a:pt x="33" y="97"/>
                    </a:lnTo>
                    <a:lnTo>
                      <a:pt x="20" y="104"/>
                    </a:lnTo>
                    <a:lnTo>
                      <a:pt x="8" y="110"/>
                    </a:lnTo>
                    <a:lnTo>
                      <a:pt x="3" y="112"/>
                    </a:lnTo>
                    <a:lnTo>
                      <a:pt x="0" y="114"/>
                    </a:lnTo>
                    <a:lnTo>
                      <a:pt x="54" y="114"/>
                    </a:lnTo>
                    <a:lnTo>
                      <a:pt x="53" y="112"/>
                    </a:lnTo>
                    <a:lnTo>
                      <a:pt x="52" y="110"/>
                    </a:lnTo>
                    <a:lnTo>
                      <a:pt x="54" y="107"/>
                    </a:lnTo>
                    <a:lnTo>
                      <a:pt x="60" y="101"/>
                    </a:lnTo>
                    <a:lnTo>
                      <a:pt x="70" y="94"/>
                    </a:lnTo>
                    <a:lnTo>
                      <a:pt x="88" y="85"/>
                    </a:lnTo>
                    <a:lnTo>
                      <a:pt x="114" y="74"/>
                    </a:lnTo>
                    <a:lnTo>
                      <a:pt x="141" y="61"/>
                    </a:lnTo>
                    <a:lnTo>
                      <a:pt x="166" y="48"/>
                    </a:lnTo>
                    <a:lnTo>
                      <a:pt x="184" y="36"/>
                    </a:lnTo>
                    <a:lnTo>
                      <a:pt x="200" y="26"/>
                    </a:lnTo>
                    <a:lnTo>
                      <a:pt x="213" y="17"/>
                    </a:lnTo>
                    <a:lnTo>
                      <a:pt x="220"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92"/>
              <p:cNvSpPr>
                <a:spLocks/>
              </p:cNvSpPr>
              <p:nvPr/>
            </p:nvSpPr>
            <p:spPr bwMode="auto">
              <a:xfrm>
                <a:off x="1773" y="1523"/>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6 h 114"/>
                  <a:gd name="T14" fmla="*/ 166 w 228"/>
                  <a:gd name="T15" fmla="*/ 21 h 114"/>
                  <a:gd name="T16" fmla="*/ 155 w 228"/>
                  <a:gd name="T17" fmla="*/ 29 h 114"/>
                  <a:gd name="T18" fmla="*/ 146 w 228"/>
                  <a:gd name="T19" fmla="*/ 34 h 114"/>
                  <a:gd name="T20" fmla="*/ 142 w 228"/>
                  <a:gd name="T21" fmla="*/ 37 h 114"/>
                  <a:gd name="T22" fmla="*/ 139 w 228"/>
                  <a:gd name="T23" fmla="*/ 39 h 114"/>
                  <a:gd name="T24" fmla="*/ 137 w 228"/>
                  <a:gd name="T25" fmla="*/ 40 h 114"/>
                  <a:gd name="T26" fmla="*/ 134 w 228"/>
                  <a:gd name="T27" fmla="*/ 42 h 114"/>
                  <a:gd name="T28" fmla="*/ 129 w 228"/>
                  <a:gd name="T29" fmla="*/ 44 h 114"/>
                  <a:gd name="T30" fmla="*/ 120 w 228"/>
                  <a:gd name="T31" fmla="*/ 50 h 114"/>
                  <a:gd name="T32" fmla="*/ 104 w 228"/>
                  <a:gd name="T33" fmla="*/ 59 h 114"/>
                  <a:gd name="T34" fmla="*/ 85 w 228"/>
                  <a:gd name="T35" fmla="*/ 70 h 114"/>
                  <a:gd name="T36" fmla="*/ 67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09 h 114"/>
                  <a:gd name="T58" fmla="*/ 55 w 228"/>
                  <a:gd name="T59" fmla="*/ 106 h 114"/>
                  <a:gd name="T60" fmla="*/ 61 w 228"/>
                  <a:gd name="T61" fmla="*/ 101 h 114"/>
                  <a:gd name="T62" fmla="*/ 71 w 228"/>
                  <a:gd name="T63" fmla="*/ 93 h 114"/>
                  <a:gd name="T64" fmla="*/ 88 w 228"/>
                  <a:gd name="T65" fmla="*/ 85 h 114"/>
                  <a:gd name="T66" fmla="*/ 114 w 228"/>
                  <a:gd name="T67" fmla="*/ 73 h 114"/>
                  <a:gd name="T68" fmla="*/ 142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5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6"/>
                    </a:lnTo>
                    <a:lnTo>
                      <a:pt x="166" y="21"/>
                    </a:lnTo>
                    <a:lnTo>
                      <a:pt x="155" y="29"/>
                    </a:lnTo>
                    <a:lnTo>
                      <a:pt x="146" y="34"/>
                    </a:lnTo>
                    <a:lnTo>
                      <a:pt x="142" y="37"/>
                    </a:lnTo>
                    <a:lnTo>
                      <a:pt x="139" y="39"/>
                    </a:lnTo>
                    <a:lnTo>
                      <a:pt x="137" y="40"/>
                    </a:lnTo>
                    <a:lnTo>
                      <a:pt x="134" y="42"/>
                    </a:lnTo>
                    <a:lnTo>
                      <a:pt x="129" y="44"/>
                    </a:lnTo>
                    <a:lnTo>
                      <a:pt x="120" y="50"/>
                    </a:lnTo>
                    <a:lnTo>
                      <a:pt x="104" y="59"/>
                    </a:lnTo>
                    <a:lnTo>
                      <a:pt x="85" y="70"/>
                    </a:lnTo>
                    <a:lnTo>
                      <a:pt x="67" y="80"/>
                    </a:lnTo>
                    <a:lnTo>
                      <a:pt x="49" y="89"/>
                    </a:lnTo>
                    <a:lnTo>
                      <a:pt x="33" y="98"/>
                    </a:lnTo>
                    <a:lnTo>
                      <a:pt x="20" y="105"/>
                    </a:lnTo>
                    <a:lnTo>
                      <a:pt x="9" y="109"/>
                    </a:lnTo>
                    <a:lnTo>
                      <a:pt x="3" y="112"/>
                    </a:lnTo>
                    <a:lnTo>
                      <a:pt x="0" y="114"/>
                    </a:lnTo>
                    <a:lnTo>
                      <a:pt x="55" y="114"/>
                    </a:lnTo>
                    <a:lnTo>
                      <a:pt x="54" y="112"/>
                    </a:lnTo>
                    <a:lnTo>
                      <a:pt x="52" y="109"/>
                    </a:lnTo>
                    <a:lnTo>
                      <a:pt x="55" y="106"/>
                    </a:lnTo>
                    <a:lnTo>
                      <a:pt x="61" y="101"/>
                    </a:lnTo>
                    <a:lnTo>
                      <a:pt x="71" y="93"/>
                    </a:lnTo>
                    <a:lnTo>
                      <a:pt x="88" y="85"/>
                    </a:lnTo>
                    <a:lnTo>
                      <a:pt x="114" y="73"/>
                    </a:lnTo>
                    <a:lnTo>
                      <a:pt x="142" y="60"/>
                    </a:lnTo>
                    <a:lnTo>
                      <a:pt x="166" y="47"/>
                    </a:lnTo>
                    <a:lnTo>
                      <a:pt x="185" y="36"/>
                    </a:lnTo>
                    <a:lnTo>
                      <a:pt x="201" y="26"/>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93"/>
              <p:cNvSpPr>
                <a:spLocks/>
              </p:cNvSpPr>
              <p:nvPr/>
            </p:nvSpPr>
            <p:spPr bwMode="auto">
              <a:xfrm>
                <a:off x="1799" y="1554"/>
                <a:ext cx="228" cy="114"/>
              </a:xfrm>
              <a:custGeom>
                <a:avLst/>
                <a:gdLst>
                  <a:gd name="T0" fmla="*/ 212 w 228"/>
                  <a:gd name="T1" fmla="*/ 0 h 114"/>
                  <a:gd name="T2" fmla="*/ 211 w 228"/>
                  <a:gd name="T3" fmla="*/ 0 h 114"/>
                  <a:gd name="T4" fmla="*/ 208 w 228"/>
                  <a:gd name="T5" fmla="*/ 2 h 114"/>
                  <a:gd name="T6" fmla="*/ 202 w 228"/>
                  <a:gd name="T7" fmla="*/ 5 h 114"/>
                  <a:gd name="T8" fmla="*/ 193 w 228"/>
                  <a:gd name="T9" fmla="*/ 8 h 114"/>
                  <a:gd name="T10" fmla="*/ 185 w 228"/>
                  <a:gd name="T11" fmla="*/ 12 h 114"/>
                  <a:gd name="T12" fmla="*/ 175 w 228"/>
                  <a:gd name="T13" fmla="*/ 16 h 114"/>
                  <a:gd name="T14" fmla="*/ 165 w 228"/>
                  <a:gd name="T15" fmla="*/ 22 h 114"/>
                  <a:gd name="T16" fmla="*/ 153 w 228"/>
                  <a:gd name="T17" fmla="*/ 29 h 114"/>
                  <a:gd name="T18" fmla="*/ 144 w 228"/>
                  <a:gd name="T19" fmla="*/ 35 h 114"/>
                  <a:gd name="T20" fmla="*/ 140 w 228"/>
                  <a:gd name="T21" fmla="*/ 38 h 114"/>
                  <a:gd name="T22" fmla="*/ 137 w 228"/>
                  <a:gd name="T23" fmla="*/ 39 h 114"/>
                  <a:gd name="T24" fmla="*/ 136 w 228"/>
                  <a:gd name="T25" fmla="*/ 41 h 114"/>
                  <a:gd name="T26" fmla="*/ 133 w 228"/>
                  <a:gd name="T27" fmla="*/ 42 h 114"/>
                  <a:gd name="T28" fmla="*/ 129 w 228"/>
                  <a:gd name="T29" fmla="*/ 45 h 114"/>
                  <a:gd name="T30" fmla="*/ 118 w 228"/>
                  <a:gd name="T31" fmla="*/ 51 h 114"/>
                  <a:gd name="T32" fmla="*/ 104 w 228"/>
                  <a:gd name="T33" fmla="*/ 60 h 114"/>
                  <a:gd name="T34" fmla="*/ 85 w 228"/>
                  <a:gd name="T35" fmla="*/ 71 h 114"/>
                  <a:gd name="T36" fmla="*/ 67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4 w 228"/>
                  <a:gd name="T51" fmla="*/ 114 h 114"/>
                  <a:gd name="T52" fmla="*/ 54 w 228"/>
                  <a:gd name="T53" fmla="*/ 114 h 114"/>
                  <a:gd name="T54" fmla="*/ 52 w 228"/>
                  <a:gd name="T55" fmla="*/ 113 h 114"/>
                  <a:gd name="T56" fmla="*/ 52 w 228"/>
                  <a:gd name="T57" fmla="*/ 110 h 114"/>
                  <a:gd name="T58" fmla="*/ 54 w 228"/>
                  <a:gd name="T59" fmla="*/ 107 h 114"/>
                  <a:gd name="T60" fmla="*/ 61 w 228"/>
                  <a:gd name="T61" fmla="*/ 101 h 114"/>
                  <a:gd name="T62" fmla="*/ 71 w 228"/>
                  <a:gd name="T63" fmla="*/ 94 h 114"/>
                  <a:gd name="T64" fmla="*/ 88 w 228"/>
                  <a:gd name="T65" fmla="*/ 86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8 h 114"/>
                  <a:gd name="T78" fmla="*/ 221 w 228"/>
                  <a:gd name="T79" fmla="*/ 11 h 114"/>
                  <a:gd name="T80" fmla="*/ 227 w 228"/>
                  <a:gd name="T81" fmla="*/ 6 h 114"/>
                  <a:gd name="T82" fmla="*/ 228 w 228"/>
                  <a:gd name="T83" fmla="*/ 5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5"/>
                    </a:lnTo>
                    <a:lnTo>
                      <a:pt x="193" y="8"/>
                    </a:lnTo>
                    <a:lnTo>
                      <a:pt x="185" y="12"/>
                    </a:lnTo>
                    <a:lnTo>
                      <a:pt x="175" y="16"/>
                    </a:lnTo>
                    <a:lnTo>
                      <a:pt x="165" y="22"/>
                    </a:lnTo>
                    <a:lnTo>
                      <a:pt x="153" y="29"/>
                    </a:lnTo>
                    <a:lnTo>
                      <a:pt x="144" y="35"/>
                    </a:lnTo>
                    <a:lnTo>
                      <a:pt x="140" y="38"/>
                    </a:lnTo>
                    <a:lnTo>
                      <a:pt x="137" y="39"/>
                    </a:lnTo>
                    <a:lnTo>
                      <a:pt x="136" y="41"/>
                    </a:lnTo>
                    <a:lnTo>
                      <a:pt x="133" y="42"/>
                    </a:lnTo>
                    <a:lnTo>
                      <a:pt x="129" y="45"/>
                    </a:lnTo>
                    <a:lnTo>
                      <a:pt x="118" y="51"/>
                    </a:lnTo>
                    <a:lnTo>
                      <a:pt x="104" y="60"/>
                    </a:lnTo>
                    <a:lnTo>
                      <a:pt x="85" y="71"/>
                    </a:lnTo>
                    <a:lnTo>
                      <a:pt x="67" y="81"/>
                    </a:lnTo>
                    <a:lnTo>
                      <a:pt x="49" y="90"/>
                    </a:lnTo>
                    <a:lnTo>
                      <a:pt x="33" y="98"/>
                    </a:lnTo>
                    <a:lnTo>
                      <a:pt x="20" y="106"/>
                    </a:lnTo>
                    <a:lnTo>
                      <a:pt x="9" y="110"/>
                    </a:lnTo>
                    <a:lnTo>
                      <a:pt x="3" y="113"/>
                    </a:lnTo>
                    <a:lnTo>
                      <a:pt x="0" y="114"/>
                    </a:lnTo>
                    <a:lnTo>
                      <a:pt x="54" y="114"/>
                    </a:lnTo>
                    <a:lnTo>
                      <a:pt x="52" y="113"/>
                    </a:lnTo>
                    <a:lnTo>
                      <a:pt x="52" y="110"/>
                    </a:lnTo>
                    <a:lnTo>
                      <a:pt x="54" y="107"/>
                    </a:lnTo>
                    <a:lnTo>
                      <a:pt x="61" y="101"/>
                    </a:lnTo>
                    <a:lnTo>
                      <a:pt x="71" y="94"/>
                    </a:lnTo>
                    <a:lnTo>
                      <a:pt x="88" y="86"/>
                    </a:lnTo>
                    <a:lnTo>
                      <a:pt x="114" y="74"/>
                    </a:lnTo>
                    <a:lnTo>
                      <a:pt x="142" y="61"/>
                    </a:lnTo>
                    <a:lnTo>
                      <a:pt x="166" y="48"/>
                    </a:lnTo>
                    <a:lnTo>
                      <a:pt x="185" y="36"/>
                    </a:lnTo>
                    <a:lnTo>
                      <a:pt x="201" y="26"/>
                    </a:lnTo>
                    <a:lnTo>
                      <a:pt x="214" y="18"/>
                    </a:lnTo>
                    <a:lnTo>
                      <a:pt x="221" y="11"/>
                    </a:lnTo>
                    <a:lnTo>
                      <a:pt x="227" y="6"/>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94"/>
              <p:cNvSpPr>
                <a:spLocks/>
              </p:cNvSpPr>
              <p:nvPr/>
            </p:nvSpPr>
            <p:spPr bwMode="auto">
              <a:xfrm>
                <a:off x="1824" y="1586"/>
                <a:ext cx="228" cy="114"/>
              </a:xfrm>
              <a:custGeom>
                <a:avLst/>
                <a:gdLst>
                  <a:gd name="T0" fmla="*/ 213 w 228"/>
                  <a:gd name="T1" fmla="*/ 0 h 114"/>
                  <a:gd name="T2" fmla="*/ 212 w 228"/>
                  <a:gd name="T3" fmla="*/ 0 h 114"/>
                  <a:gd name="T4" fmla="*/ 207 w 228"/>
                  <a:gd name="T5" fmla="*/ 2 h 114"/>
                  <a:gd name="T6" fmla="*/ 202 w 228"/>
                  <a:gd name="T7" fmla="*/ 4 h 114"/>
                  <a:gd name="T8" fmla="*/ 194 w 228"/>
                  <a:gd name="T9" fmla="*/ 7 h 114"/>
                  <a:gd name="T10" fmla="*/ 186 w 228"/>
                  <a:gd name="T11" fmla="*/ 12 h 114"/>
                  <a:gd name="T12" fmla="*/ 176 w 228"/>
                  <a:gd name="T13" fmla="*/ 17 h 114"/>
                  <a:gd name="T14" fmla="*/ 166 w 228"/>
                  <a:gd name="T15" fmla="*/ 23 h 114"/>
                  <a:gd name="T16" fmla="*/ 154 w 228"/>
                  <a:gd name="T17" fmla="*/ 30 h 114"/>
                  <a:gd name="T18" fmla="*/ 145 w 228"/>
                  <a:gd name="T19" fmla="*/ 36 h 114"/>
                  <a:gd name="T20" fmla="*/ 141 w 228"/>
                  <a:gd name="T21" fmla="*/ 39 h 114"/>
                  <a:gd name="T22" fmla="*/ 138 w 228"/>
                  <a:gd name="T23" fmla="*/ 41 h 114"/>
                  <a:gd name="T24" fmla="*/ 137 w 228"/>
                  <a:gd name="T25" fmla="*/ 41 h 114"/>
                  <a:gd name="T26" fmla="*/ 134 w 228"/>
                  <a:gd name="T27" fmla="*/ 42 h 114"/>
                  <a:gd name="T28" fmla="*/ 128 w 228"/>
                  <a:gd name="T29" fmla="*/ 45 h 114"/>
                  <a:gd name="T30" fmla="*/ 119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8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0 w 228"/>
                  <a:gd name="T61" fmla="*/ 103 h 114"/>
                  <a:gd name="T62" fmla="*/ 70 w 228"/>
                  <a:gd name="T63" fmla="*/ 95 h 114"/>
                  <a:gd name="T64" fmla="*/ 88 w 228"/>
                  <a:gd name="T65" fmla="*/ 85 h 114"/>
                  <a:gd name="T66" fmla="*/ 114 w 228"/>
                  <a:gd name="T67" fmla="*/ 74 h 114"/>
                  <a:gd name="T68" fmla="*/ 141 w 228"/>
                  <a:gd name="T69" fmla="*/ 61 h 114"/>
                  <a:gd name="T70" fmla="*/ 166 w 228"/>
                  <a:gd name="T71" fmla="*/ 48 h 114"/>
                  <a:gd name="T72" fmla="*/ 184 w 228"/>
                  <a:gd name="T73" fmla="*/ 36 h 114"/>
                  <a:gd name="T74" fmla="*/ 200 w 228"/>
                  <a:gd name="T75" fmla="*/ 26 h 114"/>
                  <a:gd name="T76" fmla="*/ 213 w 228"/>
                  <a:gd name="T77" fmla="*/ 17 h 114"/>
                  <a:gd name="T78" fmla="*/ 220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2"/>
                    </a:lnTo>
                    <a:lnTo>
                      <a:pt x="202" y="4"/>
                    </a:lnTo>
                    <a:lnTo>
                      <a:pt x="194" y="7"/>
                    </a:lnTo>
                    <a:lnTo>
                      <a:pt x="186" y="12"/>
                    </a:lnTo>
                    <a:lnTo>
                      <a:pt x="176" y="17"/>
                    </a:lnTo>
                    <a:lnTo>
                      <a:pt x="166" y="23"/>
                    </a:lnTo>
                    <a:lnTo>
                      <a:pt x="154" y="30"/>
                    </a:lnTo>
                    <a:lnTo>
                      <a:pt x="145" y="36"/>
                    </a:lnTo>
                    <a:lnTo>
                      <a:pt x="141" y="39"/>
                    </a:lnTo>
                    <a:lnTo>
                      <a:pt x="138" y="41"/>
                    </a:lnTo>
                    <a:lnTo>
                      <a:pt x="137" y="41"/>
                    </a:lnTo>
                    <a:lnTo>
                      <a:pt x="134" y="42"/>
                    </a:lnTo>
                    <a:lnTo>
                      <a:pt x="128" y="45"/>
                    </a:lnTo>
                    <a:lnTo>
                      <a:pt x="119" y="51"/>
                    </a:lnTo>
                    <a:lnTo>
                      <a:pt x="104" y="59"/>
                    </a:lnTo>
                    <a:lnTo>
                      <a:pt x="85" y="71"/>
                    </a:lnTo>
                    <a:lnTo>
                      <a:pt x="66" y="81"/>
                    </a:lnTo>
                    <a:lnTo>
                      <a:pt x="49" y="90"/>
                    </a:lnTo>
                    <a:lnTo>
                      <a:pt x="33" y="98"/>
                    </a:lnTo>
                    <a:lnTo>
                      <a:pt x="20" y="105"/>
                    </a:lnTo>
                    <a:lnTo>
                      <a:pt x="8" y="110"/>
                    </a:lnTo>
                    <a:lnTo>
                      <a:pt x="3" y="113"/>
                    </a:lnTo>
                    <a:lnTo>
                      <a:pt x="0" y="114"/>
                    </a:lnTo>
                    <a:lnTo>
                      <a:pt x="55" y="114"/>
                    </a:lnTo>
                    <a:lnTo>
                      <a:pt x="53" y="113"/>
                    </a:lnTo>
                    <a:lnTo>
                      <a:pt x="52" y="111"/>
                    </a:lnTo>
                    <a:lnTo>
                      <a:pt x="55" y="107"/>
                    </a:lnTo>
                    <a:lnTo>
                      <a:pt x="60" y="103"/>
                    </a:lnTo>
                    <a:lnTo>
                      <a:pt x="70" y="95"/>
                    </a:lnTo>
                    <a:lnTo>
                      <a:pt x="88" y="85"/>
                    </a:lnTo>
                    <a:lnTo>
                      <a:pt x="114" y="74"/>
                    </a:lnTo>
                    <a:lnTo>
                      <a:pt x="141" y="61"/>
                    </a:lnTo>
                    <a:lnTo>
                      <a:pt x="166" y="48"/>
                    </a:lnTo>
                    <a:lnTo>
                      <a:pt x="184" y="36"/>
                    </a:lnTo>
                    <a:lnTo>
                      <a:pt x="200" y="26"/>
                    </a:lnTo>
                    <a:lnTo>
                      <a:pt x="213" y="17"/>
                    </a:lnTo>
                    <a:lnTo>
                      <a:pt x="220"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95"/>
              <p:cNvSpPr>
                <a:spLocks/>
              </p:cNvSpPr>
              <p:nvPr/>
            </p:nvSpPr>
            <p:spPr bwMode="auto">
              <a:xfrm>
                <a:off x="1848" y="1618"/>
                <a:ext cx="230" cy="114"/>
              </a:xfrm>
              <a:custGeom>
                <a:avLst/>
                <a:gdLst>
                  <a:gd name="T0" fmla="*/ 214 w 230"/>
                  <a:gd name="T1" fmla="*/ 0 h 114"/>
                  <a:gd name="T2" fmla="*/ 212 w 230"/>
                  <a:gd name="T3" fmla="*/ 0 h 114"/>
                  <a:gd name="T4" fmla="*/ 209 w 230"/>
                  <a:gd name="T5" fmla="*/ 1 h 114"/>
                  <a:gd name="T6" fmla="*/ 204 w 230"/>
                  <a:gd name="T7" fmla="*/ 4 h 114"/>
                  <a:gd name="T8" fmla="*/ 195 w 230"/>
                  <a:gd name="T9" fmla="*/ 7 h 114"/>
                  <a:gd name="T10" fmla="*/ 186 w 230"/>
                  <a:gd name="T11" fmla="*/ 11 h 114"/>
                  <a:gd name="T12" fmla="*/ 176 w 230"/>
                  <a:gd name="T13" fmla="*/ 17 h 114"/>
                  <a:gd name="T14" fmla="*/ 166 w 230"/>
                  <a:gd name="T15" fmla="*/ 23 h 114"/>
                  <a:gd name="T16" fmla="*/ 155 w 230"/>
                  <a:gd name="T17" fmla="*/ 30 h 114"/>
                  <a:gd name="T18" fmla="*/ 146 w 230"/>
                  <a:gd name="T19" fmla="*/ 36 h 114"/>
                  <a:gd name="T20" fmla="*/ 142 w 230"/>
                  <a:gd name="T21" fmla="*/ 39 h 114"/>
                  <a:gd name="T22" fmla="*/ 139 w 230"/>
                  <a:gd name="T23" fmla="*/ 40 h 114"/>
                  <a:gd name="T24" fmla="*/ 137 w 230"/>
                  <a:gd name="T25" fmla="*/ 40 h 114"/>
                  <a:gd name="T26" fmla="*/ 134 w 230"/>
                  <a:gd name="T27" fmla="*/ 42 h 114"/>
                  <a:gd name="T28" fmla="*/ 130 w 230"/>
                  <a:gd name="T29" fmla="*/ 45 h 114"/>
                  <a:gd name="T30" fmla="*/ 120 w 230"/>
                  <a:gd name="T31" fmla="*/ 50 h 114"/>
                  <a:gd name="T32" fmla="*/ 106 w 230"/>
                  <a:gd name="T33" fmla="*/ 59 h 114"/>
                  <a:gd name="T34" fmla="*/ 87 w 230"/>
                  <a:gd name="T35" fmla="*/ 71 h 114"/>
                  <a:gd name="T36" fmla="*/ 68 w 230"/>
                  <a:gd name="T37" fmla="*/ 81 h 114"/>
                  <a:gd name="T38" fmla="*/ 51 w 230"/>
                  <a:gd name="T39" fmla="*/ 89 h 114"/>
                  <a:gd name="T40" fmla="*/ 33 w 230"/>
                  <a:gd name="T41" fmla="*/ 98 h 114"/>
                  <a:gd name="T42" fmla="*/ 20 w 230"/>
                  <a:gd name="T43" fmla="*/ 105 h 114"/>
                  <a:gd name="T44" fmla="*/ 9 w 230"/>
                  <a:gd name="T45" fmla="*/ 109 h 114"/>
                  <a:gd name="T46" fmla="*/ 3 w 230"/>
                  <a:gd name="T47" fmla="*/ 112 h 114"/>
                  <a:gd name="T48" fmla="*/ 0 w 230"/>
                  <a:gd name="T49" fmla="*/ 114 h 114"/>
                  <a:gd name="T50" fmla="*/ 55 w 230"/>
                  <a:gd name="T51" fmla="*/ 114 h 114"/>
                  <a:gd name="T52" fmla="*/ 55 w 230"/>
                  <a:gd name="T53" fmla="*/ 114 h 114"/>
                  <a:gd name="T54" fmla="*/ 54 w 230"/>
                  <a:gd name="T55" fmla="*/ 112 h 114"/>
                  <a:gd name="T56" fmla="*/ 52 w 230"/>
                  <a:gd name="T57" fmla="*/ 111 h 114"/>
                  <a:gd name="T58" fmla="*/ 55 w 230"/>
                  <a:gd name="T59" fmla="*/ 107 h 114"/>
                  <a:gd name="T60" fmla="*/ 61 w 230"/>
                  <a:gd name="T61" fmla="*/ 102 h 114"/>
                  <a:gd name="T62" fmla="*/ 71 w 230"/>
                  <a:gd name="T63" fmla="*/ 95 h 114"/>
                  <a:gd name="T64" fmla="*/ 88 w 230"/>
                  <a:gd name="T65" fmla="*/ 86 h 114"/>
                  <a:gd name="T66" fmla="*/ 114 w 230"/>
                  <a:gd name="T67" fmla="*/ 75 h 114"/>
                  <a:gd name="T68" fmla="*/ 142 w 230"/>
                  <a:gd name="T69" fmla="*/ 62 h 114"/>
                  <a:gd name="T70" fmla="*/ 166 w 230"/>
                  <a:gd name="T71" fmla="*/ 49 h 114"/>
                  <a:gd name="T72" fmla="*/ 185 w 230"/>
                  <a:gd name="T73" fmla="*/ 37 h 114"/>
                  <a:gd name="T74" fmla="*/ 202 w 230"/>
                  <a:gd name="T75" fmla="*/ 26 h 114"/>
                  <a:gd name="T76" fmla="*/ 214 w 230"/>
                  <a:gd name="T77" fmla="*/ 17 h 114"/>
                  <a:gd name="T78" fmla="*/ 222 w 230"/>
                  <a:gd name="T79" fmla="*/ 10 h 114"/>
                  <a:gd name="T80" fmla="*/ 228 w 230"/>
                  <a:gd name="T81" fmla="*/ 6 h 114"/>
                  <a:gd name="T82" fmla="*/ 230 w 230"/>
                  <a:gd name="T83" fmla="*/ 4 h 114"/>
                  <a:gd name="T84" fmla="*/ 214 w 230"/>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114"/>
                  <a:gd name="T131" fmla="*/ 230 w 230"/>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114">
                    <a:moveTo>
                      <a:pt x="214" y="0"/>
                    </a:moveTo>
                    <a:lnTo>
                      <a:pt x="212" y="0"/>
                    </a:lnTo>
                    <a:lnTo>
                      <a:pt x="209" y="1"/>
                    </a:lnTo>
                    <a:lnTo>
                      <a:pt x="204" y="4"/>
                    </a:lnTo>
                    <a:lnTo>
                      <a:pt x="195" y="7"/>
                    </a:lnTo>
                    <a:lnTo>
                      <a:pt x="186" y="11"/>
                    </a:lnTo>
                    <a:lnTo>
                      <a:pt x="176" y="17"/>
                    </a:lnTo>
                    <a:lnTo>
                      <a:pt x="166" y="23"/>
                    </a:lnTo>
                    <a:lnTo>
                      <a:pt x="155" y="30"/>
                    </a:lnTo>
                    <a:lnTo>
                      <a:pt x="146" y="36"/>
                    </a:lnTo>
                    <a:lnTo>
                      <a:pt x="142" y="39"/>
                    </a:lnTo>
                    <a:lnTo>
                      <a:pt x="139" y="40"/>
                    </a:lnTo>
                    <a:lnTo>
                      <a:pt x="137" y="40"/>
                    </a:lnTo>
                    <a:lnTo>
                      <a:pt x="134" y="42"/>
                    </a:lnTo>
                    <a:lnTo>
                      <a:pt x="130" y="45"/>
                    </a:lnTo>
                    <a:lnTo>
                      <a:pt x="120" y="50"/>
                    </a:lnTo>
                    <a:lnTo>
                      <a:pt x="106" y="59"/>
                    </a:lnTo>
                    <a:lnTo>
                      <a:pt x="87" y="71"/>
                    </a:lnTo>
                    <a:lnTo>
                      <a:pt x="68" y="81"/>
                    </a:lnTo>
                    <a:lnTo>
                      <a:pt x="51" y="89"/>
                    </a:lnTo>
                    <a:lnTo>
                      <a:pt x="33" y="98"/>
                    </a:lnTo>
                    <a:lnTo>
                      <a:pt x="20" y="105"/>
                    </a:lnTo>
                    <a:lnTo>
                      <a:pt x="9" y="109"/>
                    </a:lnTo>
                    <a:lnTo>
                      <a:pt x="3" y="112"/>
                    </a:lnTo>
                    <a:lnTo>
                      <a:pt x="0" y="114"/>
                    </a:lnTo>
                    <a:lnTo>
                      <a:pt x="55" y="114"/>
                    </a:lnTo>
                    <a:lnTo>
                      <a:pt x="54" y="112"/>
                    </a:lnTo>
                    <a:lnTo>
                      <a:pt x="52" y="111"/>
                    </a:lnTo>
                    <a:lnTo>
                      <a:pt x="55" y="107"/>
                    </a:lnTo>
                    <a:lnTo>
                      <a:pt x="61" y="102"/>
                    </a:lnTo>
                    <a:lnTo>
                      <a:pt x="71" y="95"/>
                    </a:lnTo>
                    <a:lnTo>
                      <a:pt x="88" y="86"/>
                    </a:lnTo>
                    <a:lnTo>
                      <a:pt x="114" y="75"/>
                    </a:lnTo>
                    <a:lnTo>
                      <a:pt x="142" y="62"/>
                    </a:lnTo>
                    <a:lnTo>
                      <a:pt x="166" y="49"/>
                    </a:lnTo>
                    <a:lnTo>
                      <a:pt x="185" y="37"/>
                    </a:lnTo>
                    <a:lnTo>
                      <a:pt x="202" y="26"/>
                    </a:lnTo>
                    <a:lnTo>
                      <a:pt x="214" y="17"/>
                    </a:lnTo>
                    <a:lnTo>
                      <a:pt x="222" y="10"/>
                    </a:lnTo>
                    <a:lnTo>
                      <a:pt x="228" y="6"/>
                    </a:lnTo>
                    <a:lnTo>
                      <a:pt x="230"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96"/>
              <p:cNvSpPr>
                <a:spLocks/>
              </p:cNvSpPr>
              <p:nvPr/>
            </p:nvSpPr>
            <p:spPr bwMode="auto">
              <a:xfrm>
                <a:off x="1874" y="1650"/>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5 w 228"/>
                  <a:gd name="T13" fmla="*/ 17 h 114"/>
                  <a:gd name="T14" fmla="*/ 165 w 228"/>
                  <a:gd name="T15" fmla="*/ 23 h 114"/>
                  <a:gd name="T16" fmla="*/ 153 w 228"/>
                  <a:gd name="T17" fmla="*/ 30 h 114"/>
                  <a:gd name="T18" fmla="*/ 144 w 228"/>
                  <a:gd name="T19" fmla="*/ 36 h 114"/>
                  <a:gd name="T20" fmla="*/ 140 w 228"/>
                  <a:gd name="T21" fmla="*/ 39 h 114"/>
                  <a:gd name="T22" fmla="*/ 137 w 228"/>
                  <a:gd name="T23" fmla="*/ 40 h 114"/>
                  <a:gd name="T24" fmla="*/ 136 w 228"/>
                  <a:gd name="T25" fmla="*/ 40 h 114"/>
                  <a:gd name="T26" fmla="*/ 133 w 228"/>
                  <a:gd name="T27" fmla="*/ 41 h 114"/>
                  <a:gd name="T28" fmla="*/ 129 w 228"/>
                  <a:gd name="T29" fmla="*/ 44 h 114"/>
                  <a:gd name="T30" fmla="*/ 118 w 228"/>
                  <a:gd name="T31" fmla="*/ 50 h 114"/>
                  <a:gd name="T32" fmla="*/ 104 w 228"/>
                  <a:gd name="T33" fmla="*/ 59 h 114"/>
                  <a:gd name="T34" fmla="*/ 85 w 228"/>
                  <a:gd name="T35" fmla="*/ 70 h 114"/>
                  <a:gd name="T36" fmla="*/ 67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8 h 114"/>
                  <a:gd name="T78" fmla="*/ 221 w 228"/>
                  <a:gd name="T79" fmla="*/ 11 h 114"/>
                  <a:gd name="T80" fmla="*/ 227 w 228"/>
                  <a:gd name="T81" fmla="*/ 7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5" y="17"/>
                    </a:lnTo>
                    <a:lnTo>
                      <a:pt x="165" y="23"/>
                    </a:lnTo>
                    <a:lnTo>
                      <a:pt x="153" y="30"/>
                    </a:lnTo>
                    <a:lnTo>
                      <a:pt x="144" y="36"/>
                    </a:lnTo>
                    <a:lnTo>
                      <a:pt x="140" y="39"/>
                    </a:lnTo>
                    <a:lnTo>
                      <a:pt x="137" y="40"/>
                    </a:lnTo>
                    <a:lnTo>
                      <a:pt x="136" y="40"/>
                    </a:lnTo>
                    <a:lnTo>
                      <a:pt x="133" y="41"/>
                    </a:lnTo>
                    <a:lnTo>
                      <a:pt x="129" y="44"/>
                    </a:lnTo>
                    <a:lnTo>
                      <a:pt x="118" y="50"/>
                    </a:lnTo>
                    <a:lnTo>
                      <a:pt x="104" y="59"/>
                    </a:lnTo>
                    <a:lnTo>
                      <a:pt x="85" y="70"/>
                    </a:lnTo>
                    <a:lnTo>
                      <a:pt x="67" y="80"/>
                    </a:lnTo>
                    <a:lnTo>
                      <a:pt x="49" y="89"/>
                    </a:lnTo>
                    <a:lnTo>
                      <a:pt x="33" y="98"/>
                    </a:lnTo>
                    <a:lnTo>
                      <a:pt x="20" y="105"/>
                    </a:lnTo>
                    <a:lnTo>
                      <a:pt x="9" y="109"/>
                    </a:lnTo>
                    <a:lnTo>
                      <a:pt x="3" y="112"/>
                    </a:lnTo>
                    <a:lnTo>
                      <a:pt x="0" y="114"/>
                    </a:lnTo>
                    <a:lnTo>
                      <a:pt x="55" y="114"/>
                    </a:lnTo>
                    <a:lnTo>
                      <a:pt x="54" y="112"/>
                    </a:lnTo>
                    <a:lnTo>
                      <a:pt x="52" y="111"/>
                    </a:lnTo>
                    <a:lnTo>
                      <a:pt x="55" y="106"/>
                    </a:lnTo>
                    <a:lnTo>
                      <a:pt x="61" y="102"/>
                    </a:lnTo>
                    <a:lnTo>
                      <a:pt x="71" y="95"/>
                    </a:lnTo>
                    <a:lnTo>
                      <a:pt x="88" y="86"/>
                    </a:lnTo>
                    <a:lnTo>
                      <a:pt x="114" y="75"/>
                    </a:lnTo>
                    <a:lnTo>
                      <a:pt x="142" y="62"/>
                    </a:lnTo>
                    <a:lnTo>
                      <a:pt x="166" y="49"/>
                    </a:lnTo>
                    <a:lnTo>
                      <a:pt x="185" y="37"/>
                    </a:lnTo>
                    <a:lnTo>
                      <a:pt x="201" y="27"/>
                    </a:lnTo>
                    <a:lnTo>
                      <a:pt x="214" y="18"/>
                    </a:lnTo>
                    <a:lnTo>
                      <a:pt x="221" y="11"/>
                    </a:lnTo>
                    <a:lnTo>
                      <a:pt x="227"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97"/>
              <p:cNvSpPr>
                <a:spLocks/>
              </p:cNvSpPr>
              <p:nvPr/>
            </p:nvSpPr>
            <p:spPr bwMode="auto">
              <a:xfrm>
                <a:off x="1899" y="1681"/>
                <a:ext cx="228" cy="114"/>
              </a:xfrm>
              <a:custGeom>
                <a:avLst/>
                <a:gdLst>
                  <a:gd name="T0" fmla="*/ 213 w 228"/>
                  <a:gd name="T1" fmla="*/ 0 h 114"/>
                  <a:gd name="T2" fmla="*/ 212 w 228"/>
                  <a:gd name="T3" fmla="*/ 0 h 114"/>
                  <a:gd name="T4" fmla="*/ 207 w 228"/>
                  <a:gd name="T5" fmla="*/ 2 h 114"/>
                  <a:gd name="T6" fmla="*/ 202 w 228"/>
                  <a:gd name="T7" fmla="*/ 5 h 114"/>
                  <a:gd name="T8" fmla="*/ 194 w 228"/>
                  <a:gd name="T9" fmla="*/ 8 h 114"/>
                  <a:gd name="T10" fmla="*/ 186 w 228"/>
                  <a:gd name="T11" fmla="*/ 12 h 114"/>
                  <a:gd name="T12" fmla="*/ 176 w 228"/>
                  <a:gd name="T13" fmla="*/ 18 h 114"/>
                  <a:gd name="T14" fmla="*/ 166 w 228"/>
                  <a:gd name="T15" fmla="*/ 23 h 114"/>
                  <a:gd name="T16" fmla="*/ 154 w 228"/>
                  <a:gd name="T17" fmla="*/ 31 h 114"/>
                  <a:gd name="T18" fmla="*/ 145 w 228"/>
                  <a:gd name="T19" fmla="*/ 36 h 114"/>
                  <a:gd name="T20" fmla="*/ 141 w 228"/>
                  <a:gd name="T21" fmla="*/ 39 h 114"/>
                  <a:gd name="T22" fmla="*/ 138 w 228"/>
                  <a:gd name="T23" fmla="*/ 41 h 114"/>
                  <a:gd name="T24" fmla="*/ 137 w 228"/>
                  <a:gd name="T25" fmla="*/ 42 h 114"/>
                  <a:gd name="T26" fmla="*/ 134 w 228"/>
                  <a:gd name="T27" fmla="*/ 44 h 114"/>
                  <a:gd name="T28" fmla="*/ 128 w 228"/>
                  <a:gd name="T29" fmla="*/ 45 h 114"/>
                  <a:gd name="T30" fmla="*/ 119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8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0 w 228"/>
                  <a:gd name="T61" fmla="*/ 103 h 114"/>
                  <a:gd name="T62" fmla="*/ 70 w 228"/>
                  <a:gd name="T63" fmla="*/ 95 h 114"/>
                  <a:gd name="T64" fmla="*/ 88 w 228"/>
                  <a:gd name="T65" fmla="*/ 87 h 114"/>
                  <a:gd name="T66" fmla="*/ 114 w 228"/>
                  <a:gd name="T67" fmla="*/ 75 h 114"/>
                  <a:gd name="T68" fmla="*/ 141 w 228"/>
                  <a:gd name="T69" fmla="*/ 62 h 114"/>
                  <a:gd name="T70" fmla="*/ 166 w 228"/>
                  <a:gd name="T71" fmla="*/ 49 h 114"/>
                  <a:gd name="T72" fmla="*/ 184 w 228"/>
                  <a:gd name="T73" fmla="*/ 38 h 114"/>
                  <a:gd name="T74" fmla="*/ 200 w 228"/>
                  <a:gd name="T75" fmla="*/ 28 h 114"/>
                  <a:gd name="T76" fmla="*/ 213 w 228"/>
                  <a:gd name="T77" fmla="*/ 19 h 114"/>
                  <a:gd name="T78" fmla="*/ 220 w 228"/>
                  <a:gd name="T79" fmla="*/ 12 h 114"/>
                  <a:gd name="T80" fmla="*/ 226 w 228"/>
                  <a:gd name="T81" fmla="*/ 8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2"/>
                    </a:lnTo>
                    <a:lnTo>
                      <a:pt x="202" y="5"/>
                    </a:lnTo>
                    <a:lnTo>
                      <a:pt x="194" y="8"/>
                    </a:lnTo>
                    <a:lnTo>
                      <a:pt x="186" y="12"/>
                    </a:lnTo>
                    <a:lnTo>
                      <a:pt x="176" y="18"/>
                    </a:lnTo>
                    <a:lnTo>
                      <a:pt x="166" y="23"/>
                    </a:lnTo>
                    <a:lnTo>
                      <a:pt x="154" y="31"/>
                    </a:lnTo>
                    <a:lnTo>
                      <a:pt x="145" y="36"/>
                    </a:lnTo>
                    <a:lnTo>
                      <a:pt x="141" y="39"/>
                    </a:lnTo>
                    <a:lnTo>
                      <a:pt x="138" y="41"/>
                    </a:lnTo>
                    <a:lnTo>
                      <a:pt x="137" y="42"/>
                    </a:lnTo>
                    <a:lnTo>
                      <a:pt x="134" y="44"/>
                    </a:lnTo>
                    <a:lnTo>
                      <a:pt x="128" y="45"/>
                    </a:lnTo>
                    <a:lnTo>
                      <a:pt x="119" y="51"/>
                    </a:lnTo>
                    <a:lnTo>
                      <a:pt x="104" y="59"/>
                    </a:lnTo>
                    <a:lnTo>
                      <a:pt x="85" y="71"/>
                    </a:lnTo>
                    <a:lnTo>
                      <a:pt x="66" y="81"/>
                    </a:lnTo>
                    <a:lnTo>
                      <a:pt x="49" y="90"/>
                    </a:lnTo>
                    <a:lnTo>
                      <a:pt x="33" y="98"/>
                    </a:lnTo>
                    <a:lnTo>
                      <a:pt x="20" y="106"/>
                    </a:lnTo>
                    <a:lnTo>
                      <a:pt x="8" y="110"/>
                    </a:lnTo>
                    <a:lnTo>
                      <a:pt x="3" y="113"/>
                    </a:lnTo>
                    <a:lnTo>
                      <a:pt x="0" y="114"/>
                    </a:lnTo>
                    <a:lnTo>
                      <a:pt x="55" y="114"/>
                    </a:lnTo>
                    <a:lnTo>
                      <a:pt x="53" y="113"/>
                    </a:lnTo>
                    <a:lnTo>
                      <a:pt x="52" y="111"/>
                    </a:lnTo>
                    <a:lnTo>
                      <a:pt x="55" y="107"/>
                    </a:lnTo>
                    <a:lnTo>
                      <a:pt x="60" y="103"/>
                    </a:lnTo>
                    <a:lnTo>
                      <a:pt x="70" y="95"/>
                    </a:lnTo>
                    <a:lnTo>
                      <a:pt x="88" y="87"/>
                    </a:lnTo>
                    <a:lnTo>
                      <a:pt x="114" y="75"/>
                    </a:lnTo>
                    <a:lnTo>
                      <a:pt x="141" y="62"/>
                    </a:lnTo>
                    <a:lnTo>
                      <a:pt x="166" y="49"/>
                    </a:lnTo>
                    <a:lnTo>
                      <a:pt x="184" y="38"/>
                    </a:lnTo>
                    <a:lnTo>
                      <a:pt x="200" y="28"/>
                    </a:lnTo>
                    <a:lnTo>
                      <a:pt x="213" y="19"/>
                    </a:lnTo>
                    <a:lnTo>
                      <a:pt x="220" y="12"/>
                    </a:lnTo>
                    <a:lnTo>
                      <a:pt x="226" y="8"/>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98"/>
              <p:cNvSpPr>
                <a:spLocks/>
              </p:cNvSpPr>
              <p:nvPr/>
            </p:nvSpPr>
            <p:spPr bwMode="auto">
              <a:xfrm>
                <a:off x="1925" y="1713"/>
                <a:ext cx="228" cy="114"/>
              </a:xfrm>
              <a:custGeom>
                <a:avLst/>
                <a:gdLst>
                  <a:gd name="T0" fmla="*/ 212 w 228"/>
                  <a:gd name="T1" fmla="*/ 0 h 114"/>
                  <a:gd name="T2" fmla="*/ 210 w 228"/>
                  <a:gd name="T3" fmla="*/ 0 h 114"/>
                  <a:gd name="T4" fmla="*/ 207 w 228"/>
                  <a:gd name="T5" fmla="*/ 1 h 114"/>
                  <a:gd name="T6" fmla="*/ 202 w 228"/>
                  <a:gd name="T7" fmla="*/ 4 h 114"/>
                  <a:gd name="T8" fmla="*/ 193 w 228"/>
                  <a:gd name="T9" fmla="*/ 7 h 114"/>
                  <a:gd name="T10" fmla="*/ 184 w 228"/>
                  <a:gd name="T11" fmla="*/ 12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2 h 114"/>
                  <a:gd name="T26" fmla="*/ 132 w 228"/>
                  <a:gd name="T27" fmla="*/ 43 h 114"/>
                  <a:gd name="T28" fmla="*/ 128 w 228"/>
                  <a:gd name="T29" fmla="*/ 46 h 114"/>
                  <a:gd name="T30" fmla="*/ 118 w 228"/>
                  <a:gd name="T31" fmla="*/ 52 h 114"/>
                  <a:gd name="T32" fmla="*/ 104 w 228"/>
                  <a:gd name="T33" fmla="*/ 61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8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1 h 114"/>
                  <a:gd name="T58" fmla="*/ 53 w 228"/>
                  <a:gd name="T59" fmla="*/ 107 h 114"/>
                  <a:gd name="T60" fmla="*/ 60 w 228"/>
                  <a:gd name="T61" fmla="*/ 102 h 114"/>
                  <a:gd name="T62" fmla="*/ 70 w 228"/>
                  <a:gd name="T63" fmla="*/ 95 h 114"/>
                  <a:gd name="T64" fmla="*/ 88 w 228"/>
                  <a:gd name="T65" fmla="*/ 87 h 114"/>
                  <a:gd name="T66" fmla="*/ 114 w 228"/>
                  <a:gd name="T67" fmla="*/ 75 h 114"/>
                  <a:gd name="T68" fmla="*/ 141 w 228"/>
                  <a:gd name="T69" fmla="*/ 62 h 114"/>
                  <a:gd name="T70" fmla="*/ 166 w 228"/>
                  <a:gd name="T71" fmla="*/ 49 h 114"/>
                  <a:gd name="T72" fmla="*/ 184 w 228"/>
                  <a:gd name="T73" fmla="*/ 38 h 114"/>
                  <a:gd name="T74" fmla="*/ 200 w 228"/>
                  <a:gd name="T75" fmla="*/ 27 h 114"/>
                  <a:gd name="T76" fmla="*/ 213 w 228"/>
                  <a:gd name="T77" fmla="*/ 19 h 114"/>
                  <a:gd name="T78" fmla="*/ 220 w 228"/>
                  <a:gd name="T79" fmla="*/ 12 h 114"/>
                  <a:gd name="T80" fmla="*/ 226 w 228"/>
                  <a:gd name="T81" fmla="*/ 7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0" y="0"/>
                    </a:lnTo>
                    <a:lnTo>
                      <a:pt x="207" y="1"/>
                    </a:lnTo>
                    <a:lnTo>
                      <a:pt x="202" y="4"/>
                    </a:lnTo>
                    <a:lnTo>
                      <a:pt x="193" y="7"/>
                    </a:lnTo>
                    <a:lnTo>
                      <a:pt x="184" y="12"/>
                    </a:lnTo>
                    <a:lnTo>
                      <a:pt x="174" y="17"/>
                    </a:lnTo>
                    <a:lnTo>
                      <a:pt x="164" y="23"/>
                    </a:lnTo>
                    <a:lnTo>
                      <a:pt x="153" y="30"/>
                    </a:lnTo>
                    <a:lnTo>
                      <a:pt x="144" y="36"/>
                    </a:lnTo>
                    <a:lnTo>
                      <a:pt x="140" y="39"/>
                    </a:lnTo>
                    <a:lnTo>
                      <a:pt x="137" y="40"/>
                    </a:lnTo>
                    <a:lnTo>
                      <a:pt x="135" y="42"/>
                    </a:lnTo>
                    <a:lnTo>
                      <a:pt x="132" y="43"/>
                    </a:lnTo>
                    <a:lnTo>
                      <a:pt x="128" y="46"/>
                    </a:lnTo>
                    <a:lnTo>
                      <a:pt x="118" y="52"/>
                    </a:lnTo>
                    <a:lnTo>
                      <a:pt x="104" y="61"/>
                    </a:lnTo>
                    <a:lnTo>
                      <a:pt x="85" y="71"/>
                    </a:lnTo>
                    <a:lnTo>
                      <a:pt x="66" y="81"/>
                    </a:lnTo>
                    <a:lnTo>
                      <a:pt x="49" y="89"/>
                    </a:lnTo>
                    <a:lnTo>
                      <a:pt x="33" y="98"/>
                    </a:lnTo>
                    <a:lnTo>
                      <a:pt x="20" y="105"/>
                    </a:lnTo>
                    <a:lnTo>
                      <a:pt x="8" y="110"/>
                    </a:lnTo>
                    <a:lnTo>
                      <a:pt x="3" y="113"/>
                    </a:lnTo>
                    <a:lnTo>
                      <a:pt x="0" y="114"/>
                    </a:lnTo>
                    <a:lnTo>
                      <a:pt x="53" y="114"/>
                    </a:lnTo>
                    <a:lnTo>
                      <a:pt x="52" y="113"/>
                    </a:lnTo>
                    <a:lnTo>
                      <a:pt x="52" y="111"/>
                    </a:lnTo>
                    <a:lnTo>
                      <a:pt x="53" y="107"/>
                    </a:lnTo>
                    <a:lnTo>
                      <a:pt x="60" y="102"/>
                    </a:lnTo>
                    <a:lnTo>
                      <a:pt x="70" y="95"/>
                    </a:lnTo>
                    <a:lnTo>
                      <a:pt x="88" y="87"/>
                    </a:lnTo>
                    <a:lnTo>
                      <a:pt x="114" y="75"/>
                    </a:lnTo>
                    <a:lnTo>
                      <a:pt x="141" y="62"/>
                    </a:lnTo>
                    <a:lnTo>
                      <a:pt x="166" y="49"/>
                    </a:lnTo>
                    <a:lnTo>
                      <a:pt x="184" y="38"/>
                    </a:lnTo>
                    <a:lnTo>
                      <a:pt x="200" y="27"/>
                    </a:lnTo>
                    <a:lnTo>
                      <a:pt x="213" y="19"/>
                    </a:lnTo>
                    <a:lnTo>
                      <a:pt x="220" y="12"/>
                    </a:lnTo>
                    <a:lnTo>
                      <a:pt x="226" y="7"/>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99"/>
              <p:cNvSpPr>
                <a:spLocks/>
              </p:cNvSpPr>
              <p:nvPr/>
            </p:nvSpPr>
            <p:spPr bwMode="auto">
              <a:xfrm>
                <a:off x="1949" y="1745"/>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7 w 228"/>
                  <a:gd name="T25" fmla="*/ 42 h 114"/>
                  <a:gd name="T26" fmla="*/ 134 w 228"/>
                  <a:gd name="T27" fmla="*/ 43 h 114"/>
                  <a:gd name="T28" fmla="*/ 129 w 228"/>
                  <a:gd name="T29" fmla="*/ 46 h 114"/>
                  <a:gd name="T30" fmla="*/ 120 w 228"/>
                  <a:gd name="T31" fmla="*/ 52 h 114"/>
                  <a:gd name="T32" fmla="*/ 104 w 228"/>
                  <a:gd name="T33" fmla="*/ 60 h 114"/>
                  <a:gd name="T34" fmla="*/ 85 w 228"/>
                  <a:gd name="T35" fmla="*/ 70 h 114"/>
                  <a:gd name="T36" fmla="*/ 67 w 228"/>
                  <a:gd name="T37" fmla="*/ 81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7"/>
                    </a:lnTo>
                    <a:lnTo>
                      <a:pt x="166" y="23"/>
                    </a:lnTo>
                    <a:lnTo>
                      <a:pt x="155" y="30"/>
                    </a:lnTo>
                    <a:lnTo>
                      <a:pt x="146" y="36"/>
                    </a:lnTo>
                    <a:lnTo>
                      <a:pt x="142" y="39"/>
                    </a:lnTo>
                    <a:lnTo>
                      <a:pt x="139" y="40"/>
                    </a:lnTo>
                    <a:lnTo>
                      <a:pt x="137" y="42"/>
                    </a:lnTo>
                    <a:lnTo>
                      <a:pt x="134" y="43"/>
                    </a:lnTo>
                    <a:lnTo>
                      <a:pt x="129" y="46"/>
                    </a:lnTo>
                    <a:lnTo>
                      <a:pt x="120" y="52"/>
                    </a:lnTo>
                    <a:lnTo>
                      <a:pt x="104" y="60"/>
                    </a:lnTo>
                    <a:lnTo>
                      <a:pt x="85" y="70"/>
                    </a:lnTo>
                    <a:lnTo>
                      <a:pt x="67" y="81"/>
                    </a:lnTo>
                    <a:lnTo>
                      <a:pt x="49" y="89"/>
                    </a:lnTo>
                    <a:lnTo>
                      <a:pt x="33" y="98"/>
                    </a:lnTo>
                    <a:lnTo>
                      <a:pt x="20" y="105"/>
                    </a:lnTo>
                    <a:lnTo>
                      <a:pt x="9" y="109"/>
                    </a:lnTo>
                    <a:lnTo>
                      <a:pt x="3" y="112"/>
                    </a:lnTo>
                    <a:lnTo>
                      <a:pt x="0" y="114"/>
                    </a:lnTo>
                    <a:lnTo>
                      <a:pt x="55" y="114"/>
                    </a:lnTo>
                    <a:lnTo>
                      <a:pt x="54" y="112"/>
                    </a:lnTo>
                    <a:lnTo>
                      <a:pt x="52" y="111"/>
                    </a:lnTo>
                    <a:lnTo>
                      <a:pt x="55" y="106"/>
                    </a:lnTo>
                    <a:lnTo>
                      <a:pt x="61" y="102"/>
                    </a:lnTo>
                    <a:lnTo>
                      <a:pt x="71" y="95"/>
                    </a:lnTo>
                    <a:lnTo>
                      <a:pt x="88" y="86"/>
                    </a:lnTo>
                    <a:lnTo>
                      <a:pt x="114" y="75"/>
                    </a:lnTo>
                    <a:lnTo>
                      <a:pt x="142"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00"/>
              <p:cNvSpPr>
                <a:spLocks/>
              </p:cNvSpPr>
              <p:nvPr/>
            </p:nvSpPr>
            <p:spPr bwMode="auto">
              <a:xfrm>
                <a:off x="1974" y="1778"/>
                <a:ext cx="229" cy="114"/>
              </a:xfrm>
              <a:custGeom>
                <a:avLst/>
                <a:gdLst>
                  <a:gd name="T0" fmla="*/ 213 w 229"/>
                  <a:gd name="T1" fmla="*/ 0 h 114"/>
                  <a:gd name="T2" fmla="*/ 212 w 229"/>
                  <a:gd name="T3" fmla="*/ 0 h 114"/>
                  <a:gd name="T4" fmla="*/ 209 w 229"/>
                  <a:gd name="T5" fmla="*/ 1 h 114"/>
                  <a:gd name="T6" fmla="*/ 203 w 229"/>
                  <a:gd name="T7" fmla="*/ 4 h 114"/>
                  <a:gd name="T8" fmla="*/ 195 w 229"/>
                  <a:gd name="T9" fmla="*/ 7 h 114"/>
                  <a:gd name="T10" fmla="*/ 186 w 229"/>
                  <a:gd name="T11" fmla="*/ 11 h 114"/>
                  <a:gd name="T12" fmla="*/ 176 w 229"/>
                  <a:gd name="T13" fmla="*/ 16 h 114"/>
                  <a:gd name="T14" fmla="*/ 166 w 229"/>
                  <a:gd name="T15" fmla="*/ 22 h 114"/>
                  <a:gd name="T16" fmla="*/ 154 w 229"/>
                  <a:gd name="T17" fmla="*/ 29 h 114"/>
                  <a:gd name="T18" fmla="*/ 145 w 229"/>
                  <a:gd name="T19" fmla="*/ 35 h 114"/>
                  <a:gd name="T20" fmla="*/ 141 w 229"/>
                  <a:gd name="T21" fmla="*/ 37 h 114"/>
                  <a:gd name="T22" fmla="*/ 138 w 229"/>
                  <a:gd name="T23" fmla="*/ 39 h 114"/>
                  <a:gd name="T24" fmla="*/ 137 w 229"/>
                  <a:gd name="T25" fmla="*/ 40 h 114"/>
                  <a:gd name="T26" fmla="*/ 134 w 229"/>
                  <a:gd name="T27" fmla="*/ 42 h 114"/>
                  <a:gd name="T28" fmla="*/ 130 w 229"/>
                  <a:gd name="T29" fmla="*/ 45 h 114"/>
                  <a:gd name="T30" fmla="*/ 119 w 229"/>
                  <a:gd name="T31" fmla="*/ 50 h 114"/>
                  <a:gd name="T32" fmla="*/ 105 w 229"/>
                  <a:gd name="T33" fmla="*/ 59 h 114"/>
                  <a:gd name="T34" fmla="*/ 86 w 229"/>
                  <a:gd name="T35" fmla="*/ 69 h 114"/>
                  <a:gd name="T36" fmla="*/ 68 w 229"/>
                  <a:gd name="T37" fmla="*/ 79 h 114"/>
                  <a:gd name="T38" fmla="*/ 50 w 229"/>
                  <a:gd name="T39" fmla="*/ 89 h 114"/>
                  <a:gd name="T40" fmla="*/ 33 w 229"/>
                  <a:gd name="T41" fmla="*/ 97 h 114"/>
                  <a:gd name="T42" fmla="*/ 20 w 229"/>
                  <a:gd name="T43" fmla="*/ 104 h 114"/>
                  <a:gd name="T44" fmla="*/ 8 w 229"/>
                  <a:gd name="T45" fmla="*/ 110 h 114"/>
                  <a:gd name="T46" fmla="*/ 3 w 229"/>
                  <a:gd name="T47" fmla="*/ 112 h 114"/>
                  <a:gd name="T48" fmla="*/ 0 w 229"/>
                  <a:gd name="T49" fmla="*/ 114 h 114"/>
                  <a:gd name="T50" fmla="*/ 55 w 229"/>
                  <a:gd name="T51" fmla="*/ 114 h 114"/>
                  <a:gd name="T52" fmla="*/ 55 w 229"/>
                  <a:gd name="T53" fmla="*/ 114 h 114"/>
                  <a:gd name="T54" fmla="*/ 53 w 229"/>
                  <a:gd name="T55" fmla="*/ 112 h 114"/>
                  <a:gd name="T56" fmla="*/ 52 w 229"/>
                  <a:gd name="T57" fmla="*/ 110 h 114"/>
                  <a:gd name="T58" fmla="*/ 55 w 229"/>
                  <a:gd name="T59" fmla="*/ 107 h 114"/>
                  <a:gd name="T60" fmla="*/ 60 w 229"/>
                  <a:gd name="T61" fmla="*/ 101 h 114"/>
                  <a:gd name="T62" fmla="*/ 70 w 229"/>
                  <a:gd name="T63" fmla="*/ 94 h 114"/>
                  <a:gd name="T64" fmla="*/ 88 w 229"/>
                  <a:gd name="T65" fmla="*/ 85 h 114"/>
                  <a:gd name="T66" fmla="*/ 114 w 229"/>
                  <a:gd name="T67" fmla="*/ 73 h 114"/>
                  <a:gd name="T68" fmla="*/ 141 w 229"/>
                  <a:gd name="T69" fmla="*/ 60 h 114"/>
                  <a:gd name="T70" fmla="*/ 166 w 229"/>
                  <a:gd name="T71" fmla="*/ 48 h 114"/>
                  <a:gd name="T72" fmla="*/ 184 w 229"/>
                  <a:gd name="T73" fmla="*/ 36 h 114"/>
                  <a:gd name="T74" fmla="*/ 202 w 229"/>
                  <a:gd name="T75" fmla="*/ 26 h 114"/>
                  <a:gd name="T76" fmla="*/ 213 w 229"/>
                  <a:gd name="T77" fmla="*/ 17 h 114"/>
                  <a:gd name="T78" fmla="*/ 222 w 229"/>
                  <a:gd name="T79" fmla="*/ 10 h 114"/>
                  <a:gd name="T80" fmla="*/ 228 w 229"/>
                  <a:gd name="T81" fmla="*/ 6 h 114"/>
                  <a:gd name="T82" fmla="*/ 229 w 229"/>
                  <a:gd name="T83" fmla="*/ 4 h 114"/>
                  <a:gd name="T84" fmla="*/ 213 w 229"/>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9"/>
                  <a:gd name="T130" fmla="*/ 0 h 114"/>
                  <a:gd name="T131" fmla="*/ 229 w 229"/>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9" h="114">
                    <a:moveTo>
                      <a:pt x="213" y="0"/>
                    </a:moveTo>
                    <a:lnTo>
                      <a:pt x="212" y="0"/>
                    </a:lnTo>
                    <a:lnTo>
                      <a:pt x="209" y="1"/>
                    </a:lnTo>
                    <a:lnTo>
                      <a:pt x="203" y="4"/>
                    </a:lnTo>
                    <a:lnTo>
                      <a:pt x="195" y="7"/>
                    </a:lnTo>
                    <a:lnTo>
                      <a:pt x="186" y="11"/>
                    </a:lnTo>
                    <a:lnTo>
                      <a:pt x="176" y="16"/>
                    </a:lnTo>
                    <a:lnTo>
                      <a:pt x="166" y="22"/>
                    </a:lnTo>
                    <a:lnTo>
                      <a:pt x="154" y="29"/>
                    </a:lnTo>
                    <a:lnTo>
                      <a:pt x="145" y="35"/>
                    </a:lnTo>
                    <a:lnTo>
                      <a:pt x="141" y="37"/>
                    </a:lnTo>
                    <a:lnTo>
                      <a:pt x="138" y="39"/>
                    </a:lnTo>
                    <a:lnTo>
                      <a:pt x="137" y="40"/>
                    </a:lnTo>
                    <a:lnTo>
                      <a:pt x="134" y="42"/>
                    </a:lnTo>
                    <a:lnTo>
                      <a:pt x="130" y="45"/>
                    </a:lnTo>
                    <a:lnTo>
                      <a:pt x="119" y="50"/>
                    </a:lnTo>
                    <a:lnTo>
                      <a:pt x="105" y="59"/>
                    </a:lnTo>
                    <a:lnTo>
                      <a:pt x="86" y="69"/>
                    </a:lnTo>
                    <a:lnTo>
                      <a:pt x="68" y="79"/>
                    </a:lnTo>
                    <a:lnTo>
                      <a:pt x="50" y="89"/>
                    </a:lnTo>
                    <a:lnTo>
                      <a:pt x="33" y="97"/>
                    </a:lnTo>
                    <a:lnTo>
                      <a:pt x="20" y="104"/>
                    </a:lnTo>
                    <a:lnTo>
                      <a:pt x="8" y="110"/>
                    </a:lnTo>
                    <a:lnTo>
                      <a:pt x="3" y="112"/>
                    </a:lnTo>
                    <a:lnTo>
                      <a:pt x="0" y="114"/>
                    </a:lnTo>
                    <a:lnTo>
                      <a:pt x="55" y="114"/>
                    </a:lnTo>
                    <a:lnTo>
                      <a:pt x="53" y="112"/>
                    </a:lnTo>
                    <a:lnTo>
                      <a:pt x="52" y="110"/>
                    </a:lnTo>
                    <a:lnTo>
                      <a:pt x="55" y="107"/>
                    </a:lnTo>
                    <a:lnTo>
                      <a:pt x="60" y="101"/>
                    </a:lnTo>
                    <a:lnTo>
                      <a:pt x="70" y="94"/>
                    </a:lnTo>
                    <a:lnTo>
                      <a:pt x="88" y="85"/>
                    </a:lnTo>
                    <a:lnTo>
                      <a:pt x="114" y="73"/>
                    </a:lnTo>
                    <a:lnTo>
                      <a:pt x="141" y="60"/>
                    </a:lnTo>
                    <a:lnTo>
                      <a:pt x="166" y="48"/>
                    </a:lnTo>
                    <a:lnTo>
                      <a:pt x="184" y="36"/>
                    </a:lnTo>
                    <a:lnTo>
                      <a:pt x="202" y="26"/>
                    </a:lnTo>
                    <a:lnTo>
                      <a:pt x="213" y="17"/>
                    </a:lnTo>
                    <a:lnTo>
                      <a:pt x="222" y="10"/>
                    </a:lnTo>
                    <a:lnTo>
                      <a:pt x="228" y="6"/>
                    </a:lnTo>
                    <a:lnTo>
                      <a:pt x="229"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01"/>
              <p:cNvSpPr>
                <a:spLocks/>
              </p:cNvSpPr>
              <p:nvPr/>
            </p:nvSpPr>
            <p:spPr bwMode="auto">
              <a:xfrm>
                <a:off x="2000" y="1810"/>
                <a:ext cx="228" cy="114"/>
              </a:xfrm>
              <a:custGeom>
                <a:avLst/>
                <a:gdLst>
                  <a:gd name="T0" fmla="*/ 213 w 228"/>
                  <a:gd name="T1" fmla="*/ 0 h 114"/>
                  <a:gd name="T2" fmla="*/ 212 w 228"/>
                  <a:gd name="T3" fmla="*/ 0 h 114"/>
                  <a:gd name="T4" fmla="*/ 207 w 228"/>
                  <a:gd name="T5" fmla="*/ 1 h 114"/>
                  <a:gd name="T6" fmla="*/ 202 w 228"/>
                  <a:gd name="T7" fmla="*/ 4 h 114"/>
                  <a:gd name="T8" fmla="*/ 194 w 228"/>
                  <a:gd name="T9" fmla="*/ 7 h 114"/>
                  <a:gd name="T10" fmla="*/ 186 w 228"/>
                  <a:gd name="T11" fmla="*/ 11 h 114"/>
                  <a:gd name="T12" fmla="*/ 174 w 228"/>
                  <a:gd name="T13" fmla="*/ 16 h 114"/>
                  <a:gd name="T14" fmla="*/ 164 w 228"/>
                  <a:gd name="T15" fmla="*/ 21 h 114"/>
                  <a:gd name="T16" fmla="*/ 153 w 228"/>
                  <a:gd name="T17" fmla="*/ 28 h 114"/>
                  <a:gd name="T18" fmla="*/ 144 w 228"/>
                  <a:gd name="T19" fmla="*/ 34 h 114"/>
                  <a:gd name="T20" fmla="*/ 140 w 228"/>
                  <a:gd name="T21" fmla="*/ 37 h 114"/>
                  <a:gd name="T22" fmla="*/ 137 w 228"/>
                  <a:gd name="T23" fmla="*/ 39 h 114"/>
                  <a:gd name="T24" fmla="*/ 135 w 228"/>
                  <a:gd name="T25" fmla="*/ 40 h 114"/>
                  <a:gd name="T26" fmla="*/ 132 w 228"/>
                  <a:gd name="T27" fmla="*/ 41 h 114"/>
                  <a:gd name="T28" fmla="*/ 128 w 228"/>
                  <a:gd name="T29" fmla="*/ 44 h 114"/>
                  <a:gd name="T30" fmla="*/ 118 w 228"/>
                  <a:gd name="T31" fmla="*/ 50 h 114"/>
                  <a:gd name="T32" fmla="*/ 104 w 228"/>
                  <a:gd name="T33" fmla="*/ 59 h 114"/>
                  <a:gd name="T34" fmla="*/ 85 w 228"/>
                  <a:gd name="T35" fmla="*/ 69 h 114"/>
                  <a:gd name="T36" fmla="*/ 66 w 228"/>
                  <a:gd name="T37" fmla="*/ 79 h 114"/>
                  <a:gd name="T38" fmla="*/ 49 w 228"/>
                  <a:gd name="T39" fmla="*/ 89 h 114"/>
                  <a:gd name="T40" fmla="*/ 33 w 228"/>
                  <a:gd name="T41" fmla="*/ 96 h 114"/>
                  <a:gd name="T42" fmla="*/ 20 w 228"/>
                  <a:gd name="T43" fmla="*/ 103 h 114"/>
                  <a:gd name="T44" fmla="*/ 8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09 h 114"/>
                  <a:gd name="T58" fmla="*/ 55 w 228"/>
                  <a:gd name="T59" fmla="*/ 106 h 114"/>
                  <a:gd name="T60" fmla="*/ 60 w 228"/>
                  <a:gd name="T61" fmla="*/ 101 h 114"/>
                  <a:gd name="T62" fmla="*/ 70 w 228"/>
                  <a:gd name="T63" fmla="*/ 93 h 114"/>
                  <a:gd name="T64" fmla="*/ 88 w 228"/>
                  <a:gd name="T65" fmla="*/ 85 h 114"/>
                  <a:gd name="T66" fmla="*/ 114 w 228"/>
                  <a:gd name="T67" fmla="*/ 73 h 114"/>
                  <a:gd name="T68" fmla="*/ 141 w 228"/>
                  <a:gd name="T69" fmla="*/ 60 h 114"/>
                  <a:gd name="T70" fmla="*/ 166 w 228"/>
                  <a:gd name="T71" fmla="*/ 47 h 114"/>
                  <a:gd name="T72" fmla="*/ 184 w 228"/>
                  <a:gd name="T73" fmla="*/ 36 h 114"/>
                  <a:gd name="T74" fmla="*/ 200 w 228"/>
                  <a:gd name="T75" fmla="*/ 26 h 114"/>
                  <a:gd name="T76" fmla="*/ 213 w 228"/>
                  <a:gd name="T77" fmla="*/ 17 h 114"/>
                  <a:gd name="T78" fmla="*/ 220 w 228"/>
                  <a:gd name="T79" fmla="*/ 10 h 114"/>
                  <a:gd name="T80" fmla="*/ 226 w 228"/>
                  <a:gd name="T81" fmla="*/ 5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1"/>
                    </a:lnTo>
                    <a:lnTo>
                      <a:pt x="202" y="4"/>
                    </a:lnTo>
                    <a:lnTo>
                      <a:pt x="194" y="7"/>
                    </a:lnTo>
                    <a:lnTo>
                      <a:pt x="186" y="11"/>
                    </a:lnTo>
                    <a:lnTo>
                      <a:pt x="174" y="16"/>
                    </a:lnTo>
                    <a:lnTo>
                      <a:pt x="164" y="21"/>
                    </a:lnTo>
                    <a:lnTo>
                      <a:pt x="153" y="28"/>
                    </a:lnTo>
                    <a:lnTo>
                      <a:pt x="144" y="34"/>
                    </a:lnTo>
                    <a:lnTo>
                      <a:pt x="140" y="37"/>
                    </a:lnTo>
                    <a:lnTo>
                      <a:pt x="137" y="39"/>
                    </a:lnTo>
                    <a:lnTo>
                      <a:pt x="135" y="40"/>
                    </a:lnTo>
                    <a:lnTo>
                      <a:pt x="132" y="41"/>
                    </a:lnTo>
                    <a:lnTo>
                      <a:pt x="128" y="44"/>
                    </a:lnTo>
                    <a:lnTo>
                      <a:pt x="118" y="50"/>
                    </a:lnTo>
                    <a:lnTo>
                      <a:pt x="104" y="59"/>
                    </a:lnTo>
                    <a:lnTo>
                      <a:pt x="85" y="69"/>
                    </a:lnTo>
                    <a:lnTo>
                      <a:pt x="66" y="79"/>
                    </a:lnTo>
                    <a:lnTo>
                      <a:pt x="49" y="89"/>
                    </a:lnTo>
                    <a:lnTo>
                      <a:pt x="33" y="96"/>
                    </a:lnTo>
                    <a:lnTo>
                      <a:pt x="20" y="103"/>
                    </a:lnTo>
                    <a:lnTo>
                      <a:pt x="8" y="109"/>
                    </a:lnTo>
                    <a:lnTo>
                      <a:pt x="3" y="112"/>
                    </a:lnTo>
                    <a:lnTo>
                      <a:pt x="0" y="114"/>
                    </a:lnTo>
                    <a:lnTo>
                      <a:pt x="55" y="114"/>
                    </a:lnTo>
                    <a:lnTo>
                      <a:pt x="53" y="112"/>
                    </a:lnTo>
                    <a:lnTo>
                      <a:pt x="52" y="109"/>
                    </a:lnTo>
                    <a:lnTo>
                      <a:pt x="55" y="106"/>
                    </a:lnTo>
                    <a:lnTo>
                      <a:pt x="60" y="101"/>
                    </a:lnTo>
                    <a:lnTo>
                      <a:pt x="70" y="93"/>
                    </a:lnTo>
                    <a:lnTo>
                      <a:pt x="88" y="85"/>
                    </a:lnTo>
                    <a:lnTo>
                      <a:pt x="114" y="73"/>
                    </a:lnTo>
                    <a:lnTo>
                      <a:pt x="141" y="60"/>
                    </a:lnTo>
                    <a:lnTo>
                      <a:pt x="166" y="47"/>
                    </a:lnTo>
                    <a:lnTo>
                      <a:pt x="184" y="36"/>
                    </a:lnTo>
                    <a:lnTo>
                      <a:pt x="200" y="26"/>
                    </a:lnTo>
                    <a:lnTo>
                      <a:pt x="213" y="17"/>
                    </a:lnTo>
                    <a:lnTo>
                      <a:pt x="220" y="10"/>
                    </a:lnTo>
                    <a:lnTo>
                      <a:pt x="226" y="5"/>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02"/>
              <p:cNvSpPr>
                <a:spLocks/>
              </p:cNvSpPr>
              <p:nvPr/>
            </p:nvSpPr>
            <p:spPr bwMode="auto">
              <a:xfrm>
                <a:off x="2024" y="1841"/>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6 w 228"/>
                  <a:gd name="T13" fmla="*/ 16 h 114"/>
                  <a:gd name="T14" fmla="*/ 166 w 228"/>
                  <a:gd name="T15" fmla="*/ 22 h 114"/>
                  <a:gd name="T16" fmla="*/ 155 w 228"/>
                  <a:gd name="T17" fmla="*/ 29 h 114"/>
                  <a:gd name="T18" fmla="*/ 146 w 228"/>
                  <a:gd name="T19" fmla="*/ 35 h 114"/>
                  <a:gd name="T20" fmla="*/ 142 w 228"/>
                  <a:gd name="T21" fmla="*/ 38 h 114"/>
                  <a:gd name="T22" fmla="*/ 139 w 228"/>
                  <a:gd name="T23" fmla="*/ 39 h 114"/>
                  <a:gd name="T24" fmla="*/ 137 w 228"/>
                  <a:gd name="T25" fmla="*/ 41 h 114"/>
                  <a:gd name="T26" fmla="*/ 134 w 228"/>
                  <a:gd name="T27" fmla="*/ 42 h 114"/>
                  <a:gd name="T28" fmla="*/ 129 w 228"/>
                  <a:gd name="T29" fmla="*/ 45 h 114"/>
                  <a:gd name="T30" fmla="*/ 120 w 228"/>
                  <a:gd name="T31" fmla="*/ 51 h 114"/>
                  <a:gd name="T32" fmla="*/ 104 w 228"/>
                  <a:gd name="T33" fmla="*/ 59 h 114"/>
                  <a:gd name="T34" fmla="*/ 85 w 228"/>
                  <a:gd name="T35" fmla="*/ 71 h 114"/>
                  <a:gd name="T36" fmla="*/ 67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8 h 114"/>
                  <a:gd name="T78" fmla="*/ 221 w 228"/>
                  <a:gd name="T79" fmla="*/ 10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8"/>
                    </a:lnTo>
                    <a:lnTo>
                      <a:pt x="186" y="12"/>
                    </a:lnTo>
                    <a:lnTo>
                      <a:pt x="176" y="16"/>
                    </a:lnTo>
                    <a:lnTo>
                      <a:pt x="166" y="22"/>
                    </a:lnTo>
                    <a:lnTo>
                      <a:pt x="155" y="29"/>
                    </a:lnTo>
                    <a:lnTo>
                      <a:pt x="146" y="35"/>
                    </a:lnTo>
                    <a:lnTo>
                      <a:pt x="142" y="38"/>
                    </a:lnTo>
                    <a:lnTo>
                      <a:pt x="139" y="39"/>
                    </a:lnTo>
                    <a:lnTo>
                      <a:pt x="137" y="41"/>
                    </a:lnTo>
                    <a:lnTo>
                      <a:pt x="134" y="42"/>
                    </a:lnTo>
                    <a:lnTo>
                      <a:pt x="129" y="45"/>
                    </a:lnTo>
                    <a:lnTo>
                      <a:pt x="120" y="51"/>
                    </a:lnTo>
                    <a:lnTo>
                      <a:pt x="104" y="59"/>
                    </a:lnTo>
                    <a:lnTo>
                      <a:pt x="85" y="71"/>
                    </a:lnTo>
                    <a:lnTo>
                      <a:pt x="67" y="81"/>
                    </a:lnTo>
                    <a:lnTo>
                      <a:pt x="49" y="90"/>
                    </a:lnTo>
                    <a:lnTo>
                      <a:pt x="33" y="98"/>
                    </a:lnTo>
                    <a:lnTo>
                      <a:pt x="20" y="106"/>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6" y="48"/>
                    </a:lnTo>
                    <a:lnTo>
                      <a:pt x="185" y="36"/>
                    </a:lnTo>
                    <a:lnTo>
                      <a:pt x="201" y="26"/>
                    </a:lnTo>
                    <a:lnTo>
                      <a:pt x="214" y="18"/>
                    </a:lnTo>
                    <a:lnTo>
                      <a:pt x="221" y="10"/>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03"/>
              <p:cNvSpPr>
                <a:spLocks/>
              </p:cNvSpPr>
              <p:nvPr/>
            </p:nvSpPr>
            <p:spPr bwMode="auto">
              <a:xfrm>
                <a:off x="2050" y="1873"/>
                <a:ext cx="228" cy="114"/>
              </a:xfrm>
              <a:custGeom>
                <a:avLst/>
                <a:gdLst>
                  <a:gd name="T0" fmla="*/ 212 w 228"/>
                  <a:gd name="T1" fmla="*/ 0 h 114"/>
                  <a:gd name="T2" fmla="*/ 211 w 228"/>
                  <a:gd name="T3" fmla="*/ 0 h 114"/>
                  <a:gd name="T4" fmla="*/ 208 w 228"/>
                  <a:gd name="T5" fmla="*/ 2 h 114"/>
                  <a:gd name="T6" fmla="*/ 202 w 228"/>
                  <a:gd name="T7" fmla="*/ 4 h 114"/>
                  <a:gd name="T8" fmla="*/ 194 w 228"/>
                  <a:gd name="T9" fmla="*/ 7 h 114"/>
                  <a:gd name="T10" fmla="*/ 185 w 228"/>
                  <a:gd name="T11" fmla="*/ 12 h 114"/>
                  <a:gd name="T12" fmla="*/ 175 w 228"/>
                  <a:gd name="T13" fmla="*/ 16 h 114"/>
                  <a:gd name="T14" fmla="*/ 165 w 228"/>
                  <a:gd name="T15" fmla="*/ 22 h 114"/>
                  <a:gd name="T16" fmla="*/ 153 w 228"/>
                  <a:gd name="T17" fmla="*/ 29 h 114"/>
                  <a:gd name="T18" fmla="*/ 144 w 228"/>
                  <a:gd name="T19" fmla="*/ 35 h 114"/>
                  <a:gd name="T20" fmla="*/ 140 w 228"/>
                  <a:gd name="T21" fmla="*/ 38 h 114"/>
                  <a:gd name="T22" fmla="*/ 137 w 228"/>
                  <a:gd name="T23" fmla="*/ 39 h 114"/>
                  <a:gd name="T24" fmla="*/ 136 w 228"/>
                  <a:gd name="T25" fmla="*/ 40 h 114"/>
                  <a:gd name="T26" fmla="*/ 133 w 228"/>
                  <a:gd name="T27" fmla="*/ 42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4 w 228"/>
                  <a:gd name="T51" fmla="*/ 114 h 114"/>
                  <a:gd name="T52" fmla="*/ 54 w 228"/>
                  <a:gd name="T53" fmla="*/ 114 h 114"/>
                  <a:gd name="T54" fmla="*/ 52 w 228"/>
                  <a:gd name="T55" fmla="*/ 113 h 114"/>
                  <a:gd name="T56" fmla="*/ 52 w 228"/>
                  <a:gd name="T57" fmla="*/ 110 h 114"/>
                  <a:gd name="T58" fmla="*/ 54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4"/>
                    </a:lnTo>
                    <a:lnTo>
                      <a:pt x="194" y="7"/>
                    </a:lnTo>
                    <a:lnTo>
                      <a:pt x="185" y="12"/>
                    </a:lnTo>
                    <a:lnTo>
                      <a:pt x="175" y="16"/>
                    </a:lnTo>
                    <a:lnTo>
                      <a:pt x="165" y="22"/>
                    </a:lnTo>
                    <a:lnTo>
                      <a:pt x="153" y="29"/>
                    </a:lnTo>
                    <a:lnTo>
                      <a:pt x="144" y="35"/>
                    </a:lnTo>
                    <a:lnTo>
                      <a:pt x="140" y="38"/>
                    </a:lnTo>
                    <a:lnTo>
                      <a:pt x="137" y="39"/>
                    </a:lnTo>
                    <a:lnTo>
                      <a:pt x="136" y="40"/>
                    </a:lnTo>
                    <a:lnTo>
                      <a:pt x="133" y="42"/>
                    </a:lnTo>
                    <a:lnTo>
                      <a:pt x="129" y="45"/>
                    </a:lnTo>
                    <a:lnTo>
                      <a:pt x="119" y="51"/>
                    </a:lnTo>
                    <a:lnTo>
                      <a:pt x="104" y="59"/>
                    </a:lnTo>
                    <a:lnTo>
                      <a:pt x="85" y="71"/>
                    </a:lnTo>
                    <a:lnTo>
                      <a:pt x="67" y="81"/>
                    </a:lnTo>
                    <a:lnTo>
                      <a:pt x="49" y="90"/>
                    </a:lnTo>
                    <a:lnTo>
                      <a:pt x="33" y="98"/>
                    </a:lnTo>
                    <a:lnTo>
                      <a:pt x="20" y="105"/>
                    </a:lnTo>
                    <a:lnTo>
                      <a:pt x="9" y="110"/>
                    </a:lnTo>
                    <a:lnTo>
                      <a:pt x="3" y="113"/>
                    </a:lnTo>
                    <a:lnTo>
                      <a:pt x="0" y="114"/>
                    </a:lnTo>
                    <a:lnTo>
                      <a:pt x="54" y="114"/>
                    </a:lnTo>
                    <a:lnTo>
                      <a:pt x="52" y="113"/>
                    </a:lnTo>
                    <a:lnTo>
                      <a:pt x="52" y="110"/>
                    </a:lnTo>
                    <a:lnTo>
                      <a:pt x="54" y="107"/>
                    </a:lnTo>
                    <a:lnTo>
                      <a:pt x="61" y="101"/>
                    </a:lnTo>
                    <a:lnTo>
                      <a:pt x="71" y="94"/>
                    </a:lnTo>
                    <a:lnTo>
                      <a:pt x="88" y="85"/>
                    </a:lnTo>
                    <a:lnTo>
                      <a:pt x="114" y="74"/>
                    </a:lnTo>
                    <a:lnTo>
                      <a:pt x="142" y="61"/>
                    </a:lnTo>
                    <a:lnTo>
                      <a:pt x="166" y="48"/>
                    </a:lnTo>
                    <a:lnTo>
                      <a:pt x="185" y="36"/>
                    </a:lnTo>
                    <a:lnTo>
                      <a:pt x="201" y="26"/>
                    </a:lnTo>
                    <a:lnTo>
                      <a:pt x="214" y="17"/>
                    </a:lnTo>
                    <a:lnTo>
                      <a:pt x="221" y="10"/>
                    </a:lnTo>
                    <a:lnTo>
                      <a:pt x="227" y="6"/>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104"/>
              <p:cNvSpPr>
                <a:spLocks/>
              </p:cNvSpPr>
              <p:nvPr/>
            </p:nvSpPr>
            <p:spPr bwMode="auto">
              <a:xfrm>
                <a:off x="2075" y="1905"/>
                <a:ext cx="228" cy="114"/>
              </a:xfrm>
              <a:custGeom>
                <a:avLst/>
                <a:gdLst>
                  <a:gd name="T0" fmla="*/ 213 w 228"/>
                  <a:gd name="T1" fmla="*/ 0 h 114"/>
                  <a:gd name="T2" fmla="*/ 212 w 228"/>
                  <a:gd name="T3" fmla="*/ 0 h 114"/>
                  <a:gd name="T4" fmla="*/ 207 w 228"/>
                  <a:gd name="T5" fmla="*/ 1 h 114"/>
                  <a:gd name="T6" fmla="*/ 202 w 228"/>
                  <a:gd name="T7" fmla="*/ 4 h 114"/>
                  <a:gd name="T8" fmla="*/ 194 w 228"/>
                  <a:gd name="T9" fmla="*/ 7 h 114"/>
                  <a:gd name="T10" fmla="*/ 186 w 228"/>
                  <a:gd name="T11" fmla="*/ 11 h 114"/>
                  <a:gd name="T12" fmla="*/ 176 w 228"/>
                  <a:gd name="T13" fmla="*/ 17 h 114"/>
                  <a:gd name="T14" fmla="*/ 166 w 228"/>
                  <a:gd name="T15" fmla="*/ 23 h 114"/>
                  <a:gd name="T16" fmla="*/ 154 w 228"/>
                  <a:gd name="T17" fmla="*/ 30 h 114"/>
                  <a:gd name="T18" fmla="*/ 145 w 228"/>
                  <a:gd name="T19" fmla="*/ 36 h 114"/>
                  <a:gd name="T20" fmla="*/ 141 w 228"/>
                  <a:gd name="T21" fmla="*/ 39 h 114"/>
                  <a:gd name="T22" fmla="*/ 138 w 228"/>
                  <a:gd name="T23" fmla="*/ 40 h 114"/>
                  <a:gd name="T24" fmla="*/ 137 w 228"/>
                  <a:gd name="T25" fmla="*/ 40 h 114"/>
                  <a:gd name="T26" fmla="*/ 134 w 228"/>
                  <a:gd name="T27" fmla="*/ 42 h 114"/>
                  <a:gd name="T28" fmla="*/ 128 w 228"/>
                  <a:gd name="T29" fmla="*/ 45 h 114"/>
                  <a:gd name="T30" fmla="*/ 119 w 228"/>
                  <a:gd name="T31" fmla="*/ 50 h 114"/>
                  <a:gd name="T32" fmla="*/ 104 w 228"/>
                  <a:gd name="T33" fmla="*/ 59 h 114"/>
                  <a:gd name="T34" fmla="*/ 85 w 228"/>
                  <a:gd name="T35" fmla="*/ 70 h 114"/>
                  <a:gd name="T36" fmla="*/ 66 w 228"/>
                  <a:gd name="T37" fmla="*/ 81 h 114"/>
                  <a:gd name="T38" fmla="*/ 49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0 w 228"/>
                  <a:gd name="T61" fmla="*/ 102 h 114"/>
                  <a:gd name="T62" fmla="*/ 70 w 228"/>
                  <a:gd name="T63" fmla="*/ 95 h 114"/>
                  <a:gd name="T64" fmla="*/ 88 w 228"/>
                  <a:gd name="T65" fmla="*/ 85 h 114"/>
                  <a:gd name="T66" fmla="*/ 114 w 228"/>
                  <a:gd name="T67" fmla="*/ 73 h 114"/>
                  <a:gd name="T68" fmla="*/ 141 w 228"/>
                  <a:gd name="T69" fmla="*/ 60 h 114"/>
                  <a:gd name="T70" fmla="*/ 166 w 228"/>
                  <a:gd name="T71" fmla="*/ 47 h 114"/>
                  <a:gd name="T72" fmla="*/ 184 w 228"/>
                  <a:gd name="T73" fmla="*/ 36 h 114"/>
                  <a:gd name="T74" fmla="*/ 200 w 228"/>
                  <a:gd name="T75" fmla="*/ 26 h 114"/>
                  <a:gd name="T76" fmla="*/ 213 w 228"/>
                  <a:gd name="T77" fmla="*/ 17 h 114"/>
                  <a:gd name="T78" fmla="*/ 220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1"/>
                    </a:lnTo>
                    <a:lnTo>
                      <a:pt x="202" y="4"/>
                    </a:lnTo>
                    <a:lnTo>
                      <a:pt x="194" y="7"/>
                    </a:lnTo>
                    <a:lnTo>
                      <a:pt x="186" y="11"/>
                    </a:lnTo>
                    <a:lnTo>
                      <a:pt x="176" y="17"/>
                    </a:lnTo>
                    <a:lnTo>
                      <a:pt x="166" y="23"/>
                    </a:lnTo>
                    <a:lnTo>
                      <a:pt x="154" y="30"/>
                    </a:lnTo>
                    <a:lnTo>
                      <a:pt x="145" y="36"/>
                    </a:lnTo>
                    <a:lnTo>
                      <a:pt x="141" y="39"/>
                    </a:lnTo>
                    <a:lnTo>
                      <a:pt x="138" y="40"/>
                    </a:lnTo>
                    <a:lnTo>
                      <a:pt x="137" y="40"/>
                    </a:lnTo>
                    <a:lnTo>
                      <a:pt x="134" y="42"/>
                    </a:lnTo>
                    <a:lnTo>
                      <a:pt x="128" y="45"/>
                    </a:lnTo>
                    <a:lnTo>
                      <a:pt x="119" y="50"/>
                    </a:lnTo>
                    <a:lnTo>
                      <a:pt x="104" y="59"/>
                    </a:lnTo>
                    <a:lnTo>
                      <a:pt x="85" y="70"/>
                    </a:lnTo>
                    <a:lnTo>
                      <a:pt x="66" y="81"/>
                    </a:lnTo>
                    <a:lnTo>
                      <a:pt x="49" y="89"/>
                    </a:lnTo>
                    <a:lnTo>
                      <a:pt x="33" y="98"/>
                    </a:lnTo>
                    <a:lnTo>
                      <a:pt x="20" y="105"/>
                    </a:lnTo>
                    <a:lnTo>
                      <a:pt x="8" y="109"/>
                    </a:lnTo>
                    <a:lnTo>
                      <a:pt x="3" y="112"/>
                    </a:lnTo>
                    <a:lnTo>
                      <a:pt x="0" y="114"/>
                    </a:lnTo>
                    <a:lnTo>
                      <a:pt x="55" y="114"/>
                    </a:lnTo>
                    <a:lnTo>
                      <a:pt x="53" y="112"/>
                    </a:lnTo>
                    <a:lnTo>
                      <a:pt x="52" y="111"/>
                    </a:lnTo>
                    <a:lnTo>
                      <a:pt x="55" y="107"/>
                    </a:lnTo>
                    <a:lnTo>
                      <a:pt x="60" y="102"/>
                    </a:lnTo>
                    <a:lnTo>
                      <a:pt x="70" y="95"/>
                    </a:lnTo>
                    <a:lnTo>
                      <a:pt x="88" y="85"/>
                    </a:lnTo>
                    <a:lnTo>
                      <a:pt x="114" y="73"/>
                    </a:lnTo>
                    <a:lnTo>
                      <a:pt x="141" y="60"/>
                    </a:lnTo>
                    <a:lnTo>
                      <a:pt x="166" y="47"/>
                    </a:lnTo>
                    <a:lnTo>
                      <a:pt x="184" y="36"/>
                    </a:lnTo>
                    <a:lnTo>
                      <a:pt x="200" y="26"/>
                    </a:lnTo>
                    <a:lnTo>
                      <a:pt x="213" y="17"/>
                    </a:lnTo>
                    <a:lnTo>
                      <a:pt x="220"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105"/>
              <p:cNvSpPr>
                <a:spLocks/>
              </p:cNvSpPr>
              <p:nvPr/>
            </p:nvSpPr>
            <p:spPr bwMode="auto">
              <a:xfrm>
                <a:off x="2099" y="1937"/>
                <a:ext cx="230" cy="113"/>
              </a:xfrm>
              <a:custGeom>
                <a:avLst/>
                <a:gdLst>
                  <a:gd name="T0" fmla="*/ 214 w 230"/>
                  <a:gd name="T1" fmla="*/ 0 h 113"/>
                  <a:gd name="T2" fmla="*/ 212 w 230"/>
                  <a:gd name="T3" fmla="*/ 0 h 113"/>
                  <a:gd name="T4" fmla="*/ 209 w 230"/>
                  <a:gd name="T5" fmla="*/ 1 h 113"/>
                  <a:gd name="T6" fmla="*/ 204 w 230"/>
                  <a:gd name="T7" fmla="*/ 4 h 113"/>
                  <a:gd name="T8" fmla="*/ 195 w 230"/>
                  <a:gd name="T9" fmla="*/ 7 h 113"/>
                  <a:gd name="T10" fmla="*/ 186 w 230"/>
                  <a:gd name="T11" fmla="*/ 11 h 113"/>
                  <a:gd name="T12" fmla="*/ 176 w 230"/>
                  <a:gd name="T13" fmla="*/ 17 h 113"/>
                  <a:gd name="T14" fmla="*/ 166 w 230"/>
                  <a:gd name="T15" fmla="*/ 23 h 113"/>
                  <a:gd name="T16" fmla="*/ 155 w 230"/>
                  <a:gd name="T17" fmla="*/ 30 h 113"/>
                  <a:gd name="T18" fmla="*/ 146 w 230"/>
                  <a:gd name="T19" fmla="*/ 36 h 113"/>
                  <a:gd name="T20" fmla="*/ 142 w 230"/>
                  <a:gd name="T21" fmla="*/ 38 h 113"/>
                  <a:gd name="T22" fmla="*/ 139 w 230"/>
                  <a:gd name="T23" fmla="*/ 40 h 113"/>
                  <a:gd name="T24" fmla="*/ 137 w 230"/>
                  <a:gd name="T25" fmla="*/ 40 h 113"/>
                  <a:gd name="T26" fmla="*/ 134 w 230"/>
                  <a:gd name="T27" fmla="*/ 41 h 113"/>
                  <a:gd name="T28" fmla="*/ 130 w 230"/>
                  <a:gd name="T29" fmla="*/ 44 h 113"/>
                  <a:gd name="T30" fmla="*/ 120 w 230"/>
                  <a:gd name="T31" fmla="*/ 50 h 113"/>
                  <a:gd name="T32" fmla="*/ 106 w 230"/>
                  <a:gd name="T33" fmla="*/ 59 h 113"/>
                  <a:gd name="T34" fmla="*/ 87 w 230"/>
                  <a:gd name="T35" fmla="*/ 70 h 113"/>
                  <a:gd name="T36" fmla="*/ 68 w 230"/>
                  <a:gd name="T37" fmla="*/ 80 h 113"/>
                  <a:gd name="T38" fmla="*/ 51 w 230"/>
                  <a:gd name="T39" fmla="*/ 89 h 113"/>
                  <a:gd name="T40" fmla="*/ 33 w 230"/>
                  <a:gd name="T41" fmla="*/ 98 h 113"/>
                  <a:gd name="T42" fmla="*/ 20 w 230"/>
                  <a:gd name="T43" fmla="*/ 105 h 113"/>
                  <a:gd name="T44" fmla="*/ 9 w 230"/>
                  <a:gd name="T45" fmla="*/ 109 h 113"/>
                  <a:gd name="T46" fmla="*/ 3 w 230"/>
                  <a:gd name="T47" fmla="*/ 112 h 113"/>
                  <a:gd name="T48" fmla="*/ 0 w 230"/>
                  <a:gd name="T49" fmla="*/ 113 h 113"/>
                  <a:gd name="T50" fmla="*/ 55 w 230"/>
                  <a:gd name="T51" fmla="*/ 113 h 113"/>
                  <a:gd name="T52" fmla="*/ 55 w 230"/>
                  <a:gd name="T53" fmla="*/ 113 h 113"/>
                  <a:gd name="T54" fmla="*/ 54 w 230"/>
                  <a:gd name="T55" fmla="*/ 112 h 113"/>
                  <a:gd name="T56" fmla="*/ 52 w 230"/>
                  <a:gd name="T57" fmla="*/ 111 h 113"/>
                  <a:gd name="T58" fmla="*/ 55 w 230"/>
                  <a:gd name="T59" fmla="*/ 106 h 113"/>
                  <a:gd name="T60" fmla="*/ 61 w 230"/>
                  <a:gd name="T61" fmla="*/ 102 h 113"/>
                  <a:gd name="T62" fmla="*/ 71 w 230"/>
                  <a:gd name="T63" fmla="*/ 95 h 113"/>
                  <a:gd name="T64" fmla="*/ 88 w 230"/>
                  <a:gd name="T65" fmla="*/ 86 h 113"/>
                  <a:gd name="T66" fmla="*/ 114 w 230"/>
                  <a:gd name="T67" fmla="*/ 75 h 113"/>
                  <a:gd name="T68" fmla="*/ 142 w 230"/>
                  <a:gd name="T69" fmla="*/ 62 h 113"/>
                  <a:gd name="T70" fmla="*/ 166 w 230"/>
                  <a:gd name="T71" fmla="*/ 49 h 113"/>
                  <a:gd name="T72" fmla="*/ 185 w 230"/>
                  <a:gd name="T73" fmla="*/ 37 h 113"/>
                  <a:gd name="T74" fmla="*/ 202 w 230"/>
                  <a:gd name="T75" fmla="*/ 26 h 113"/>
                  <a:gd name="T76" fmla="*/ 214 w 230"/>
                  <a:gd name="T77" fmla="*/ 17 h 113"/>
                  <a:gd name="T78" fmla="*/ 222 w 230"/>
                  <a:gd name="T79" fmla="*/ 10 h 113"/>
                  <a:gd name="T80" fmla="*/ 228 w 230"/>
                  <a:gd name="T81" fmla="*/ 5 h 113"/>
                  <a:gd name="T82" fmla="*/ 230 w 230"/>
                  <a:gd name="T83" fmla="*/ 4 h 113"/>
                  <a:gd name="T84" fmla="*/ 214 w 230"/>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113"/>
                  <a:gd name="T131" fmla="*/ 230 w 230"/>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113">
                    <a:moveTo>
                      <a:pt x="214" y="0"/>
                    </a:moveTo>
                    <a:lnTo>
                      <a:pt x="212" y="0"/>
                    </a:lnTo>
                    <a:lnTo>
                      <a:pt x="209" y="1"/>
                    </a:lnTo>
                    <a:lnTo>
                      <a:pt x="204" y="4"/>
                    </a:lnTo>
                    <a:lnTo>
                      <a:pt x="195" y="7"/>
                    </a:lnTo>
                    <a:lnTo>
                      <a:pt x="186" y="11"/>
                    </a:lnTo>
                    <a:lnTo>
                      <a:pt x="176" y="17"/>
                    </a:lnTo>
                    <a:lnTo>
                      <a:pt x="166" y="23"/>
                    </a:lnTo>
                    <a:lnTo>
                      <a:pt x="155" y="30"/>
                    </a:lnTo>
                    <a:lnTo>
                      <a:pt x="146" y="36"/>
                    </a:lnTo>
                    <a:lnTo>
                      <a:pt x="142" y="38"/>
                    </a:lnTo>
                    <a:lnTo>
                      <a:pt x="139" y="40"/>
                    </a:lnTo>
                    <a:lnTo>
                      <a:pt x="137" y="40"/>
                    </a:lnTo>
                    <a:lnTo>
                      <a:pt x="134" y="41"/>
                    </a:lnTo>
                    <a:lnTo>
                      <a:pt x="130" y="44"/>
                    </a:lnTo>
                    <a:lnTo>
                      <a:pt x="120" y="50"/>
                    </a:lnTo>
                    <a:lnTo>
                      <a:pt x="106" y="59"/>
                    </a:lnTo>
                    <a:lnTo>
                      <a:pt x="87" y="70"/>
                    </a:lnTo>
                    <a:lnTo>
                      <a:pt x="68" y="80"/>
                    </a:lnTo>
                    <a:lnTo>
                      <a:pt x="51" y="89"/>
                    </a:lnTo>
                    <a:lnTo>
                      <a:pt x="33" y="98"/>
                    </a:lnTo>
                    <a:lnTo>
                      <a:pt x="20" y="105"/>
                    </a:lnTo>
                    <a:lnTo>
                      <a:pt x="9" y="109"/>
                    </a:lnTo>
                    <a:lnTo>
                      <a:pt x="3" y="112"/>
                    </a:lnTo>
                    <a:lnTo>
                      <a:pt x="0" y="113"/>
                    </a:lnTo>
                    <a:lnTo>
                      <a:pt x="55" y="113"/>
                    </a:lnTo>
                    <a:lnTo>
                      <a:pt x="54" y="112"/>
                    </a:lnTo>
                    <a:lnTo>
                      <a:pt x="52" y="111"/>
                    </a:lnTo>
                    <a:lnTo>
                      <a:pt x="55" y="106"/>
                    </a:lnTo>
                    <a:lnTo>
                      <a:pt x="61" y="102"/>
                    </a:lnTo>
                    <a:lnTo>
                      <a:pt x="71" y="95"/>
                    </a:lnTo>
                    <a:lnTo>
                      <a:pt x="88" y="86"/>
                    </a:lnTo>
                    <a:lnTo>
                      <a:pt x="114" y="75"/>
                    </a:lnTo>
                    <a:lnTo>
                      <a:pt x="142" y="62"/>
                    </a:lnTo>
                    <a:lnTo>
                      <a:pt x="166" y="49"/>
                    </a:lnTo>
                    <a:lnTo>
                      <a:pt x="185" y="37"/>
                    </a:lnTo>
                    <a:lnTo>
                      <a:pt x="202" y="26"/>
                    </a:lnTo>
                    <a:lnTo>
                      <a:pt x="214" y="17"/>
                    </a:lnTo>
                    <a:lnTo>
                      <a:pt x="222" y="10"/>
                    </a:lnTo>
                    <a:lnTo>
                      <a:pt x="228" y="5"/>
                    </a:lnTo>
                    <a:lnTo>
                      <a:pt x="230"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06"/>
              <p:cNvSpPr>
                <a:spLocks/>
              </p:cNvSpPr>
              <p:nvPr/>
            </p:nvSpPr>
            <p:spPr bwMode="auto">
              <a:xfrm>
                <a:off x="2125" y="1968"/>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5 w 228"/>
                  <a:gd name="T13" fmla="*/ 18 h 114"/>
                  <a:gd name="T14" fmla="*/ 165 w 228"/>
                  <a:gd name="T15" fmla="*/ 23 h 114"/>
                  <a:gd name="T16" fmla="*/ 153 w 228"/>
                  <a:gd name="T17" fmla="*/ 31 h 114"/>
                  <a:gd name="T18" fmla="*/ 144 w 228"/>
                  <a:gd name="T19" fmla="*/ 36 h 114"/>
                  <a:gd name="T20" fmla="*/ 140 w 228"/>
                  <a:gd name="T21" fmla="*/ 39 h 114"/>
                  <a:gd name="T22" fmla="*/ 137 w 228"/>
                  <a:gd name="T23" fmla="*/ 41 h 114"/>
                  <a:gd name="T24" fmla="*/ 136 w 228"/>
                  <a:gd name="T25" fmla="*/ 41 h 114"/>
                  <a:gd name="T26" fmla="*/ 133 w 228"/>
                  <a:gd name="T27" fmla="*/ 42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5" y="18"/>
                    </a:lnTo>
                    <a:lnTo>
                      <a:pt x="165" y="23"/>
                    </a:lnTo>
                    <a:lnTo>
                      <a:pt x="153" y="31"/>
                    </a:lnTo>
                    <a:lnTo>
                      <a:pt x="144" y="36"/>
                    </a:lnTo>
                    <a:lnTo>
                      <a:pt x="140" y="39"/>
                    </a:lnTo>
                    <a:lnTo>
                      <a:pt x="137" y="41"/>
                    </a:lnTo>
                    <a:lnTo>
                      <a:pt x="136" y="41"/>
                    </a:lnTo>
                    <a:lnTo>
                      <a:pt x="133" y="42"/>
                    </a:lnTo>
                    <a:lnTo>
                      <a:pt x="129" y="45"/>
                    </a:lnTo>
                    <a:lnTo>
                      <a:pt x="119" y="51"/>
                    </a:lnTo>
                    <a:lnTo>
                      <a:pt x="104" y="59"/>
                    </a:lnTo>
                    <a:lnTo>
                      <a:pt x="85" y="71"/>
                    </a:lnTo>
                    <a:lnTo>
                      <a:pt x="67" y="81"/>
                    </a:lnTo>
                    <a:lnTo>
                      <a:pt x="49" y="90"/>
                    </a:lnTo>
                    <a:lnTo>
                      <a:pt x="33" y="98"/>
                    </a:lnTo>
                    <a:lnTo>
                      <a:pt x="20" y="106"/>
                    </a:lnTo>
                    <a:lnTo>
                      <a:pt x="9" y="110"/>
                    </a:lnTo>
                    <a:lnTo>
                      <a:pt x="3" y="113"/>
                    </a:lnTo>
                    <a:lnTo>
                      <a:pt x="0" y="114"/>
                    </a:lnTo>
                    <a:lnTo>
                      <a:pt x="55" y="114"/>
                    </a:lnTo>
                    <a:lnTo>
                      <a:pt x="54" y="113"/>
                    </a:lnTo>
                    <a:lnTo>
                      <a:pt x="52" y="111"/>
                    </a:lnTo>
                    <a:lnTo>
                      <a:pt x="55" y="107"/>
                    </a:lnTo>
                    <a:lnTo>
                      <a:pt x="61" y="103"/>
                    </a:lnTo>
                    <a:lnTo>
                      <a:pt x="71" y="95"/>
                    </a:lnTo>
                    <a:lnTo>
                      <a:pt x="88" y="87"/>
                    </a:lnTo>
                    <a:lnTo>
                      <a:pt x="114" y="75"/>
                    </a:lnTo>
                    <a:lnTo>
                      <a:pt x="142" y="62"/>
                    </a:lnTo>
                    <a:lnTo>
                      <a:pt x="166" y="49"/>
                    </a:lnTo>
                    <a:lnTo>
                      <a:pt x="185" y="38"/>
                    </a:lnTo>
                    <a:lnTo>
                      <a:pt x="201" y="28"/>
                    </a:lnTo>
                    <a:lnTo>
                      <a:pt x="214" y="19"/>
                    </a:lnTo>
                    <a:lnTo>
                      <a:pt x="221" y="12"/>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07"/>
              <p:cNvSpPr>
                <a:spLocks/>
              </p:cNvSpPr>
              <p:nvPr/>
            </p:nvSpPr>
            <p:spPr bwMode="auto">
              <a:xfrm>
                <a:off x="2150" y="2000"/>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2 h 114"/>
                  <a:gd name="T12" fmla="*/ 176 w 228"/>
                  <a:gd name="T13" fmla="*/ 17 h 114"/>
                  <a:gd name="T14" fmla="*/ 166 w 228"/>
                  <a:gd name="T15" fmla="*/ 23 h 114"/>
                  <a:gd name="T16" fmla="*/ 154 w 228"/>
                  <a:gd name="T17" fmla="*/ 30 h 114"/>
                  <a:gd name="T18" fmla="*/ 145 w 228"/>
                  <a:gd name="T19" fmla="*/ 36 h 114"/>
                  <a:gd name="T20" fmla="*/ 141 w 228"/>
                  <a:gd name="T21" fmla="*/ 39 h 114"/>
                  <a:gd name="T22" fmla="*/ 138 w 228"/>
                  <a:gd name="T23" fmla="*/ 40 h 114"/>
                  <a:gd name="T24" fmla="*/ 137 w 228"/>
                  <a:gd name="T25" fmla="*/ 42 h 114"/>
                  <a:gd name="T26" fmla="*/ 134 w 228"/>
                  <a:gd name="T27" fmla="*/ 43 h 114"/>
                  <a:gd name="T28" fmla="*/ 128 w 228"/>
                  <a:gd name="T29" fmla="*/ 45 h 114"/>
                  <a:gd name="T30" fmla="*/ 119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8 w 228"/>
                  <a:gd name="T45" fmla="*/ 110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0 w 228"/>
                  <a:gd name="T61" fmla="*/ 102 h 114"/>
                  <a:gd name="T62" fmla="*/ 70 w 228"/>
                  <a:gd name="T63" fmla="*/ 95 h 114"/>
                  <a:gd name="T64" fmla="*/ 88 w 228"/>
                  <a:gd name="T65" fmla="*/ 87 h 114"/>
                  <a:gd name="T66" fmla="*/ 114 w 228"/>
                  <a:gd name="T67" fmla="*/ 75 h 114"/>
                  <a:gd name="T68" fmla="*/ 141 w 228"/>
                  <a:gd name="T69" fmla="*/ 62 h 114"/>
                  <a:gd name="T70" fmla="*/ 166 w 228"/>
                  <a:gd name="T71" fmla="*/ 49 h 114"/>
                  <a:gd name="T72" fmla="*/ 184 w 228"/>
                  <a:gd name="T73" fmla="*/ 37 h 114"/>
                  <a:gd name="T74" fmla="*/ 200 w 228"/>
                  <a:gd name="T75" fmla="*/ 27 h 114"/>
                  <a:gd name="T76" fmla="*/ 213 w 228"/>
                  <a:gd name="T77" fmla="*/ 19 h 114"/>
                  <a:gd name="T78" fmla="*/ 220 w 228"/>
                  <a:gd name="T79" fmla="*/ 12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2"/>
                    </a:lnTo>
                    <a:lnTo>
                      <a:pt x="176" y="17"/>
                    </a:lnTo>
                    <a:lnTo>
                      <a:pt x="166" y="23"/>
                    </a:lnTo>
                    <a:lnTo>
                      <a:pt x="154" y="30"/>
                    </a:lnTo>
                    <a:lnTo>
                      <a:pt x="145" y="36"/>
                    </a:lnTo>
                    <a:lnTo>
                      <a:pt x="141" y="39"/>
                    </a:lnTo>
                    <a:lnTo>
                      <a:pt x="138" y="40"/>
                    </a:lnTo>
                    <a:lnTo>
                      <a:pt x="137" y="42"/>
                    </a:lnTo>
                    <a:lnTo>
                      <a:pt x="134" y="43"/>
                    </a:lnTo>
                    <a:lnTo>
                      <a:pt x="128" y="45"/>
                    </a:lnTo>
                    <a:lnTo>
                      <a:pt x="119" y="50"/>
                    </a:lnTo>
                    <a:lnTo>
                      <a:pt x="104" y="59"/>
                    </a:lnTo>
                    <a:lnTo>
                      <a:pt x="85" y="71"/>
                    </a:lnTo>
                    <a:lnTo>
                      <a:pt x="66" y="81"/>
                    </a:lnTo>
                    <a:lnTo>
                      <a:pt x="49" y="89"/>
                    </a:lnTo>
                    <a:lnTo>
                      <a:pt x="33" y="98"/>
                    </a:lnTo>
                    <a:lnTo>
                      <a:pt x="20" y="105"/>
                    </a:lnTo>
                    <a:lnTo>
                      <a:pt x="8" y="110"/>
                    </a:lnTo>
                    <a:lnTo>
                      <a:pt x="3" y="112"/>
                    </a:lnTo>
                    <a:lnTo>
                      <a:pt x="0" y="114"/>
                    </a:lnTo>
                    <a:lnTo>
                      <a:pt x="55" y="114"/>
                    </a:lnTo>
                    <a:lnTo>
                      <a:pt x="53" y="112"/>
                    </a:lnTo>
                    <a:lnTo>
                      <a:pt x="52" y="111"/>
                    </a:lnTo>
                    <a:lnTo>
                      <a:pt x="55" y="107"/>
                    </a:lnTo>
                    <a:lnTo>
                      <a:pt x="60" y="102"/>
                    </a:lnTo>
                    <a:lnTo>
                      <a:pt x="70" y="95"/>
                    </a:lnTo>
                    <a:lnTo>
                      <a:pt x="88" y="87"/>
                    </a:lnTo>
                    <a:lnTo>
                      <a:pt x="114" y="75"/>
                    </a:lnTo>
                    <a:lnTo>
                      <a:pt x="141" y="62"/>
                    </a:lnTo>
                    <a:lnTo>
                      <a:pt x="166" y="49"/>
                    </a:lnTo>
                    <a:lnTo>
                      <a:pt x="184" y="37"/>
                    </a:lnTo>
                    <a:lnTo>
                      <a:pt x="200" y="27"/>
                    </a:lnTo>
                    <a:lnTo>
                      <a:pt x="213" y="19"/>
                    </a:lnTo>
                    <a:lnTo>
                      <a:pt x="220"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08"/>
              <p:cNvSpPr>
                <a:spLocks/>
              </p:cNvSpPr>
              <p:nvPr/>
            </p:nvSpPr>
            <p:spPr bwMode="auto">
              <a:xfrm>
                <a:off x="2176" y="2032"/>
                <a:ext cx="228" cy="114"/>
              </a:xfrm>
              <a:custGeom>
                <a:avLst/>
                <a:gdLst>
                  <a:gd name="T0" fmla="*/ 212 w 228"/>
                  <a:gd name="T1" fmla="*/ 0 h 114"/>
                  <a:gd name="T2" fmla="*/ 210 w 228"/>
                  <a:gd name="T3" fmla="*/ 0 h 114"/>
                  <a:gd name="T4" fmla="*/ 207 w 228"/>
                  <a:gd name="T5" fmla="*/ 1 h 114"/>
                  <a:gd name="T6" fmla="*/ 202 w 228"/>
                  <a:gd name="T7" fmla="*/ 4 h 114"/>
                  <a:gd name="T8" fmla="*/ 193 w 228"/>
                  <a:gd name="T9" fmla="*/ 7 h 114"/>
                  <a:gd name="T10" fmla="*/ 184 w 228"/>
                  <a:gd name="T11" fmla="*/ 11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2 h 114"/>
                  <a:gd name="T26" fmla="*/ 132 w 228"/>
                  <a:gd name="T27" fmla="*/ 43 h 114"/>
                  <a:gd name="T28" fmla="*/ 128 w 228"/>
                  <a:gd name="T29" fmla="*/ 46 h 114"/>
                  <a:gd name="T30" fmla="*/ 118 w 228"/>
                  <a:gd name="T31" fmla="*/ 52 h 114"/>
                  <a:gd name="T32" fmla="*/ 104 w 228"/>
                  <a:gd name="T33" fmla="*/ 60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3 w 228"/>
                  <a:gd name="T51" fmla="*/ 114 h 114"/>
                  <a:gd name="T52" fmla="*/ 53 w 228"/>
                  <a:gd name="T53" fmla="*/ 114 h 114"/>
                  <a:gd name="T54" fmla="*/ 52 w 228"/>
                  <a:gd name="T55" fmla="*/ 112 h 114"/>
                  <a:gd name="T56" fmla="*/ 52 w 228"/>
                  <a:gd name="T57" fmla="*/ 111 h 114"/>
                  <a:gd name="T58" fmla="*/ 53 w 228"/>
                  <a:gd name="T59" fmla="*/ 106 h 114"/>
                  <a:gd name="T60" fmla="*/ 60 w 228"/>
                  <a:gd name="T61" fmla="*/ 102 h 114"/>
                  <a:gd name="T62" fmla="*/ 70 w 228"/>
                  <a:gd name="T63" fmla="*/ 95 h 114"/>
                  <a:gd name="T64" fmla="*/ 88 w 228"/>
                  <a:gd name="T65" fmla="*/ 86 h 114"/>
                  <a:gd name="T66" fmla="*/ 114 w 228"/>
                  <a:gd name="T67" fmla="*/ 75 h 114"/>
                  <a:gd name="T68" fmla="*/ 141 w 228"/>
                  <a:gd name="T69" fmla="*/ 62 h 114"/>
                  <a:gd name="T70" fmla="*/ 166 w 228"/>
                  <a:gd name="T71" fmla="*/ 49 h 114"/>
                  <a:gd name="T72" fmla="*/ 184 w 228"/>
                  <a:gd name="T73" fmla="*/ 37 h 114"/>
                  <a:gd name="T74" fmla="*/ 200 w 228"/>
                  <a:gd name="T75" fmla="*/ 27 h 114"/>
                  <a:gd name="T76" fmla="*/ 213 w 228"/>
                  <a:gd name="T77" fmla="*/ 18 h 114"/>
                  <a:gd name="T78" fmla="*/ 220 w 228"/>
                  <a:gd name="T79" fmla="*/ 11 h 114"/>
                  <a:gd name="T80" fmla="*/ 226 w 228"/>
                  <a:gd name="T81" fmla="*/ 7 h 114"/>
                  <a:gd name="T82" fmla="*/ 228 w 228"/>
                  <a:gd name="T83" fmla="*/ 5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0" y="0"/>
                    </a:lnTo>
                    <a:lnTo>
                      <a:pt x="207" y="1"/>
                    </a:lnTo>
                    <a:lnTo>
                      <a:pt x="202" y="4"/>
                    </a:lnTo>
                    <a:lnTo>
                      <a:pt x="193" y="7"/>
                    </a:lnTo>
                    <a:lnTo>
                      <a:pt x="184" y="11"/>
                    </a:lnTo>
                    <a:lnTo>
                      <a:pt x="174" y="17"/>
                    </a:lnTo>
                    <a:lnTo>
                      <a:pt x="164" y="23"/>
                    </a:lnTo>
                    <a:lnTo>
                      <a:pt x="153" y="30"/>
                    </a:lnTo>
                    <a:lnTo>
                      <a:pt x="144" y="36"/>
                    </a:lnTo>
                    <a:lnTo>
                      <a:pt x="140" y="39"/>
                    </a:lnTo>
                    <a:lnTo>
                      <a:pt x="137" y="40"/>
                    </a:lnTo>
                    <a:lnTo>
                      <a:pt x="135" y="42"/>
                    </a:lnTo>
                    <a:lnTo>
                      <a:pt x="132" y="43"/>
                    </a:lnTo>
                    <a:lnTo>
                      <a:pt x="128" y="46"/>
                    </a:lnTo>
                    <a:lnTo>
                      <a:pt x="118" y="52"/>
                    </a:lnTo>
                    <a:lnTo>
                      <a:pt x="104" y="60"/>
                    </a:lnTo>
                    <a:lnTo>
                      <a:pt x="85" y="70"/>
                    </a:lnTo>
                    <a:lnTo>
                      <a:pt x="66" y="80"/>
                    </a:lnTo>
                    <a:lnTo>
                      <a:pt x="49" y="89"/>
                    </a:lnTo>
                    <a:lnTo>
                      <a:pt x="33" y="98"/>
                    </a:lnTo>
                    <a:lnTo>
                      <a:pt x="20" y="105"/>
                    </a:lnTo>
                    <a:lnTo>
                      <a:pt x="8" y="109"/>
                    </a:lnTo>
                    <a:lnTo>
                      <a:pt x="3" y="112"/>
                    </a:lnTo>
                    <a:lnTo>
                      <a:pt x="0" y="114"/>
                    </a:lnTo>
                    <a:lnTo>
                      <a:pt x="53" y="114"/>
                    </a:lnTo>
                    <a:lnTo>
                      <a:pt x="52" y="112"/>
                    </a:lnTo>
                    <a:lnTo>
                      <a:pt x="52" y="111"/>
                    </a:lnTo>
                    <a:lnTo>
                      <a:pt x="53" y="106"/>
                    </a:lnTo>
                    <a:lnTo>
                      <a:pt x="60" y="102"/>
                    </a:lnTo>
                    <a:lnTo>
                      <a:pt x="70" y="95"/>
                    </a:lnTo>
                    <a:lnTo>
                      <a:pt x="88" y="86"/>
                    </a:lnTo>
                    <a:lnTo>
                      <a:pt x="114" y="75"/>
                    </a:lnTo>
                    <a:lnTo>
                      <a:pt x="141" y="62"/>
                    </a:lnTo>
                    <a:lnTo>
                      <a:pt x="166" y="49"/>
                    </a:lnTo>
                    <a:lnTo>
                      <a:pt x="184" y="37"/>
                    </a:lnTo>
                    <a:lnTo>
                      <a:pt x="200" y="27"/>
                    </a:lnTo>
                    <a:lnTo>
                      <a:pt x="213" y="18"/>
                    </a:lnTo>
                    <a:lnTo>
                      <a:pt x="220" y="11"/>
                    </a:lnTo>
                    <a:lnTo>
                      <a:pt x="226" y="7"/>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09"/>
              <p:cNvSpPr>
                <a:spLocks/>
              </p:cNvSpPr>
              <p:nvPr/>
            </p:nvSpPr>
            <p:spPr bwMode="auto">
              <a:xfrm>
                <a:off x="2200" y="2063"/>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6 w 228"/>
                  <a:gd name="T13" fmla="*/ 18 h 114"/>
                  <a:gd name="T14" fmla="*/ 166 w 228"/>
                  <a:gd name="T15" fmla="*/ 24 h 114"/>
                  <a:gd name="T16" fmla="*/ 155 w 228"/>
                  <a:gd name="T17" fmla="*/ 31 h 114"/>
                  <a:gd name="T18" fmla="*/ 146 w 228"/>
                  <a:gd name="T19" fmla="*/ 36 h 114"/>
                  <a:gd name="T20" fmla="*/ 142 w 228"/>
                  <a:gd name="T21" fmla="*/ 39 h 114"/>
                  <a:gd name="T22" fmla="*/ 139 w 228"/>
                  <a:gd name="T23" fmla="*/ 41 h 114"/>
                  <a:gd name="T24" fmla="*/ 137 w 228"/>
                  <a:gd name="T25" fmla="*/ 42 h 114"/>
                  <a:gd name="T26" fmla="*/ 134 w 228"/>
                  <a:gd name="T27" fmla="*/ 44 h 114"/>
                  <a:gd name="T28" fmla="*/ 129 w 228"/>
                  <a:gd name="T29" fmla="*/ 47 h 114"/>
                  <a:gd name="T30" fmla="*/ 120 w 228"/>
                  <a:gd name="T31" fmla="*/ 52 h 114"/>
                  <a:gd name="T32" fmla="*/ 104 w 228"/>
                  <a:gd name="T33" fmla="*/ 61 h 114"/>
                  <a:gd name="T34" fmla="*/ 85 w 228"/>
                  <a:gd name="T35" fmla="*/ 71 h 114"/>
                  <a:gd name="T36" fmla="*/ 67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6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8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8"/>
                    </a:lnTo>
                    <a:lnTo>
                      <a:pt x="186" y="12"/>
                    </a:lnTo>
                    <a:lnTo>
                      <a:pt x="176" y="18"/>
                    </a:lnTo>
                    <a:lnTo>
                      <a:pt x="166" y="24"/>
                    </a:lnTo>
                    <a:lnTo>
                      <a:pt x="155" y="31"/>
                    </a:lnTo>
                    <a:lnTo>
                      <a:pt x="146" y="36"/>
                    </a:lnTo>
                    <a:lnTo>
                      <a:pt x="142" y="39"/>
                    </a:lnTo>
                    <a:lnTo>
                      <a:pt x="139" y="41"/>
                    </a:lnTo>
                    <a:lnTo>
                      <a:pt x="137" y="42"/>
                    </a:lnTo>
                    <a:lnTo>
                      <a:pt x="134" y="44"/>
                    </a:lnTo>
                    <a:lnTo>
                      <a:pt x="129" y="47"/>
                    </a:lnTo>
                    <a:lnTo>
                      <a:pt x="120" y="52"/>
                    </a:lnTo>
                    <a:lnTo>
                      <a:pt x="104" y="61"/>
                    </a:lnTo>
                    <a:lnTo>
                      <a:pt x="85" y="71"/>
                    </a:lnTo>
                    <a:lnTo>
                      <a:pt x="67" y="81"/>
                    </a:lnTo>
                    <a:lnTo>
                      <a:pt x="49" y="90"/>
                    </a:lnTo>
                    <a:lnTo>
                      <a:pt x="33" y="98"/>
                    </a:lnTo>
                    <a:lnTo>
                      <a:pt x="20" y="106"/>
                    </a:lnTo>
                    <a:lnTo>
                      <a:pt x="9" y="110"/>
                    </a:lnTo>
                    <a:lnTo>
                      <a:pt x="3" y="113"/>
                    </a:lnTo>
                    <a:lnTo>
                      <a:pt x="0" y="114"/>
                    </a:lnTo>
                    <a:lnTo>
                      <a:pt x="55" y="114"/>
                    </a:lnTo>
                    <a:lnTo>
                      <a:pt x="54" y="113"/>
                    </a:lnTo>
                    <a:lnTo>
                      <a:pt x="52" y="111"/>
                    </a:lnTo>
                    <a:lnTo>
                      <a:pt x="55" y="107"/>
                    </a:lnTo>
                    <a:lnTo>
                      <a:pt x="61" y="103"/>
                    </a:lnTo>
                    <a:lnTo>
                      <a:pt x="71" y="96"/>
                    </a:lnTo>
                    <a:lnTo>
                      <a:pt x="88" y="87"/>
                    </a:lnTo>
                    <a:lnTo>
                      <a:pt x="114" y="75"/>
                    </a:lnTo>
                    <a:lnTo>
                      <a:pt x="142" y="62"/>
                    </a:lnTo>
                    <a:lnTo>
                      <a:pt x="166" y="49"/>
                    </a:lnTo>
                    <a:lnTo>
                      <a:pt x="185" y="38"/>
                    </a:lnTo>
                    <a:lnTo>
                      <a:pt x="201" y="28"/>
                    </a:lnTo>
                    <a:lnTo>
                      <a:pt x="214" y="19"/>
                    </a:lnTo>
                    <a:lnTo>
                      <a:pt x="221" y="12"/>
                    </a:lnTo>
                    <a:lnTo>
                      <a:pt x="227" y="8"/>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10"/>
              <p:cNvSpPr>
                <a:spLocks/>
              </p:cNvSpPr>
              <p:nvPr/>
            </p:nvSpPr>
            <p:spPr bwMode="auto">
              <a:xfrm>
                <a:off x="2225" y="2097"/>
                <a:ext cx="229" cy="114"/>
              </a:xfrm>
              <a:custGeom>
                <a:avLst/>
                <a:gdLst>
                  <a:gd name="T0" fmla="*/ 213 w 229"/>
                  <a:gd name="T1" fmla="*/ 0 h 114"/>
                  <a:gd name="T2" fmla="*/ 212 w 229"/>
                  <a:gd name="T3" fmla="*/ 0 h 114"/>
                  <a:gd name="T4" fmla="*/ 209 w 229"/>
                  <a:gd name="T5" fmla="*/ 1 h 114"/>
                  <a:gd name="T6" fmla="*/ 203 w 229"/>
                  <a:gd name="T7" fmla="*/ 4 h 114"/>
                  <a:gd name="T8" fmla="*/ 195 w 229"/>
                  <a:gd name="T9" fmla="*/ 7 h 114"/>
                  <a:gd name="T10" fmla="*/ 186 w 229"/>
                  <a:gd name="T11" fmla="*/ 11 h 114"/>
                  <a:gd name="T12" fmla="*/ 176 w 229"/>
                  <a:gd name="T13" fmla="*/ 15 h 114"/>
                  <a:gd name="T14" fmla="*/ 166 w 229"/>
                  <a:gd name="T15" fmla="*/ 21 h 114"/>
                  <a:gd name="T16" fmla="*/ 154 w 229"/>
                  <a:gd name="T17" fmla="*/ 28 h 114"/>
                  <a:gd name="T18" fmla="*/ 145 w 229"/>
                  <a:gd name="T19" fmla="*/ 34 h 114"/>
                  <a:gd name="T20" fmla="*/ 141 w 229"/>
                  <a:gd name="T21" fmla="*/ 37 h 114"/>
                  <a:gd name="T22" fmla="*/ 138 w 229"/>
                  <a:gd name="T23" fmla="*/ 39 h 114"/>
                  <a:gd name="T24" fmla="*/ 137 w 229"/>
                  <a:gd name="T25" fmla="*/ 40 h 114"/>
                  <a:gd name="T26" fmla="*/ 134 w 229"/>
                  <a:gd name="T27" fmla="*/ 41 h 114"/>
                  <a:gd name="T28" fmla="*/ 130 w 229"/>
                  <a:gd name="T29" fmla="*/ 44 h 114"/>
                  <a:gd name="T30" fmla="*/ 120 w 229"/>
                  <a:gd name="T31" fmla="*/ 50 h 114"/>
                  <a:gd name="T32" fmla="*/ 105 w 229"/>
                  <a:gd name="T33" fmla="*/ 59 h 114"/>
                  <a:gd name="T34" fmla="*/ 86 w 229"/>
                  <a:gd name="T35" fmla="*/ 69 h 114"/>
                  <a:gd name="T36" fmla="*/ 68 w 229"/>
                  <a:gd name="T37" fmla="*/ 79 h 114"/>
                  <a:gd name="T38" fmla="*/ 50 w 229"/>
                  <a:gd name="T39" fmla="*/ 89 h 114"/>
                  <a:gd name="T40" fmla="*/ 33 w 229"/>
                  <a:gd name="T41" fmla="*/ 96 h 114"/>
                  <a:gd name="T42" fmla="*/ 20 w 229"/>
                  <a:gd name="T43" fmla="*/ 103 h 114"/>
                  <a:gd name="T44" fmla="*/ 8 w 229"/>
                  <a:gd name="T45" fmla="*/ 109 h 114"/>
                  <a:gd name="T46" fmla="*/ 3 w 229"/>
                  <a:gd name="T47" fmla="*/ 112 h 114"/>
                  <a:gd name="T48" fmla="*/ 0 w 229"/>
                  <a:gd name="T49" fmla="*/ 114 h 114"/>
                  <a:gd name="T50" fmla="*/ 55 w 229"/>
                  <a:gd name="T51" fmla="*/ 114 h 114"/>
                  <a:gd name="T52" fmla="*/ 55 w 229"/>
                  <a:gd name="T53" fmla="*/ 114 h 114"/>
                  <a:gd name="T54" fmla="*/ 53 w 229"/>
                  <a:gd name="T55" fmla="*/ 112 h 114"/>
                  <a:gd name="T56" fmla="*/ 52 w 229"/>
                  <a:gd name="T57" fmla="*/ 109 h 114"/>
                  <a:gd name="T58" fmla="*/ 55 w 229"/>
                  <a:gd name="T59" fmla="*/ 106 h 114"/>
                  <a:gd name="T60" fmla="*/ 60 w 229"/>
                  <a:gd name="T61" fmla="*/ 101 h 114"/>
                  <a:gd name="T62" fmla="*/ 70 w 229"/>
                  <a:gd name="T63" fmla="*/ 93 h 114"/>
                  <a:gd name="T64" fmla="*/ 88 w 229"/>
                  <a:gd name="T65" fmla="*/ 85 h 114"/>
                  <a:gd name="T66" fmla="*/ 114 w 229"/>
                  <a:gd name="T67" fmla="*/ 73 h 114"/>
                  <a:gd name="T68" fmla="*/ 141 w 229"/>
                  <a:gd name="T69" fmla="*/ 60 h 114"/>
                  <a:gd name="T70" fmla="*/ 166 w 229"/>
                  <a:gd name="T71" fmla="*/ 47 h 114"/>
                  <a:gd name="T72" fmla="*/ 184 w 229"/>
                  <a:gd name="T73" fmla="*/ 36 h 114"/>
                  <a:gd name="T74" fmla="*/ 202 w 229"/>
                  <a:gd name="T75" fmla="*/ 26 h 114"/>
                  <a:gd name="T76" fmla="*/ 213 w 229"/>
                  <a:gd name="T77" fmla="*/ 17 h 114"/>
                  <a:gd name="T78" fmla="*/ 222 w 229"/>
                  <a:gd name="T79" fmla="*/ 10 h 114"/>
                  <a:gd name="T80" fmla="*/ 228 w 229"/>
                  <a:gd name="T81" fmla="*/ 5 h 114"/>
                  <a:gd name="T82" fmla="*/ 229 w 229"/>
                  <a:gd name="T83" fmla="*/ 4 h 114"/>
                  <a:gd name="T84" fmla="*/ 213 w 229"/>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9"/>
                  <a:gd name="T130" fmla="*/ 0 h 114"/>
                  <a:gd name="T131" fmla="*/ 229 w 229"/>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9" h="114">
                    <a:moveTo>
                      <a:pt x="213" y="0"/>
                    </a:moveTo>
                    <a:lnTo>
                      <a:pt x="212" y="0"/>
                    </a:lnTo>
                    <a:lnTo>
                      <a:pt x="209" y="1"/>
                    </a:lnTo>
                    <a:lnTo>
                      <a:pt x="203" y="4"/>
                    </a:lnTo>
                    <a:lnTo>
                      <a:pt x="195" y="7"/>
                    </a:lnTo>
                    <a:lnTo>
                      <a:pt x="186" y="11"/>
                    </a:lnTo>
                    <a:lnTo>
                      <a:pt x="176" y="15"/>
                    </a:lnTo>
                    <a:lnTo>
                      <a:pt x="166" y="21"/>
                    </a:lnTo>
                    <a:lnTo>
                      <a:pt x="154" y="28"/>
                    </a:lnTo>
                    <a:lnTo>
                      <a:pt x="145" y="34"/>
                    </a:lnTo>
                    <a:lnTo>
                      <a:pt x="141" y="37"/>
                    </a:lnTo>
                    <a:lnTo>
                      <a:pt x="138" y="39"/>
                    </a:lnTo>
                    <a:lnTo>
                      <a:pt x="137" y="40"/>
                    </a:lnTo>
                    <a:lnTo>
                      <a:pt x="134" y="41"/>
                    </a:lnTo>
                    <a:lnTo>
                      <a:pt x="130" y="44"/>
                    </a:lnTo>
                    <a:lnTo>
                      <a:pt x="120" y="50"/>
                    </a:lnTo>
                    <a:lnTo>
                      <a:pt x="105" y="59"/>
                    </a:lnTo>
                    <a:lnTo>
                      <a:pt x="86" y="69"/>
                    </a:lnTo>
                    <a:lnTo>
                      <a:pt x="68" y="79"/>
                    </a:lnTo>
                    <a:lnTo>
                      <a:pt x="50" y="89"/>
                    </a:lnTo>
                    <a:lnTo>
                      <a:pt x="33" y="96"/>
                    </a:lnTo>
                    <a:lnTo>
                      <a:pt x="20" y="103"/>
                    </a:lnTo>
                    <a:lnTo>
                      <a:pt x="8" y="109"/>
                    </a:lnTo>
                    <a:lnTo>
                      <a:pt x="3" y="112"/>
                    </a:lnTo>
                    <a:lnTo>
                      <a:pt x="0" y="114"/>
                    </a:lnTo>
                    <a:lnTo>
                      <a:pt x="55" y="114"/>
                    </a:lnTo>
                    <a:lnTo>
                      <a:pt x="53" y="112"/>
                    </a:lnTo>
                    <a:lnTo>
                      <a:pt x="52" y="109"/>
                    </a:lnTo>
                    <a:lnTo>
                      <a:pt x="55" y="106"/>
                    </a:lnTo>
                    <a:lnTo>
                      <a:pt x="60" y="101"/>
                    </a:lnTo>
                    <a:lnTo>
                      <a:pt x="70" y="93"/>
                    </a:lnTo>
                    <a:lnTo>
                      <a:pt x="88" y="85"/>
                    </a:lnTo>
                    <a:lnTo>
                      <a:pt x="114" y="73"/>
                    </a:lnTo>
                    <a:lnTo>
                      <a:pt x="141" y="60"/>
                    </a:lnTo>
                    <a:lnTo>
                      <a:pt x="166" y="47"/>
                    </a:lnTo>
                    <a:lnTo>
                      <a:pt x="184" y="36"/>
                    </a:lnTo>
                    <a:lnTo>
                      <a:pt x="202" y="26"/>
                    </a:lnTo>
                    <a:lnTo>
                      <a:pt x="213" y="17"/>
                    </a:lnTo>
                    <a:lnTo>
                      <a:pt x="222" y="10"/>
                    </a:lnTo>
                    <a:lnTo>
                      <a:pt x="228" y="5"/>
                    </a:lnTo>
                    <a:lnTo>
                      <a:pt x="229"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11"/>
              <p:cNvSpPr>
                <a:spLocks/>
              </p:cNvSpPr>
              <p:nvPr/>
            </p:nvSpPr>
            <p:spPr bwMode="auto">
              <a:xfrm>
                <a:off x="2251" y="2128"/>
                <a:ext cx="228" cy="114"/>
              </a:xfrm>
              <a:custGeom>
                <a:avLst/>
                <a:gdLst>
                  <a:gd name="T0" fmla="*/ 213 w 228"/>
                  <a:gd name="T1" fmla="*/ 0 h 114"/>
                  <a:gd name="T2" fmla="*/ 212 w 228"/>
                  <a:gd name="T3" fmla="*/ 0 h 114"/>
                  <a:gd name="T4" fmla="*/ 207 w 228"/>
                  <a:gd name="T5" fmla="*/ 2 h 114"/>
                  <a:gd name="T6" fmla="*/ 202 w 228"/>
                  <a:gd name="T7" fmla="*/ 5 h 114"/>
                  <a:gd name="T8" fmla="*/ 195 w 228"/>
                  <a:gd name="T9" fmla="*/ 8 h 114"/>
                  <a:gd name="T10" fmla="*/ 186 w 228"/>
                  <a:gd name="T11" fmla="*/ 12 h 114"/>
                  <a:gd name="T12" fmla="*/ 174 w 228"/>
                  <a:gd name="T13" fmla="*/ 16 h 114"/>
                  <a:gd name="T14" fmla="*/ 164 w 228"/>
                  <a:gd name="T15" fmla="*/ 22 h 114"/>
                  <a:gd name="T16" fmla="*/ 153 w 228"/>
                  <a:gd name="T17" fmla="*/ 29 h 114"/>
                  <a:gd name="T18" fmla="*/ 144 w 228"/>
                  <a:gd name="T19" fmla="*/ 35 h 114"/>
                  <a:gd name="T20" fmla="*/ 140 w 228"/>
                  <a:gd name="T21" fmla="*/ 38 h 114"/>
                  <a:gd name="T22" fmla="*/ 137 w 228"/>
                  <a:gd name="T23" fmla="*/ 39 h 114"/>
                  <a:gd name="T24" fmla="*/ 135 w 228"/>
                  <a:gd name="T25" fmla="*/ 41 h 114"/>
                  <a:gd name="T26" fmla="*/ 132 w 228"/>
                  <a:gd name="T27" fmla="*/ 42 h 114"/>
                  <a:gd name="T28" fmla="*/ 128 w 228"/>
                  <a:gd name="T29" fmla="*/ 45 h 114"/>
                  <a:gd name="T30" fmla="*/ 118 w 228"/>
                  <a:gd name="T31" fmla="*/ 51 h 114"/>
                  <a:gd name="T32" fmla="*/ 104 w 228"/>
                  <a:gd name="T33" fmla="*/ 59 h 114"/>
                  <a:gd name="T34" fmla="*/ 85 w 228"/>
                  <a:gd name="T35" fmla="*/ 70 h 114"/>
                  <a:gd name="T36" fmla="*/ 66 w 228"/>
                  <a:gd name="T37" fmla="*/ 80 h 114"/>
                  <a:gd name="T38" fmla="*/ 49 w 228"/>
                  <a:gd name="T39" fmla="*/ 90 h 114"/>
                  <a:gd name="T40" fmla="*/ 33 w 228"/>
                  <a:gd name="T41" fmla="*/ 97 h 114"/>
                  <a:gd name="T42" fmla="*/ 20 w 228"/>
                  <a:gd name="T43" fmla="*/ 104 h 114"/>
                  <a:gd name="T44" fmla="*/ 8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0 w 228"/>
                  <a:gd name="T61" fmla="*/ 101 h 114"/>
                  <a:gd name="T62" fmla="*/ 70 w 228"/>
                  <a:gd name="T63" fmla="*/ 94 h 114"/>
                  <a:gd name="T64" fmla="*/ 88 w 228"/>
                  <a:gd name="T65" fmla="*/ 85 h 114"/>
                  <a:gd name="T66" fmla="*/ 114 w 228"/>
                  <a:gd name="T67" fmla="*/ 74 h 114"/>
                  <a:gd name="T68" fmla="*/ 141 w 228"/>
                  <a:gd name="T69" fmla="*/ 61 h 114"/>
                  <a:gd name="T70" fmla="*/ 166 w 228"/>
                  <a:gd name="T71" fmla="*/ 48 h 114"/>
                  <a:gd name="T72" fmla="*/ 184 w 228"/>
                  <a:gd name="T73" fmla="*/ 36 h 114"/>
                  <a:gd name="T74" fmla="*/ 200 w 228"/>
                  <a:gd name="T75" fmla="*/ 26 h 114"/>
                  <a:gd name="T76" fmla="*/ 213 w 228"/>
                  <a:gd name="T77" fmla="*/ 18 h 114"/>
                  <a:gd name="T78" fmla="*/ 220 w 228"/>
                  <a:gd name="T79" fmla="*/ 10 h 114"/>
                  <a:gd name="T80" fmla="*/ 226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2"/>
                    </a:lnTo>
                    <a:lnTo>
                      <a:pt x="202" y="5"/>
                    </a:lnTo>
                    <a:lnTo>
                      <a:pt x="195" y="8"/>
                    </a:lnTo>
                    <a:lnTo>
                      <a:pt x="186" y="12"/>
                    </a:lnTo>
                    <a:lnTo>
                      <a:pt x="174" y="16"/>
                    </a:lnTo>
                    <a:lnTo>
                      <a:pt x="164" y="22"/>
                    </a:lnTo>
                    <a:lnTo>
                      <a:pt x="153" y="29"/>
                    </a:lnTo>
                    <a:lnTo>
                      <a:pt x="144" y="35"/>
                    </a:lnTo>
                    <a:lnTo>
                      <a:pt x="140" y="38"/>
                    </a:lnTo>
                    <a:lnTo>
                      <a:pt x="137" y="39"/>
                    </a:lnTo>
                    <a:lnTo>
                      <a:pt x="135" y="41"/>
                    </a:lnTo>
                    <a:lnTo>
                      <a:pt x="132" y="42"/>
                    </a:lnTo>
                    <a:lnTo>
                      <a:pt x="128" y="45"/>
                    </a:lnTo>
                    <a:lnTo>
                      <a:pt x="118" y="51"/>
                    </a:lnTo>
                    <a:lnTo>
                      <a:pt x="104" y="59"/>
                    </a:lnTo>
                    <a:lnTo>
                      <a:pt x="85" y="70"/>
                    </a:lnTo>
                    <a:lnTo>
                      <a:pt x="66" y="80"/>
                    </a:lnTo>
                    <a:lnTo>
                      <a:pt x="49" y="90"/>
                    </a:lnTo>
                    <a:lnTo>
                      <a:pt x="33" y="97"/>
                    </a:lnTo>
                    <a:lnTo>
                      <a:pt x="20" y="104"/>
                    </a:lnTo>
                    <a:lnTo>
                      <a:pt x="8" y="110"/>
                    </a:lnTo>
                    <a:lnTo>
                      <a:pt x="3" y="113"/>
                    </a:lnTo>
                    <a:lnTo>
                      <a:pt x="0" y="114"/>
                    </a:lnTo>
                    <a:lnTo>
                      <a:pt x="55" y="114"/>
                    </a:lnTo>
                    <a:lnTo>
                      <a:pt x="53" y="113"/>
                    </a:lnTo>
                    <a:lnTo>
                      <a:pt x="52" y="110"/>
                    </a:lnTo>
                    <a:lnTo>
                      <a:pt x="55" y="107"/>
                    </a:lnTo>
                    <a:lnTo>
                      <a:pt x="60" y="101"/>
                    </a:lnTo>
                    <a:lnTo>
                      <a:pt x="70" y="94"/>
                    </a:lnTo>
                    <a:lnTo>
                      <a:pt x="88" y="85"/>
                    </a:lnTo>
                    <a:lnTo>
                      <a:pt x="114" y="74"/>
                    </a:lnTo>
                    <a:lnTo>
                      <a:pt x="141" y="61"/>
                    </a:lnTo>
                    <a:lnTo>
                      <a:pt x="166" y="48"/>
                    </a:lnTo>
                    <a:lnTo>
                      <a:pt x="184" y="36"/>
                    </a:lnTo>
                    <a:lnTo>
                      <a:pt x="200" y="26"/>
                    </a:lnTo>
                    <a:lnTo>
                      <a:pt x="213" y="18"/>
                    </a:lnTo>
                    <a:lnTo>
                      <a:pt x="220" y="10"/>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12"/>
              <p:cNvSpPr>
                <a:spLocks/>
              </p:cNvSpPr>
              <p:nvPr/>
            </p:nvSpPr>
            <p:spPr bwMode="auto">
              <a:xfrm>
                <a:off x="2275" y="2160"/>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2 h 114"/>
                  <a:gd name="T12" fmla="*/ 176 w 228"/>
                  <a:gd name="T13" fmla="*/ 16 h 114"/>
                  <a:gd name="T14" fmla="*/ 166 w 228"/>
                  <a:gd name="T15" fmla="*/ 22 h 114"/>
                  <a:gd name="T16" fmla="*/ 155 w 228"/>
                  <a:gd name="T17" fmla="*/ 29 h 114"/>
                  <a:gd name="T18" fmla="*/ 146 w 228"/>
                  <a:gd name="T19" fmla="*/ 35 h 114"/>
                  <a:gd name="T20" fmla="*/ 142 w 228"/>
                  <a:gd name="T21" fmla="*/ 38 h 114"/>
                  <a:gd name="T22" fmla="*/ 139 w 228"/>
                  <a:gd name="T23" fmla="*/ 39 h 114"/>
                  <a:gd name="T24" fmla="*/ 137 w 228"/>
                  <a:gd name="T25" fmla="*/ 40 h 114"/>
                  <a:gd name="T26" fmla="*/ 134 w 228"/>
                  <a:gd name="T27" fmla="*/ 42 h 114"/>
                  <a:gd name="T28" fmla="*/ 129 w 228"/>
                  <a:gd name="T29" fmla="*/ 45 h 114"/>
                  <a:gd name="T30" fmla="*/ 120 w 228"/>
                  <a:gd name="T31" fmla="*/ 51 h 114"/>
                  <a:gd name="T32" fmla="*/ 104 w 228"/>
                  <a:gd name="T33" fmla="*/ 59 h 114"/>
                  <a:gd name="T34" fmla="*/ 85 w 228"/>
                  <a:gd name="T35" fmla="*/ 71 h 114"/>
                  <a:gd name="T36" fmla="*/ 67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2"/>
                    </a:lnTo>
                    <a:lnTo>
                      <a:pt x="176" y="16"/>
                    </a:lnTo>
                    <a:lnTo>
                      <a:pt x="166" y="22"/>
                    </a:lnTo>
                    <a:lnTo>
                      <a:pt x="155" y="29"/>
                    </a:lnTo>
                    <a:lnTo>
                      <a:pt x="146" y="35"/>
                    </a:lnTo>
                    <a:lnTo>
                      <a:pt x="142" y="38"/>
                    </a:lnTo>
                    <a:lnTo>
                      <a:pt x="139" y="39"/>
                    </a:lnTo>
                    <a:lnTo>
                      <a:pt x="137" y="40"/>
                    </a:lnTo>
                    <a:lnTo>
                      <a:pt x="134" y="42"/>
                    </a:lnTo>
                    <a:lnTo>
                      <a:pt x="129" y="45"/>
                    </a:lnTo>
                    <a:lnTo>
                      <a:pt x="120" y="51"/>
                    </a:lnTo>
                    <a:lnTo>
                      <a:pt x="104" y="59"/>
                    </a:lnTo>
                    <a:lnTo>
                      <a:pt x="85" y="71"/>
                    </a:lnTo>
                    <a:lnTo>
                      <a:pt x="67" y="81"/>
                    </a:lnTo>
                    <a:lnTo>
                      <a:pt x="49" y="89"/>
                    </a:lnTo>
                    <a:lnTo>
                      <a:pt x="33" y="98"/>
                    </a:lnTo>
                    <a:lnTo>
                      <a:pt x="20" y="105"/>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6" y="48"/>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13"/>
              <p:cNvSpPr>
                <a:spLocks/>
              </p:cNvSpPr>
              <p:nvPr/>
            </p:nvSpPr>
            <p:spPr bwMode="auto">
              <a:xfrm>
                <a:off x="848" y="835"/>
                <a:ext cx="230" cy="114"/>
              </a:xfrm>
              <a:custGeom>
                <a:avLst/>
                <a:gdLst>
                  <a:gd name="T0" fmla="*/ 214 w 230"/>
                  <a:gd name="T1" fmla="*/ 0 h 114"/>
                  <a:gd name="T2" fmla="*/ 212 w 230"/>
                  <a:gd name="T3" fmla="*/ 0 h 114"/>
                  <a:gd name="T4" fmla="*/ 210 w 230"/>
                  <a:gd name="T5" fmla="*/ 1 h 114"/>
                  <a:gd name="T6" fmla="*/ 204 w 230"/>
                  <a:gd name="T7" fmla="*/ 4 h 114"/>
                  <a:gd name="T8" fmla="*/ 195 w 230"/>
                  <a:gd name="T9" fmla="*/ 7 h 114"/>
                  <a:gd name="T10" fmla="*/ 186 w 230"/>
                  <a:gd name="T11" fmla="*/ 11 h 114"/>
                  <a:gd name="T12" fmla="*/ 176 w 230"/>
                  <a:gd name="T13" fmla="*/ 16 h 114"/>
                  <a:gd name="T14" fmla="*/ 166 w 230"/>
                  <a:gd name="T15" fmla="*/ 22 h 114"/>
                  <a:gd name="T16" fmla="*/ 155 w 230"/>
                  <a:gd name="T17" fmla="*/ 29 h 114"/>
                  <a:gd name="T18" fmla="*/ 146 w 230"/>
                  <a:gd name="T19" fmla="*/ 34 h 114"/>
                  <a:gd name="T20" fmla="*/ 142 w 230"/>
                  <a:gd name="T21" fmla="*/ 37 h 114"/>
                  <a:gd name="T22" fmla="*/ 139 w 230"/>
                  <a:gd name="T23" fmla="*/ 39 h 114"/>
                  <a:gd name="T24" fmla="*/ 137 w 230"/>
                  <a:gd name="T25" fmla="*/ 40 h 114"/>
                  <a:gd name="T26" fmla="*/ 135 w 230"/>
                  <a:gd name="T27" fmla="*/ 42 h 114"/>
                  <a:gd name="T28" fmla="*/ 130 w 230"/>
                  <a:gd name="T29" fmla="*/ 45 h 114"/>
                  <a:gd name="T30" fmla="*/ 120 w 230"/>
                  <a:gd name="T31" fmla="*/ 50 h 114"/>
                  <a:gd name="T32" fmla="*/ 106 w 230"/>
                  <a:gd name="T33" fmla="*/ 59 h 114"/>
                  <a:gd name="T34" fmla="*/ 87 w 230"/>
                  <a:gd name="T35" fmla="*/ 69 h 114"/>
                  <a:gd name="T36" fmla="*/ 68 w 230"/>
                  <a:gd name="T37" fmla="*/ 79 h 114"/>
                  <a:gd name="T38" fmla="*/ 51 w 230"/>
                  <a:gd name="T39" fmla="*/ 89 h 114"/>
                  <a:gd name="T40" fmla="*/ 34 w 230"/>
                  <a:gd name="T41" fmla="*/ 97 h 114"/>
                  <a:gd name="T42" fmla="*/ 21 w 230"/>
                  <a:gd name="T43" fmla="*/ 104 h 114"/>
                  <a:gd name="T44" fmla="*/ 9 w 230"/>
                  <a:gd name="T45" fmla="*/ 109 h 114"/>
                  <a:gd name="T46" fmla="*/ 3 w 230"/>
                  <a:gd name="T47" fmla="*/ 112 h 114"/>
                  <a:gd name="T48" fmla="*/ 0 w 230"/>
                  <a:gd name="T49" fmla="*/ 114 h 114"/>
                  <a:gd name="T50" fmla="*/ 55 w 230"/>
                  <a:gd name="T51" fmla="*/ 114 h 114"/>
                  <a:gd name="T52" fmla="*/ 55 w 230"/>
                  <a:gd name="T53" fmla="*/ 114 h 114"/>
                  <a:gd name="T54" fmla="*/ 54 w 230"/>
                  <a:gd name="T55" fmla="*/ 112 h 114"/>
                  <a:gd name="T56" fmla="*/ 54 w 230"/>
                  <a:gd name="T57" fmla="*/ 109 h 114"/>
                  <a:gd name="T58" fmla="*/ 55 w 230"/>
                  <a:gd name="T59" fmla="*/ 107 h 114"/>
                  <a:gd name="T60" fmla="*/ 62 w 230"/>
                  <a:gd name="T61" fmla="*/ 101 h 114"/>
                  <a:gd name="T62" fmla="*/ 72 w 230"/>
                  <a:gd name="T63" fmla="*/ 94 h 114"/>
                  <a:gd name="T64" fmla="*/ 90 w 230"/>
                  <a:gd name="T65" fmla="*/ 85 h 114"/>
                  <a:gd name="T66" fmla="*/ 116 w 230"/>
                  <a:gd name="T67" fmla="*/ 73 h 114"/>
                  <a:gd name="T68" fmla="*/ 143 w 230"/>
                  <a:gd name="T69" fmla="*/ 60 h 114"/>
                  <a:gd name="T70" fmla="*/ 168 w 230"/>
                  <a:gd name="T71" fmla="*/ 47 h 114"/>
                  <a:gd name="T72" fmla="*/ 186 w 230"/>
                  <a:gd name="T73" fmla="*/ 36 h 114"/>
                  <a:gd name="T74" fmla="*/ 202 w 230"/>
                  <a:gd name="T75" fmla="*/ 26 h 114"/>
                  <a:gd name="T76" fmla="*/ 215 w 230"/>
                  <a:gd name="T77" fmla="*/ 17 h 114"/>
                  <a:gd name="T78" fmla="*/ 223 w 230"/>
                  <a:gd name="T79" fmla="*/ 10 h 114"/>
                  <a:gd name="T80" fmla="*/ 228 w 230"/>
                  <a:gd name="T81" fmla="*/ 6 h 114"/>
                  <a:gd name="T82" fmla="*/ 230 w 230"/>
                  <a:gd name="T83" fmla="*/ 4 h 114"/>
                  <a:gd name="T84" fmla="*/ 214 w 230"/>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114"/>
                  <a:gd name="T131" fmla="*/ 230 w 230"/>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114">
                    <a:moveTo>
                      <a:pt x="214" y="0"/>
                    </a:moveTo>
                    <a:lnTo>
                      <a:pt x="212" y="0"/>
                    </a:lnTo>
                    <a:lnTo>
                      <a:pt x="210" y="1"/>
                    </a:lnTo>
                    <a:lnTo>
                      <a:pt x="204" y="4"/>
                    </a:lnTo>
                    <a:lnTo>
                      <a:pt x="195" y="7"/>
                    </a:lnTo>
                    <a:lnTo>
                      <a:pt x="186" y="11"/>
                    </a:lnTo>
                    <a:lnTo>
                      <a:pt x="176" y="16"/>
                    </a:lnTo>
                    <a:lnTo>
                      <a:pt x="166" y="22"/>
                    </a:lnTo>
                    <a:lnTo>
                      <a:pt x="155" y="29"/>
                    </a:lnTo>
                    <a:lnTo>
                      <a:pt x="146" y="34"/>
                    </a:lnTo>
                    <a:lnTo>
                      <a:pt x="142" y="37"/>
                    </a:lnTo>
                    <a:lnTo>
                      <a:pt x="139" y="39"/>
                    </a:lnTo>
                    <a:lnTo>
                      <a:pt x="137" y="40"/>
                    </a:lnTo>
                    <a:lnTo>
                      <a:pt x="135" y="42"/>
                    </a:lnTo>
                    <a:lnTo>
                      <a:pt x="130" y="45"/>
                    </a:lnTo>
                    <a:lnTo>
                      <a:pt x="120" y="50"/>
                    </a:lnTo>
                    <a:lnTo>
                      <a:pt x="106" y="59"/>
                    </a:lnTo>
                    <a:lnTo>
                      <a:pt x="87" y="69"/>
                    </a:lnTo>
                    <a:lnTo>
                      <a:pt x="68" y="79"/>
                    </a:lnTo>
                    <a:lnTo>
                      <a:pt x="51" y="89"/>
                    </a:lnTo>
                    <a:lnTo>
                      <a:pt x="34" y="97"/>
                    </a:lnTo>
                    <a:lnTo>
                      <a:pt x="21" y="104"/>
                    </a:lnTo>
                    <a:lnTo>
                      <a:pt x="9" y="109"/>
                    </a:lnTo>
                    <a:lnTo>
                      <a:pt x="3" y="112"/>
                    </a:lnTo>
                    <a:lnTo>
                      <a:pt x="0" y="114"/>
                    </a:lnTo>
                    <a:lnTo>
                      <a:pt x="55" y="114"/>
                    </a:lnTo>
                    <a:lnTo>
                      <a:pt x="54" y="112"/>
                    </a:lnTo>
                    <a:lnTo>
                      <a:pt x="54" y="109"/>
                    </a:lnTo>
                    <a:lnTo>
                      <a:pt x="55" y="107"/>
                    </a:lnTo>
                    <a:lnTo>
                      <a:pt x="62" y="101"/>
                    </a:lnTo>
                    <a:lnTo>
                      <a:pt x="72" y="94"/>
                    </a:lnTo>
                    <a:lnTo>
                      <a:pt x="90" y="85"/>
                    </a:lnTo>
                    <a:lnTo>
                      <a:pt x="116" y="73"/>
                    </a:lnTo>
                    <a:lnTo>
                      <a:pt x="143" y="60"/>
                    </a:lnTo>
                    <a:lnTo>
                      <a:pt x="168" y="47"/>
                    </a:lnTo>
                    <a:lnTo>
                      <a:pt x="186" y="36"/>
                    </a:lnTo>
                    <a:lnTo>
                      <a:pt x="202" y="26"/>
                    </a:lnTo>
                    <a:lnTo>
                      <a:pt x="215" y="17"/>
                    </a:lnTo>
                    <a:lnTo>
                      <a:pt x="223" y="10"/>
                    </a:lnTo>
                    <a:lnTo>
                      <a:pt x="228" y="6"/>
                    </a:lnTo>
                    <a:lnTo>
                      <a:pt x="230"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14"/>
              <p:cNvSpPr>
                <a:spLocks/>
              </p:cNvSpPr>
              <p:nvPr/>
            </p:nvSpPr>
            <p:spPr bwMode="auto">
              <a:xfrm>
                <a:off x="874" y="867"/>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5 w 228"/>
                  <a:gd name="T13" fmla="*/ 15 h 114"/>
                  <a:gd name="T14" fmla="*/ 165 w 228"/>
                  <a:gd name="T15" fmla="*/ 21 h 114"/>
                  <a:gd name="T16" fmla="*/ 153 w 228"/>
                  <a:gd name="T17" fmla="*/ 28 h 114"/>
                  <a:gd name="T18" fmla="*/ 145 w 228"/>
                  <a:gd name="T19" fmla="*/ 34 h 114"/>
                  <a:gd name="T20" fmla="*/ 140 w 228"/>
                  <a:gd name="T21" fmla="*/ 37 h 114"/>
                  <a:gd name="T22" fmla="*/ 137 w 228"/>
                  <a:gd name="T23" fmla="*/ 39 h 114"/>
                  <a:gd name="T24" fmla="*/ 136 w 228"/>
                  <a:gd name="T25" fmla="*/ 40 h 114"/>
                  <a:gd name="T26" fmla="*/ 133 w 228"/>
                  <a:gd name="T27" fmla="*/ 41 h 114"/>
                  <a:gd name="T28" fmla="*/ 129 w 228"/>
                  <a:gd name="T29" fmla="*/ 44 h 114"/>
                  <a:gd name="T30" fmla="*/ 119 w 228"/>
                  <a:gd name="T31" fmla="*/ 50 h 114"/>
                  <a:gd name="T32" fmla="*/ 104 w 228"/>
                  <a:gd name="T33" fmla="*/ 59 h 114"/>
                  <a:gd name="T34" fmla="*/ 85 w 228"/>
                  <a:gd name="T35" fmla="*/ 70 h 114"/>
                  <a:gd name="T36" fmla="*/ 67 w 228"/>
                  <a:gd name="T37" fmla="*/ 80 h 114"/>
                  <a:gd name="T38" fmla="*/ 49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09 h 114"/>
                  <a:gd name="T58" fmla="*/ 55 w 228"/>
                  <a:gd name="T59" fmla="*/ 106 h 114"/>
                  <a:gd name="T60" fmla="*/ 61 w 228"/>
                  <a:gd name="T61" fmla="*/ 101 h 114"/>
                  <a:gd name="T62" fmla="*/ 71 w 228"/>
                  <a:gd name="T63" fmla="*/ 93 h 114"/>
                  <a:gd name="T64" fmla="*/ 88 w 228"/>
                  <a:gd name="T65" fmla="*/ 85 h 114"/>
                  <a:gd name="T66" fmla="*/ 114 w 228"/>
                  <a:gd name="T67" fmla="*/ 73 h 114"/>
                  <a:gd name="T68" fmla="*/ 142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5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5" y="15"/>
                    </a:lnTo>
                    <a:lnTo>
                      <a:pt x="165" y="21"/>
                    </a:lnTo>
                    <a:lnTo>
                      <a:pt x="153" y="28"/>
                    </a:lnTo>
                    <a:lnTo>
                      <a:pt x="145" y="34"/>
                    </a:lnTo>
                    <a:lnTo>
                      <a:pt x="140" y="37"/>
                    </a:lnTo>
                    <a:lnTo>
                      <a:pt x="137" y="39"/>
                    </a:lnTo>
                    <a:lnTo>
                      <a:pt x="136" y="40"/>
                    </a:lnTo>
                    <a:lnTo>
                      <a:pt x="133" y="41"/>
                    </a:lnTo>
                    <a:lnTo>
                      <a:pt x="129" y="44"/>
                    </a:lnTo>
                    <a:lnTo>
                      <a:pt x="119" y="50"/>
                    </a:lnTo>
                    <a:lnTo>
                      <a:pt x="104" y="59"/>
                    </a:lnTo>
                    <a:lnTo>
                      <a:pt x="85" y="70"/>
                    </a:lnTo>
                    <a:lnTo>
                      <a:pt x="67" y="80"/>
                    </a:lnTo>
                    <a:lnTo>
                      <a:pt x="49" y="89"/>
                    </a:lnTo>
                    <a:lnTo>
                      <a:pt x="34" y="98"/>
                    </a:lnTo>
                    <a:lnTo>
                      <a:pt x="21" y="105"/>
                    </a:lnTo>
                    <a:lnTo>
                      <a:pt x="9" y="109"/>
                    </a:lnTo>
                    <a:lnTo>
                      <a:pt x="3" y="112"/>
                    </a:lnTo>
                    <a:lnTo>
                      <a:pt x="0" y="114"/>
                    </a:lnTo>
                    <a:lnTo>
                      <a:pt x="55" y="114"/>
                    </a:lnTo>
                    <a:lnTo>
                      <a:pt x="54" y="112"/>
                    </a:lnTo>
                    <a:lnTo>
                      <a:pt x="52" y="109"/>
                    </a:lnTo>
                    <a:lnTo>
                      <a:pt x="55" y="106"/>
                    </a:lnTo>
                    <a:lnTo>
                      <a:pt x="61" y="101"/>
                    </a:lnTo>
                    <a:lnTo>
                      <a:pt x="71" y="93"/>
                    </a:lnTo>
                    <a:lnTo>
                      <a:pt x="88" y="85"/>
                    </a:lnTo>
                    <a:lnTo>
                      <a:pt x="114" y="73"/>
                    </a:lnTo>
                    <a:lnTo>
                      <a:pt x="142" y="60"/>
                    </a:lnTo>
                    <a:lnTo>
                      <a:pt x="166" y="47"/>
                    </a:lnTo>
                    <a:lnTo>
                      <a:pt x="185" y="36"/>
                    </a:lnTo>
                    <a:lnTo>
                      <a:pt x="201" y="26"/>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15"/>
              <p:cNvSpPr>
                <a:spLocks/>
              </p:cNvSpPr>
              <p:nvPr/>
            </p:nvSpPr>
            <p:spPr bwMode="auto">
              <a:xfrm>
                <a:off x="899" y="898"/>
                <a:ext cx="228" cy="114"/>
              </a:xfrm>
              <a:custGeom>
                <a:avLst/>
                <a:gdLst>
                  <a:gd name="T0" fmla="*/ 213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6 w 228"/>
                  <a:gd name="T13" fmla="*/ 16 h 114"/>
                  <a:gd name="T14" fmla="*/ 166 w 228"/>
                  <a:gd name="T15" fmla="*/ 22 h 114"/>
                  <a:gd name="T16" fmla="*/ 154 w 228"/>
                  <a:gd name="T17" fmla="*/ 29 h 114"/>
                  <a:gd name="T18" fmla="*/ 146 w 228"/>
                  <a:gd name="T19" fmla="*/ 35 h 114"/>
                  <a:gd name="T20" fmla="*/ 141 w 228"/>
                  <a:gd name="T21" fmla="*/ 38 h 114"/>
                  <a:gd name="T22" fmla="*/ 138 w 228"/>
                  <a:gd name="T23" fmla="*/ 39 h 114"/>
                  <a:gd name="T24" fmla="*/ 137 w 228"/>
                  <a:gd name="T25" fmla="*/ 41 h 114"/>
                  <a:gd name="T26" fmla="*/ 134 w 228"/>
                  <a:gd name="T27" fmla="*/ 42 h 114"/>
                  <a:gd name="T28" fmla="*/ 128 w 228"/>
                  <a:gd name="T29" fmla="*/ 45 h 114"/>
                  <a:gd name="T30" fmla="*/ 120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0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0 w 228"/>
                  <a:gd name="T75" fmla="*/ 26 h 114"/>
                  <a:gd name="T76" fmla="*/ 213 w 228"/>
                  <a:gd name="T77" fmla="*/ 18 h 114"/>
                  <a:gd name="T78" fmla="*/ 221 w 228"/>
                  <a:gd name="T79" fmla="*/ 10 h 114"/>
                  <a:gd name="T80" fmla="*/ 226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5"/>
                    </a:lnTo>
                    <a:lnTo>
                      <a:pt x="195" y="8"/>
                    </a:lnTo>
                    <a:lnTo>
                      <a:pt x="186" y="12"/>
                    </a:lnTo>
                    <a:lnTo>
                      <a:pt x="176" y="16"/>
                    </a:lnTo>
                    <a:lnTo>
                      <a:pt x="166" y="22"/>
                    </a:lnTo>
                    <a:lnTo>
                      <a:pt x="154" y="29"/>
                    </a:lnTo>
                    <a:lnTo>
                      <a:pt x="146" y="35"/>
                    </a:lnTo>
                    <a:lnTo>
                      <a:pt x="141" y="38"/>
                    </a:lnTo>
                    <a:lnTo>
                      <a:pt x="138" y="39"/>
                    </a:lnTo>
                    <a:lnTo>
                      <a:pt x="137" y="41"/>
                    </a:lnTo>
                    <a:lnTo>
                      <a:pt x="134" y="42"/>
                    </a:lnTo>
                    <a:lnTo>
                      <a:pt x="128" y="45"/>
                    </a:lnTo>
                    <a:lnTo>
                      <a:pt x="120" y="51"/>
                    </a:lnTo>
                    <a:lnTo>
                      <a:pt x="104" y="59"/>
                    </a:lnTo>
                    <a:lnTo>
                      <a:pt x="85" y="71"/>
                    </a:lnTo>
                    <a:lnTo>
                      <a:pt x="66" y="81"/>
                    </a:lnTo>
                    <a:lnTo>
                      <a:pt x="49" y="90"/>
                    </a:lnTo>
                    <a:lnTo>
                      <a:pt x="33" y="98"/>
                    </a:lnTo>
                    <a:lnTo>
                      <a:pt x="20" y="106"/>
                    </a:lnTo>
                    <a:lnTo>
                      <a:pt x="9" y="110"/>
                    </a:lnTo>
                    <a:lnTo>
                      <a:pt x="3" y="113"/>
                    </a:lnTo>
                    <a:lnTo>
                      <a:pt x="0" y="114"/>
                    </a:lnTo>
                    <a:lnTo>
                      <a:pt x="55" y="114"/>
                    </a:lnTo>
                    <a:lnTo>
                      <a:pt x="53" y="113"/>
                    </a:lnTo>
                    <a:lnTo>
                      <a:pt x="52" y="110"/>
                    </a:lnTo>
                    <a:lnTo>
                      <a:pt x="55" y="107"/>
                    </a:lnTo>
                    <a:lnTo>
                      <a:pt x="60" y="101"/>
                    </a:lnTo>
                    <a:lnTo>
                      <a:pt x="71" y="94"/>
                    </a:lnTo>
                    <a:lnTo>
                      <a:pt x="88" y="85"/>
                    </a:lnTo>
                    <a:lnTo>
                      <a:pt x="114" y="74"/>
                    </a:lnTo>
                    <a:lnTo>
                      <a:pt x="141" y="61"/>
                    </a:lnTo>
                    <a:lnTo>
                      <a:pt x="166" y="48"/>
                    </a:lnTo>
                    <a:lnTo>
                      <a:pt x="185" y="36"/>
                    </a:lnTo>
                    <a:lnTo>
                      <a:pt x="200" y="26"/>
                    </a:lnTo>
                    <a:lnTo>
                      <a:pt x="213" y="18"/>
                    </a:lnTo>
                    <a:lnTo>
                      <a:pt x="221" y="10"/>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16"/>
              <p:cNvSpPr>
                <a:spLocks/>
              </p:cNvSpPr>
              <p:nvPr/>
            </p:nvSpPr>
            <p:spPr bwMode="auto">
              <a:xfrm>
                <a:off x="925" y="930"/>
                <a:ext cx="228" cy="114"/>
              </a:xfrm>
              <a:custGeom>
                <a:avLst/>
                <a:gdLst>
                  <a:gd name="T0" fmla="*/ 212 w 228"/>
                  <a:gd name="T1" fmla="*/ 0 h 114"/>
                  <a:gd name="T2" fmla="*/ 210 w 228"/>
                  <a:gd name="T3" fmla="*/ 0 h 114"/>
                  <a:gd name="T4" fmla="*/ 208 w 228"/>
                  <a:gd name="T5" fmla="*/ 2 h 114"/>
                  <a:gd name="T6" fmla="*/ 202 w 228"/>
                  <a:gd name="T7" fmla="*/ 4 h 114"/>
                  <a:gd name="T8" fmla="*/ 193 w 228"/>
                  <a:gd name="T9" fmla="*/ 7 h 114"/>
                  <a:gd name="T10" fmla="*/ 184 w 228"/>
                  <a:gd name="T11" fmla="*/ 12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0 h 114"/>
                  <a:gd name="T26" fmla="*/ 133 w 228"/>
                  <a:gd name="T27" fmla="*/ 42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8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0 w 228"/>
                  <a:gd name="T61" fmla="*/ 102 h 114"/>
                  <a:gd name="T62" fmla="*/ 71 w 228"/>
                  <a:gd name="T63" fmla="*/ 95 h 114"/>
                  <a:gd name="T64" fmla="*/ 88 w 228"/>
                  <a:gd name="T65" fmla="*/ 85 h 114"/>
                  <a:gd name="T66" fmla="*/ 114 w 228"/>
                  <a:gd name="T67" fmla="*/ 74 h 114"/>
                  <a:gd name="T68" fmla="*/ 141 w 228"/>
                  <a:gd name="T69" fmla="*/ 61 h 114"/>
                  <a:gd name="T70" fmla="*/ 166 w 228"/>
                  <a:gd name="T71" fmla="*/ 48 h 114"/>
                  <a:gd name="T72" fmla="*/ 184 w 228"/>
                  <a:gd name="T73" fmla="*/ 36 h 114"/>
                  <a:gd name="T74" fmla="*/ 200 w 228"/>
                  <a:gd name="T75" fmla="*/ 26 h 114"/>
                  <a:gd name="T76" fmla="*/ 213 w 228"/>
                  <a:gd name="T77" fmla="*/ 17 h 114"/>
                  <a:gd name="T78" fmla="*/ 221 w 228"/>
                  <a:gd name="T79" fmla="*/ 10 h 114"/>
                  <a:gd name="T80" fmla="*/ 226 w 228"/>
                  <a:gd name="T81" fmla="*/ 6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0" y="0"/>
                    </a:lnTo>
                    <a:lnTo>
                      <a:pt x="208" y="2"/>
                    </a:lnTo>
                    <a:lnTo>
                      <a:pt x="202" y="4"/>
                    </a:lnTo>
                    <a:lnTo>
                      <a:pt x="193" y="7"/>
                    </a:lnTo>
                    <a:lnTo>
                      <a:pt x="184" y="12"/>
                    </a:lnTo>
                    <a:lnTo>
                      <a:pt x="174" y="17"/>
                    </a:lnTo>
                    <a:lnTo>
                      <a:pt x="164" y="23"/>
                    </a:lnTo>
                    <a:lnTo>
                      <a:pt x="153" y="30"/>
                    </a:lnTo>
                    <a:lnTo>
                      <a:pt x="144" y="36"/>
                    </a:lnTo>
                    <a:lnTo>
                      <a:pt x="140" y="39"/>
                    </a:lnTo>
                    <a:lnTo>
                      <a:pt x="137" y="40"/>
                    </a:lnTo>
                    <a:lnTo>
                      <a:pt x="135" y="40"/>
                    </a:lnTo>
                    <a:lnTo>
                      <a:pt x="133" y="42"/>
                    </a:lnTo>
                    <a:lnTo>
                      <a:pt x="128" y="45"/>
                    </a:lnTo>
                    <a:lnTo>
                      <a:pt x="118" y="51"/>
                    </a:lnTo>
                    <a:lnTo>
                      <a:pt x="104" y="59"/>
                    </a:lnTo>
                    <a:lnTo>
                      <a:pt x="85" y="71"/>
                    </a:lnTo>
                    <a:lnTo>
                      <a:pt x="66" y="81"/>
                    </a:lnTo>
                    <a:lnTo>
                      <a:pt x="49" y="89"/>
                    </a:lnTo>
                    <a:lnTo>
                      <a:pt x="33" y="98"/>
                    </a:lnTo>
                    <a:lnTo>
                      <a:pt x="20" y="105"/>
                    </a:lnTo>
                    <a:lnTo>
                      <a:pt x="8" y="110"/>
                    </a:lnTo>
                    <a:lnTo>
                      <a:pt x="3" y="113"/>
                    </a:lnTo>
                    <a:lnTo>
                      <a:pt x="0" y="114"/>
                    </a:lnTo>
                    <a:lnTo>
                      <a:pt x="55" y="114"/>
                    </a:lnTo>
                    <a:lnTo>
                      <a:pt x="53" y="113"/>
                    </a:lnTo>
                    <a:lnTo>
                      <a:pt x="52" y="111"/>
                    </a:lnTo>
                    <a:lnTo>
                      <a:pt x="55" y="107"/>
                    </a:lnTo>
                    <a:lnTo>
                      <a:pt x="60" y="102"/>
                    </a:lnTo>
                    <a:lnTo>
                      <a:pt x="71" y="95"/>
                    </a:lnTo>
                    <a:lnTo>
                      <a:pt x="88" y="85"/>
                    </a:lnTo>
                    <a:lnTo>
                      <a:pt x="114" y="74"/>
                    </a:lnTo>
                    <a:lnTo>
                      <a:pt x="141" y="61"/>
                    </a:lnTo>
                    <a:lnTo>
                      <a:pt x="166" y="48"/>
                    </a:lnTo>
                    <a:lnTo>
                      <a:pt x="184" y="36"/>
                    </a:lnTo>
                    <a:lnTo>
                      <a:pt x="200" y="26"/>
                    </a:lnTo>
                    <a:lnTo>
                      <a:pt x="213" y="17"/>
                    </a:lnTo>
                    <a:lnTo>
                      <a:pt x="221" y="10"/>
                    </a:lnTo>
                    <a:lnTo>
                      <a:pt x="226" y="6"/>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17"/>
              <p:cNvSpPr>
                <a:spLocks/>
              </p:cNvSpPr>
              <p:nvPr/>
            </p:nvSpPr>
            <p:spPr bwMode="auto">
              <a:xfrm>
                <a:off x="949" y="962"/>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7 w 228"/>
                  <a:gd name="T25" fmla="*/ 40 h 114"/>
                  <a:gd name="T26" fmla="*/ 135 w 228"/>
                  <a:gd name="T27" fmla="*/ 42 h 114"/>
                  <a:gd name="T28" fmla="*/ 129 w 228"/>
                  <a:gd name="T29" fmla="*/ 44 h 114"/>
                  <a:gd name="T30" fmla="*/ 120 w 228"/>
                  <a:gd name="T31" fmla="*/ 50 h 114"/>
                  <a:gd name="T32" fmla="*/ 104 w 228"/>
                  <a:gd name="T33" fmla="*/ 59 h 114"/>
                  <a:gd name="T34" fmla="*/ 85 w 228"/>
                  <a:gd name="T35" fmla="*/ 70 h 114"/>
                  <a:gd name="T36" fmla="*/ 67 w 228"/>
                  <a:gd name="T37" fmla="*/ 81 h 114"/>
                  <a:gd name="T38" fmla="*/ 49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7"/>
                    </a:lnTo>
                    <a:lnTo>
                      <a:pt x="166" y="23"/>
                    </a:lnTo>
                    <a:lnTo>
                      <a:pt x="155" y="30"/>
                    </a:lnTo>
                    <a:lnTo>
                      <a:pt x="146" y="36"/>
                    </a:lnTo>
                    <a:lnTo>
                      <a:pt x="142" y="39"/>
                    </a:lnTo>
                    <a:lnTo>
                      <a:pt x="139" y="40"/>
                    </a:lnTo>
                    <a:lnTo>
                      <a:pt x="137" y="40"/>
                    </a:lnTo>
                    <a:lnTo>
                      <a:pt x="135" y="42"/>
                    </a:lnTo>
                    <a:lnTo>
                      <a:pt x="129" y="44"/>
                    </a:lnTo>
                    <a:lnTo>
                      <a:pt x="120" y="50"/>
                    </a:lnTo>
                    <a:lnTo>
                      <a:pt x="104" y="59"/>
                    </a:lnTo>
                    <a:lnTo>
                      <a:pt x="85" y="70"/>
                    </a:lnTo>
                    <a:lnTo>
                      <a:pt x="67" y="81"/>
                    </a:lnTo>
                    <a:lnTo>
                      <a:pt x="49" y="89"/>
                    </a:lnTo>
                    <a:lnTo>
                      <a:pt x="34" y="98"/>
                    </a:lnTo>
                    <a:lnTo>
                      <a:pt x="21" y="105"/>
                    </a:lnTo>
                    <a:lnTo>
                      <a:pt x="9" y="109"/>
                    </a:lnTo>
                    <a:lnTo>
                      <a:pt x="3" y="112"/>
                    </a:lnTo>
                    <a:lnTo>
                      <a:pt x="0" y="114"/>
                    </a:lnTo>
                    <a:lnTo>
                      <a:pt x="55" y="114"/>
                    </a:lnTo>
                    <a:lnTo>
                      <a:pt x="54" y="112"/>
                    </a:lnTo>
                    <a:lnTo>
                      <a:pt x="52" y="111"/>
                    </a:lnTo>
                    <a:lnTo>
                      <a:pt x="55" y="106"/>
                    </a:lnTo>
                    <a:lnTo>
                      <a:pt x="61" y="102"/>
                    </a:lnTo>
                    <a:lnTo>
                      <a:pt x="71" y="95"/>
                    </a:lnTo>
                    <a:lnTo>
                      <a:pt x="88" y="86"/>
                    </a:lnTo>
                    <a:lnTo>
                      <a:pt x="114" y="75"/>
                    </a:lnTo>
                    <a:lnTo>
                      <a:pt x="142" y="62"/>
                    </a:lnTo>
                    <a:lnTo>
                      <a:pt x="166" y="49"/>
                    </a:lnTo>
                    <a:lnTo>
                      <a:pt x="185" y="37"/>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18"/>
              <p:cNvSpPr>
                <a:spLocks/>
              </p:cNvSpPr>
              <p:nvPr/>
            </p:nvSpPr>
            <p:spPr bwMode="auto">
              <a:xfrm>
                <a:off x="975" y="994"/>
                <a:ext cx="228" cy="113"/>
              </a:xfrm>
              <a:custGeom>
                <a:avLst/>
                <a:gdLst>
                  <a:gd name="T0" fmla="*/ 212 w 228"/>
                  <a:gd name="T1" fmla="*/ 0 h 113"/>
                  <a:gd name="T2" fmla="*/ 211 w 228"/>
                  <a:gd name="T3" fmla="*/ 0 h 113"/>
                  <a:gd name="T4" fmla="*/ 208 w 228"/>
                  <a:gd name="T5" fmla="*/ 1 h 113"/>
                  <a:gd name="T6" fmla="*/ 202 w 228"/>
                  <a:gd name="T7" fmla="*/ 4 h 113"/>
                  <a:gd name="T8" fmla="*/ 194 w 228"/>
                  <a:gd name="T9" fmla="*/ 7 h 113"/>
                  <a:gd name="T10" fmla="*/ 185 w 228"/>
                  <a:gd name="T11" fmla="*/ 11 h 113"/>
                  <a:gd name="T12" fmla="*/ 175 w 228"/>
                  <a:gd name="T13" fmla="*/ 17 h 113"/>
                  <a:gd name="T14" fmla="*/ 165 w 228"/>
                  <a:gd name="T15" fmla="*/ 23 h 113"/>
                  <a:gd name="T16" fmla="*/ 153 w 228"/>
                  <a:gd name="T17" fmla="*/ 30 h 113"/>
                  <a:gd name="T18" fmla="*/ 145 w 228"/>
                  <a:gd name="T19" fmla="*/ 36 h 113"/>
                  <a:gd name="T20" fmla="*/ 140 w 228"/>
                  <a:gd name="T21" fmla="*/ 38 h 113"/>
                  <a:gd name="T22" fmla="*/ 137 w 228"/>
                  <a:gd name="T23" fmla="*/ 40 h 113"/>
                  <a:gd name="T24" fmla="*/ 136 w 228"/>
                  <a:gd name="T25" fmla="*/ 40 h 113"/>
                  <a:gd name="T26" fmla="*/ 133 w 228"/>
                  <a:gd name="T27" fmla="*/ 41 h 113"/>
                  <a:gd name="T28" fmla="*/ 129 w 228"/>
                  <a:gd name="T29" fmla="*/ 44 h 113"/>
                  <a:gd name="T30" fmla="*/ 119 w 228"/>
                  <a:gd name="T31" fmla="*/ 50 h 113"/>
                  <a:gd name="T32" fmla="*/ 104 w 228"/>
                  <a:gd name="T33" fmla="*/ 59 h 113"/>
                  <a:gd name="T34" fmla="*/ 85 w 228"/>
                  <a:gd name="T35" fmla="*/ 70 h 113"/>
                  <a:gd name="T36" fmla="*/ 67 w 228"/>
                  <a:gd name="T37" fmla="*/ 80 h 113"/>
                  <a:gd name="T38" fmla="*/ 49 w 228"/>
                  <a:gd name="T39" fmla="*/ 89 h 113"/>
                  <a:gd name="T40" fmla="*/ 34 w 228"/>
                  <a:gd name="T41" fmla="*/ 98 h 113"/>
                  <a:gd name="T42" fmla="*/ 21 w 228"/>
                  <a:gd name="T43" fmla="*/ 105 h 113"/>
                  <a:gd name="T44" fmla="*/ 9 w 228"/>
                  <a:gd name="T45" fmla="*/ 109 h 113"/>
                  <a:gd name="T46" fmla="*/ 3 w 228"/>
                  <a:gd name="T47" fmla="*/ 112 h 113"/>
                  <a:gd name="T48" fmla="*/ 0 w 228"/>
                  <a:gd name="T49" fmla="*/ 113 h 113"/>
                  <a:gd name="T50" fmla="*/ 54 w 228"/>
                  <a:gd name="T51" fmla="*/ 113 h 113"/>
                  <a:gd name="T52" fmla="*/ 54 w 228"/>
                  <a:gd name="T53" fmla="*/ 113 h 113"/>
                  <a:gd name="T54" fmla="*/ 52 w 228"/>
                  <a:gd name="T55" fmla="*/ 112 h 113"/>
                  <a:gd name="T56" fmla="*/ 52 w 228"/>
                  <a:gd name="T57" fmla="*/ 111 h 113"/>
                  <a:gd name="T58" fmla="*/ 54 w 228"/>
                  <a:gd name="T59" fmla="*/ 106 h 113"/>
                  <a:gd name="T60" fmla="*/ 61 w 228"/>
                  <a:gd name="T61" fmla="*/ 102 h 113"/>
                  <a:gd name="T62" fmla="*/ 71 w 228"/>
                  <a:gd name="T63" fmla="*/ 95 h 113"/>
                  <a:gd name="T64" fmla="*/ 88 w 228"/>
                  <a:gd name="T65" fmla="*/ 86 h 113"/>
                  <a:gd name="T66" fmla="*/ 114 w 228"/>
                  <a:gd name="T67" fmla="*/ 74 h 113"/>
                  <a:gd name="T68" fmla="*/ 142 w 228"/>
                  <a:gd name="T69" fmla="*/ 62 h 113"/>
                  <a:gd name="T70" fmla="*/ 166 w 228"/>
                  <a:gd name="T71" fmla="*/ 49 h 113"/>
                  <a:gd name="T72" fmla="*/ 185 w 228"/>
                  <a:gd name="T73" fmla="*/ 37 h 113"/>
                  <a:gd name="T74" fmla="*/ 201 w 228"/>
                  <a:gd name="T75" fmla="*/ 27 h 113"/>
                  <a:gd name="T76" fmla="*/ 214 w 228"/>
                  <a:gd name="T77" fmla="*/ 18 h 113"/>
                  <a:gd name="T78" fmla="*/ 221 w 228"/>
                  <a:gd name="T79" fmla="*/ 11 h 113"/>
                  <a:gd name="T80" fmla="*/ 227 w 228"/>
                  <a:gd name="T81" fmla="*/ 7 h 113"/>
                  <a:gd name="T82" fmla="*/ 228 w 228"/>
                  <a:gd name="T83" fmla="*/ 5 h 113"/>
                  <a:gd name="T84" fmla="*/ 212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2" y="0"/>
                    </a:moveTo>
                    <a:lnTo>
                      <a:pt x="211" y="0"/>
                    </a:lnTo>
                    <a:lnTo>
                      <a:pt x="208" y="1"/>
                    </a:lnTo>
                    <a:lnTo>
                      <a:pt x="202" y="4"/>
                    </a:lnTo>
                    <a:lnTo>
                      <a:pt x="194" y="7"/>
                    </a:lnTo>
                    <a:lnTo>
                      <a:pt x="185" y="11"/>
                    </a:lnTo>
                    <a:lnTo>
                      <a:pt x="175" y="17"/>
                    </a:lnTo>
                    <a:lnTo>
                      <a:pt x="165" y="23"/>
                    </a:lnTo>
                    <a:lnTo>
                      <a:pt x="153" y="30"/>
                    </a:lnTo>
                    <a:lnTo>
                      <a:pt x="145" y="36"/>
                    </a:lnTo>
                    <a:lnTo>
                      <a:pt x="140" y="38"/>
                    </a:lnTo>
                    <a:lnTo>
                      <a:pt x="137" y="40"/>
                    </a:lnTo>
                    <a:lnTo>
                      <a:pt x="136" y="40"/>
                    </a:lnTo>
                    <a:lnTo>
                      <a:pt x="133" y="41"/>
                    </a:lnTo>
                    <a:lnTo>
                      <a:pt x="129" y="44"/>
                    </a:lnTo>
                    <a:lnTo>
                      <a:pt x="119" y="50"/>
                    </a:lnTo>
                    <a:lnTo>
                      <a:pt x="104" y="59"/>
                    </a:lnTo>
                    <a:lnTo>
                      <a:pt x="85" y="70"/>
                    </a:lnTo>
                    <a:lnTo>
                      <a:pt x="67" y="80"/>
                    </a:lnTo>
                    <a:lnTo>
                      <a:pt x="49" y="89"/>
                    </a:lnTo>
                    <a:lnTo>
                      <a:pt x="34" y="98"/>
                    </a:lnTo>
                    <a:lnTo>
                      <a:pt x="21" y="105"/>
                    </a:lnTo>
                    <a:lnTo>
                      <a:pt x="9" y="109"/>
                    </a:lnTo>
                    <a:lnTo>
                      <a:pt x="3" y="112"/>
                    </a:lnTo>
                    <a:lnTo>
                      <a:pt x="0" y="113"/>
                    </a:lnTo>
                    <a:lnTo>
                      <a:pt x="54" y="113"/>
                    </a:lnTo>
                    <a:lnTo>
                      <a:pt x="52" y="112"/>
                    </a:lnTo>
                    <a:lnTo>
                      <a:pt x="52" y="111"/>
                    </a:lnTo>
                    <a:lnTo>
                      <a:pt x="54" y="106"/>
                    </a:lnTo>
                    <a:lnTo>
                      <a:pt x="61" y="102"/>
                    </a:lnTo>
                    <a:lnTo>
                      <a:pt x="71" y="95"/>
                    </a:lnTo>
                    <a:lnTo>
                      <a:pt x="88" y="86"/>
                    </a:lnTo>
                    <a:lnTo>
                      <a:pt x="114" y="74"/>
                    </a:lnTo>
                    <a:lnTo>
                      <a:pt x="142" y="62"/>
                    </a:lnTo>
                    <a:lnTo>
                      <a:pt x="166" y="49"/>
                    </a:lnTo>
                    <a:lnTo>
                      <a:pt x="185" y="37"/>
                    </a:lnTo>
                    <a:lnTo>
                      <a:pt x="201" y="27"/>
                    </a:lnTo>
                    <a:lnTo>
                      <a:pt x="214" y="18"/>
                    </a:lnTo>
                    <a:lnTo>
                      <a:pt x="221" y="11"/>
                    </a:lnTo>
                    <a:lnTo>
                      <a:pt x="227" y="7"/>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19"/>
              <p:cNvSpPr>
                <a:spLocks/>
              </p:cNvSpPr>
              <p:nvPr/>
            </p:nvSpPr>
            <p:spPr bwMode="auto">
              <a:xfrm>
                <a:off x="1000" y="1025"/>
                <a:ext cx="228" cy="114"/>
              </a:xfrm>
              <a:custGeom>
                <a:avLst/>
                <a:gdLst>
                  <a:gd name="T0" fmla="*/ 213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4 w 228"/>
                  <a:gd name="T13" fmla="*/ 18 h 114"/>
                  <a:gd name="T14" fmla="*/ 164 w 228"/>
                  <a:gd name="T15" fmla="*/ 23 h 114"/>
                  <a:gd name="T16" fmla="*/ 153 w 228"/>
                  <a:gd name="T17" fmla="*/ 31 h 114"/>
                  <a:gd name="T18" fmla="*/ 144 w 228"/>
                  <a:gd name="T19" fmla="*/ 36 h 114"/>
                  <a:gd name="T20" fmla="*/ 140 w 228"/>
                  <a:gd name="T21" fmla="*/ 39 h 114"/>
                  <a:gd name="T22" fmla="*/ 137 w 228"/>
                  <a:gd name="T23" fmla="*/ 41 h 114"/>
                  <a:gd name="T24" fmla="*/ 135 w 228"/>
                  <a:gd name="T25" fmla="*/ 42 h 114"/>
                  <a:gd name="T26" fmla="*/ 133 w 228"/>
                  <a:gd name="T27" fmla="*/ 43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0 w 228"/>
                  <a:gd name="T61" fmla="*/ 103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0 w 228"/>
                  <a:gd name="T75" fmla="*/ 28 h 114"/>
                  <a:gd name="T76" fmla="*/ 213 w 228"/>
                  <a:gd name="T77" fmla="*/ 19 h 114"/>
                  <a:gd name="T78" fmla="*/ 221 w 228"/>
                  <a:gd name="T79" fmla="*/ 12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5"/>
                    </a:lnTo>
                    <a:lnTo>
                      <a:pt x="195" y="7"/>
                    </a:lnTo>
                    <a:lnTo>
                      <a:pt x="186" y="12"/>
                    </a:lnTo>
                    <a:lnTo>
                      <a:pt x="174" y="18"/>
                    </a:lnTo>
                    <a:lnTo>
                      <a:pt x="164" y="23"/>
                    </a:lnTo>
                    <a:lnTo>
                      <a:pt x="153" y="31"/>
                    </a:lnTo>
                    <a:lnTo>
                      <a:pt x="144" y="36"/>
                    </a:lnTo>
                    <a:lnTo>
                      <a:pt x="140" y="39"/>
                    </a:lnTo>
                    <a:lnTo>
                      <a:pt x="137" y="41"/>
                    </a:lnTo>
                    <a:lnTo>
                      <a:pt x="135" y="42"/>
                    </a:lnTo>
                    <a:lnTo>
                      <a:pt x="133" y="43"/>
                    </a:lnTo>
                    <a:lnTo>
                      <a:pt x="128" y="45"/>
                    </a:lnTo>
                    <a:lnTo>
                      <a:pt x="118" y="51"/>
                    </a:lnTo>
                    <a:lnTo>
                      <a:pt x="104" y="59"/>
                    </a:lnTo>
                    <a:lnTo>
                      <a:pt x="85" y="71"/>
                    </a:lnTo>
                    <a:lnTo>
                      <a:pt x="66" y="81"/>
                    </a:lnTo>
                    <a:lnTo>
                      <a:pt x="49" y="90"/>
                    </a:lnTo>
                    <a:lnTo>
                      <a:pt x="33" y="98"/>
                    </a:lnTo>
                    <a:lnTo>
                      <a:pt x="20" y="105"/>
                    </a:lnTo>
                    <a:lnTo>
                      <a:pt x="9" y="110"/>
                    </a:lnTo>
                    <a:lnTo>
                      <a:pt x="3" y="113"/>
                    </a:lnTo>
                    <a:lnTo>
                      <a:pt x="0" y="114"/>
                    </a:lnTo>
                    <a:lnTo>
                      <a:pt x="55" y="114"/>
                    </a:lnTo>
                    <a:lnTo>
                      <a:pt x="53" y="113"/>
                    </a:lnTo>
                    <a:lnTo>
                      <a:pt x="52" y="111"/>
                    </a:lnTo>
                    <a:lnTo>
                      <a:pt x="55" y="107"/>
                    </a:lnTo>
                    <a:lnTo>
                      <a:pt x="60" y="103"/>
                    </a:lnTo>
                    <a:lnTo>
                      <a:pt x="71" y="95"/>
                    </a:lnTo>
                    <a:lnTo>
                      <a:pt x="88" y="87"/>
                    </a:lnTo>
                    <a:lnTo>
                      <a:pt x="114" y="75"/>
                    </a:lnTo>
                    <a:lnTo>
                      <a:pt x="141" y="62"/>
                    </a:lnTo>
                    <a:lnTo>
                      <a:pt x="166" y="49"/>
                    </a:lnTo>
                    <a:lnTo>
                      <a:pt x="185" y="38"/>
                    </a:lnTo>
                    <a:lnTo>
                      <a:pt x="200" y="28"/>
                    </a:lnTo>
                    <a:lnTo>
                      <a:pt x="213" y="19"/>
                    </a:lnTo>
                    <a:lnTo>
                      <a:pt x="221"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20"/>
              <p:cNvSpPr>
                <a:spLocks/>
              </p:cNvSpPr>
              <p:nvPr/>
            </p:nvSpPr>
            <p:spPr bwMode="auto">
              <a:xfrm>
                <a:off x="1024" y="1057"/>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7 w 228"/>
                  <a:gd name="T25" fmla="*/ 42 h 114"/>
                  <a:gd name="T26" fmla="*/ 135 w 228"/>
                  <a:gd name="T27" fmla="*/ 43 h 114"/>
                  <a:gd name="T28" fmla="*/ 129 w 228"/>
                  <a:gd name="T29" fmla="*/ 46 h 114"/>
                  <a:gd name="T30" fmla="*/ 120 w 228"/>
                  <a:gd name="T31" fmla="*/ 52 h 114"/>
                  <a:gd name="T32" fmla="*/ 104 w 228"/>
                  <a:gd name="T33" fmla="*/ 61 h 114"/>
                  <a:gd name="T34" fmla="*/ 85 w 228"/>
                  <a:gd name="T35" fmla="*/ 71 h 114"/>
                  <a:gd name="T36" fmla="*/ 67 w 228"/>
                  <a:gd name="T37" fmla="*/ 81 h 114"/>
                  <a:gd name="T38" fmla="*/ 49 w 228"/>
                  <a:gd name="T39" fmla="*/ 89 h 114"/>
                  <a:gd name="T40" fmla="*/ 34 w 228"/>
                  <a:gd name="T41" fmla="*/ 98 h 114"/>
                  <a:gd name="T42" fmla="*/ 21 w 228"/>
                  <a:gd name="T43" fmla="*/ 105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7"/>
                    </a:lnTo>
                    <a:lnTo>
                      <a:pt x="166" y="23"/>
                    </a:lnTo>
                    <a:lnTo>
                      <a:pt x="155" y="30"/>
                    </a:lnTo>
                    <a:lnTo>
                      <a:pt x="146" y="36"/>
                    </a:lnTo>
                    <a:lnTo>
                      <a:pt x="142" y="39"/>
                    </a:lnTo>
                    <a:lnTo>
                      <a:pt x="139" y="40"/>
                    </a:lnTo>
                    <a:lnTo>
                      <a:pt x="137" y="42"/>
                    </a:lnTo>
                    <a:lnTo>
                      <a:pt x="135" y="43"/>
                    </a:lnTo>
                    <a:lnTo>
                      <a:pt x="129" y="46"/>
                    </a:lnTo>
                    <a:lnTo>
                      <a:pt x="120" y="52"/>
                    </a:lnTo>
                    <a:lnTo>
                      <a:pt x="104" y="61"/>
                    </a:lnTo>
                    <a:lnTo>
                      <a:pt x="85" y="71"/>
                    </a:lnTo>
                    <a:lnTo>
                      <a:pt x="67" y="81"/>
                    </a:lnTo>
                    <a:lnTo>
                      <a:pt x="49" y="89"/>
                    </a:lnTo>
                    <a:lnTo>
                      <a:pt x="34" y="98"/>
                    </a:lnTo>
                    <a:lnTo>
                      <a:pt x="21" y="105"/>
                    </a:lnTo>
                    <a:lnTo>
                      <a:pt x="9" y="110"/>
                    </a:lnTo>
                    <a:lnTo>
                      <a:pt x="3" y="112"/>
                    </a:lnTo>
                    <a:lnTo>
                      <a:pt x="0" y="114"/>
                    </a:lnTo>
                    <a:lnTo>
                      <a:pt x="55" y="114"/>
                    </a:lnTo>
                    <a:lnTo>
                      <a:pt x="54" y="112"/>
                    </a:lnTo>
                    <a:lnTo>
                      <a:pt x="52" y="111"/>
                    </a:lnTo>
                    <a:lnTo>
                      <a:pt x="55" y="107"/>
                    </a:lnTo>
                    <a:lnTo>
                      <a:pt x="61" y="102"/>
                    </a:lnTo>
                    <a:lnTo>
                      <a:pt x="71" y="95"/>
                    </a:lnTo>
                    <a:lnTo>
                      <a:pt x="88" y="86"/>
                    </a:lnTo>
                    <a:lnTo>
                      <a:pt x="114" y="75"/>
                    </a:lnTo>
                    <a:lnTo>
                      <a:pt x="142"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21"/>
              <p:cNvSpPr>
                <a:spLocks/>
              </p:cNvSpPr>
              <p:nvPr/>
            </p:nvSpPr>
            <p:spPr bwMode="auto">
              <a:xfrm>
                <a:off x="1050" y="1089"/>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7 w 228"/>
                  <a:gd name="T23" fmla="*/ 40 h 114"/>
                  <a:gd name="T24" fmla="*/ 136 w 228"/>
                  <a:gd name="T25" fmla="*/ 41 h 114"/>
                  <a:gd name="T26" fmla="*/ 133 w 228"/>
                  <a:gd name="T27" fmla="*/ 43 h 114"/>
                  <a:gd name="T28" fmla="*/ 129 w 228"/>
                  <a:gd name="T29" fmla="*/ 46 h 114"/>
                  <a:gd name="T30" fmla="*/ 119 w 228"/>
                  <a:gd name="T31" fmla="*/ 52 h 114"/>
                  <a:gd name="T32" fmla="*/ 104 w 228"/>
                  <a:gd name="T33" fmla="*/ 60 h 114"/>
                  <a:gd name="T34" fmla="*/ 85 w 228"/>
                  <a:gd name="T35" fmla="*/ 70 h 114"/>
                  <a:gd name="T36" fmla="*/ 67 w 228"/>
                  <a:gd name="T37" fmla="*/ 80 h 114"/>
                  <a:gd name="T38" fmla="*/ 49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8 h 114"/>
                  <a:gd name="T78" fmla="*/ 221 w 228"/>
                  <a:gd name="T79" fmla="*/ 11 h 114"/>
                  <a:gd name="T80" fmla="*/ 227 w 228"/>
                  <a:gd name="T81" fmla="*/ 7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5" y="17"/>
                    </a:lnTo>
                    <a:lnTo>
                      <a:pt x="165" y="23"/>
                    </a:lnTo>
                    <a:lnTo>
                      <a:pt x="153" y="30"/>
                    </a:lnTo>
                    <a:lnTo>
                      <a:pt x="145" y="36"/>
                    </a:lnTo>
                    <a:lnTo>
                      <a:pt x="140" y="39"/>
                    </a:lnTo>
                    <a:lnTo>
                      <a:pt x="137" y="40"/>
                    </a:lnTo>
                    <a:lnTo>
                      <a:pt x="136" y="41"/>
                    </a:lnTo>
                    <a:lnTo>
                      <a:pt x="133" y="43"/>
                    </a:lnTo>
                    <a:lnTo>
                      <a:pt x="129" y="46"/>
                    </a:lnTo>
                    <a:lnTo>
                      <a:pt x="119" y="52"/>
                    </a:lnTo>
                    <a:lnTo>
                      <a:pt x="104" y="60"/>
                    </a:lnTo>
                    <a:lnTo>
                      <a:pt x="85" y="70"/>
                    </a:lnTo>
                    <a:lnTo>
                      <a:pt x="67" y="80"/>
                    </a:lnTo>
                    <a:lnTo>
                      <a:pt x="49" y="89"/>
                    </a:lnTo>
                    <a:lnTo>
                      <a:pt x="34" y="98"/>
                    </a:lnTo>
                    <a:lnTo>
                      <a:pt x="21" y="105"/>
                    </a:lnTo>
                    <a:lnTo>
                      <a:pt x="9" y="109"/>
                    </a:lnTo>
                    <a:lnTo>
                      <a:pt x="3" y="112"/>
                    </a:lnTo>
                    <a:lnTo>
                      <a:pt x="0" y="114"/>
                    </a:lnTo>
                    <a:lnTo>
                      <a:pt x="55" y="114"/>
                    </a:lnTo>
                    <a:lnTo>
                      <a:pt x="54" y="112"/>
                    </a:lnTo>
                    <a:lnTo>
                      <a:pt x="52" y="111"/>
                    </a:lnTo>
                    <a:lnTo>
                      <a:pt x="55" y="106"/>
                    </a:lnTo>
                    <a:lnTo>
                      <a:pt x="61" y="102"/>
                    </a:lnTo>
                    <a:lnTo>
                      <a:pt x="71" y="95"/>
                    </a:lnTo>
                    <a:lnTo>
                      <a:pt x="88" y="86"/>
                    </a:lnTo>
                    <a:lnTo>
                      <a:pt x="114" y="75"/>
                    </a:lnTo>
                    <a:lnTo>
                      <a:pt x="142" y="62"/>
                    </a:lnTo>
                    <a:lnTo>
                      <a:pt x="166" y="49"/>
                    </a:lnTo>
                    <a:lnTo>
                      <a:pt x="185" y="37"/>
                    </a:lnTo>
                    <a:lnTo>
                      <a:pt x="201" y="27"/>
                    </a:lnTo>
                    <a:lnTo>
                      <a:pt x="214" y="18"/>
                    </a:lnTo>
                    <a:lnTo>
                      <a:pt x="221" y="11"/>
                    </a:lnTo>
                    <a:lnTo>
                      <a:pt x="227"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22"/>
              <p:cNvSpPr>
                <a:spLocks/>
              </p:cNvSpPr>
              <p:nvPr/>
            </p:nvSpPr>
            <p:spPr bwMode="auto">
              <a:xfrm>
                <a:off x="1075" y="1120"/>
                <a:ext cx="228" cy="116"/>
              </a:xfrm>
              <a:custGeom>
                <a:avLst/>
                <a:gdLst>
                  <a:gd name="T0" fmla="*/ 213 w 228"/>
                  <a:gd name="T1" fmla="*/ 0 h 116"/>
                  <a:gd name="T2" fmla="*/ 212 w 228"/>
                  <a:gd name="T3" fmla="*/ 0 h 116"/>
                  <a:gd name="T4" fmla="*/ 208 w 228"/>
                  <a:gd name="T5" fmla="*/ 2 h 116"/>
                  <a:gd name="T6" fmla="*/ 202 w 228"/>
                  <a:gd name="T7" fmla="*/ 5 h 116"/>
                  <a:gd name="T8" fmla="*/ 195 w 228"/>
                  <a:gd name="T9" fmla="*/ 8 h 116"/>
                  <a:gd name="T10" fmla="*/ 186 w 228"/>
                  <a:gd name="T11" fmla="*/ 12 h 116"/>
                  <a:gd name="T12" fmla="*/ 176 w 228"/>
                  <a:gd name="T13" fmla="*/ 18 h 116"/>
                  <a:gd name="T14" fmla="*/ 166 w 228"/>
                  <a:gd name="T15" fmla="*/ 23 h 116"/>
                  <a:gd name="T16" fmla="*/ 154 w 228"/>
                  <a:gd name="T17" fmla="*/ 31 h 116"/>
                  <a:gd name="T18" fmla="*/ 146 w 228"/>
                  <a:gd name="T19" fmla="*/ 36 h 116"/>
                  <a:gd name="T20" fmla="*/ 141 w 228"/>
                  <a:gd name="T21" fmla="*/ 39 h 116"/>
                  <a:gd name="T22" fmla="*/ 138 w 228"/>
                  <a:gd name="T23" fmla="*/ 41 h 116"/>
                  <a:gd name="T24" fmla="*/ 137 w 228"/>
                  <a:gd name="T25" fmla="*/ 42 h 116"/>
                  <a:gd name="T26" fmla="*/ 134 w 228"/>
                  <a:gd name="T27" fmla="*/ 44 h 116"/>
                  <a:gd name="T28" fmla="*/ 128 w 228"/>
                  <a:gd name="T29" fmla="*/ 47 h 116"/>
                  <a:gd name="T30" fmla="*/ 120 w 228"/>
                  <a:gd name="T31" fmla="*/ 52 h 116"/>
                  <a:gd name="T32" fmla="*/ 104 w 228"/>
                  <a:gd name="T33" fmla="*/ 61 h 116"/>
                  <a:gd name="T34" fmla="*/ 85 w 228"/>
                  <a:gd name="T35" fmla="*/ 71 h 116"/>
                  <a:gd name="T36" fmla="*/ 66 w 228"/>
                  <a:gd name="T37" fmla="*/ 81 h 116"/>
                  <a:gd name="T38" fmla="*/ 49 w 228"/>
                  <a:gd name="T39" fmla="*/ 91 h 116"/>
                  <a:gd name="T40" fmla="*/ 33 w 228"/>
                  <a:gd name="T41" fmla="*/ 98 h 116"/>
                  <a:gd name="T42" fmla="*/ 20 w 228"/>
                  <a:gd name="T43" fmla="*/ 106 h 116"/>
                  <a:gd name="T44" fmla="*/ 9 w 228"/>
                  <a:gd name="T45" fmla="*/ 111 h 116"/>
                  <a:gd name="T46" fmla="*/ 3 w 228"/>
                  <a:gd name="T47" fmla="*/ 114 h 116"/>
                  <a:gd name="T48" fmla="*/ 0 w 228"/>
                  <a:gd name="T49" fmla="*/ 116 h 116"/>
                  <a:gd name="T50" fmla="*/ 55 w 228"/>
                  <a:gd name="T51" fmla="*/ 116 h 116"/>
                  <a:gd name="T52" fmla="*/ 55 w 228"/>
                  <a:gd name="T53" fmla="*/ 116 h 116"/>
                  <a:gd name="T54" fmla="*/ 53 w 228"/>
                  <a:gd name="T55" fmla="*/ 114 h 116"/>
                  <a:gd name="T56" fmla="*/ 52 w 228"/>
                  <a:gd name="T57" fmla="*/ 111 h 116"/>
                  <a:gd name="T58" fmla="*/ 55 w 228"/>
                  <a:gd name="T59" fmla="*/ 109 h 116"/>
                  <a:gd name="T60" fmla="*/ 60 w 228"/>
                  <a:gd name="T61" fmla="*/ 103 h 116"/>
                  <a:gd name="T62" fmla="*/ 71 w 228"/>
                  <a:gd name="T63" fmla="*/ 96 h 116"/>
                  <a:gd name="T64" fmla="*/ 88 w 228"/>
                  <a:gd name="T65" fmla="*/ 87 h 116"/>
                  <a:gd name="T66" fmla="*/ 114 w 228"/>
                  <a:gd name="T67" fmla="*/ 75 h 116"/>
                  <a:gd name="T68" fmla="*/ 141 w 228"/>
                  <a:gd name="T69" fmla="*/ 62 h 116"/>
                  <a:gd name="T70" fmla="*/ 166 w 228"/>
                  <a:gd name="T71" fmla="*/ 49 h 116"/>
                  <a:gd name="T72" fmla="*/ 185 w 228"/>
                  <a:gd name="T73" fmla="*/ 38 h 116"/>
                  <a:gd name="T74" fmla="*/ 200 w 228"/>
                  <a:gd name="T75" fmla="*/ 28 h 116"/>
                  <a:gd name="T76" fmla="*/ 213 w 228"/>
                  <a:gd name="T77" fmla="*/ 19 h 116"/>
                  <a:gd name="T78" fmla="*/ 221 w 228"/>
                  <a:gd name="T79" fmla="*/ 12 h 116"/>
                  <a:gd name="T80" fmla="*/ 226 w 228"/>
                  <a:gd name="T81" fmla="*/ 8 h 116"/>
                  <a:gd name="T82" fmla="*/ 228 w 228"/>
                  <a:gd name="T83" fmla="*/ 6 h 116"/>
                  <a:gd name="T84" fmla="*/ 213 w 228"/>
                  <a:gd name="T85" fmla="*/ 0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6"/>
                  <a:gd name="T131" fmla="*/ 228 w 228"/>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6">
                    <a:moveTo>
                      <a:pt x="213" y="0"/>
                    </a:moveTo>
                    <a:lnTo>
                      <a:pt x="212" y="0"/>
                    </a:lnTo>
                    <a:lnTo>
                      <a:pt x="208" y="2"/>
                    </a:lnTo>
                    <a:lnTo>
                      <a:pt x="202" y="5"/>
                    </a:lnTo>
                    <a:lnTo>
                      <a:pt x="195" y="8"/>
                    </a:lnTo>
                    <a:lnTo>
                      <a:pt x="186" y="12"/>
                    </a:lnTo>
                    <a:lnTo>
                      <a:pt x="176" y="18"/>
                    </a:lnTo>
                    <a:lnTo>
                      <a:pt x="166" y="23"/>
                    </a:lnTo>
                    <a:lnTo>
                      <a:pt x="154" y="31"/>
                    </a:lnTo>
                    <a:lnTo>
                      <a:pt x="146" y="36"/>
                    </a:lnTo>
                    <a:lnTo>
                      <a:pt x="141" y="39"/>
                    </a:lnTo>
                    <a:lnTo>
                      <a:pt x="138" y="41"/>
                    </a:lnTo>
                    <a:lnTo>
                      <a:pt x="137" y="42"/>
                    </a:lnTo>
                    <a:lnTo>
                      <a:pt x="134" y="44"/>
                    </a:lnTo>
                    <a:lnTo>
                      <a:pt x="128" y="47"/>
                    </a:lnTo>
                    <a:lnTo>
                      <a:pt x="120" y="52"/>
                    </a:lnTo>
                    <a:lnTo>
                      <a:pt x="104" y="61"/>
                    </a:lnTo>
                    <a:lnTo>
                      <a:pt x="85" y="71"/>
                    </a:lnTo>
                    <a:lnTo>
                      <a:pt x="66" y="81"/>
                    </a:lnTo>
                    <a:lnTo>
                      <a:pt x="49" y="91"/>
                    </a:lnTo>
                    <a:lnTo>
                      <a:pt x="33" y="98"/>
                    </a:lnTo>
                    <a:lnTo>
                      <a:pt x="20" y="106"/>
                    </a:lnTo>
                    <a:lnTo>
                      <a:pt x="9" y="111"/>
                    </a:lnTo>
                    <a:lnTo>
                      <a:pt x="3" y="114"/>
                    </a:lnTo>
                    <a:lnTo>
                      <a:pt x="0" y="116"/>
                    </a:lnTo>
                    <a:lnTo>
                      <a:pt x="55" y="116"/>
                    </a:lnTo>
                    <a:lnTo>
                      <a:pt x="53" y="114"/>
                    </a:lnTo>
                    <a:lnTo>
                      <a:pt x="52" y="111"/>
                    </a:lnTo>
                    <a:lnTo>
                      <a:pt x="55" y="109"/>
                    </a:lnTo>
                    <a:lnTo>
                      <a:pt x="60" y="103"/>
                    </a:lnTo>
                    <a:lnTo>
                      <a:pt x="71" y="96"/>
                    </a:lnTo>
                    <a:lnTo>
                      <a:pt x="88" y="87"/>
                    </a:lnTo>
                    <a:lnTo>
                      <a:pt x="114" y="75"/>
                    </a:lnTo>
                    <a:lnTo>
                      <a:pt x="141" y="62"/>
                    </a:lnTo>
                    <a:lnTo>
                      <a:pt x="166" y="49"/>
                    </a:lnTo>
                    <a:lnTo>
                      <a:pt x="185" y="38"/>
                    </a:lnTo>
                    <a:lnTo>
                      <a:pt x="200" y="28"/>
                    </a:lnTo>
                    <a:lnTo>
                      <a:pt x="213" y="19"/>
                    </a:lnTo>
                    <a:lnTo>
                      <a:pt x="221" y="12"/>
                    </a:lnTo>
                    <a:lnTo>
                      <a:pt x="226" y="8"/>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23"/>
              <p:cNvSpPr>
                <a:spLocks/>
              </p:cNvSpPr>
              <p:nvPr/>
            </p:nvSpPr>
            <p:spPr bwMode="auto">
              <a:xfrm>
                <a:off x="1101" y="1154"/>
                <a:ext cx="228" cy="113"/>
              </a:xfrm>
              <a:custGeom>
                <a:avLst/>
                <a:gdLst>
                  <a:gd name="T0" fmla="*/ 212 w 228"/>
                  <a:gd name="T1" fmla="*/ 0 h 113"/>
                  <a:gd name="T2" fmla="*/ 210 w 228"/>
                  <a:gd name="T3" fmla="*/ 0 h 113"/>
                  <a:gd name="T4" fmla="*/ 208 w 228"/>
                  <a:gd name="T5" fmla="*/ 1 h 113"/>
                  <a:gd name="T6" fmla="*/ 202 w 228"/>
                  <a:gd name="T7" fmla="*/ 4 h 113"/>
                  <a:gd name="T8" fmla="*/ 193 w 228"/>
                  <a:gd name="T9" fmla="*/ 7 h 113"/>
                  <a:gd name="T10" fmla="*/ 185 w 228"/>
                  <a:gd name="T11" fmla="*/ 11 h 113"/>
                  <a:gd name="T12" fmla="*/ 174 w 228"/>
                  <a:gd name="T13" fmla="*/ 15 h 113"/>
                  <a:gd name="T14" fmla="*/ 164 w 228"/>
                  <a:gd name="T15" fmla="*/ 21 h 113"/>
                  <a:gd name="T16" fmla="*/ 153 w 228"/>
                  <a:gd name="T17" fmla="*/ 28 h 113"/>
                  <a:gd name="T18" fmla="*/ 144 w 228"/>
                  <a:gd name="T19" fmla="*/ 34 h 113"/>
                  <a:gd name="T20" fmla="*/ 140 w 228"/>
                  <a:gd name="T21" fmla="*/ 37 h 113"/>
                  <a:gd name="T22" fmla="*/ 137 w 228"/>
                  <a:gd name="T23" fmla="*/ 38 h 113"/>
                  <a:gd name="T24" fmla="*/ 135 w 228"/>
                  <a:gd name="T25" fmla="*/ 40 h 113"/>
                  <a:gd name="T26" fmla="*/ 133 w 228"/>
                  <a:gd name="T27" fmla="*/ 41 h 113"/>
                  <a:gd name="T28" fmla="*/ 128 w 228"/>
                  <a:gd name="T29" fmla="*/ 44 h 113"/>
                  <a:gd name="T30" fmla="*/ 118 w 228"/>
                  <a:gd name="T31" fmla="*/ 50 h 113"/>
                  <a:gd name="T32" fmla="*/ 104 w 228"/>
                  <a:gd name="T33" fmla="*/ 59 h 113"/>
                  <a:gd name="T34" fmla="*/ 85 w 228"/>
                  <a:gd name="T35" fmla="*/ 69 h 113"/>
                  <a:gd name="T36" fmla="*/ 66 w 228"/>
                  <a:gd name="T37" fmla="*/ 79 h 113"/>
                  <a:gd name="T38" fmla="*/ 49 w 228"/>
                  <a:gd name="T39" fmla="*/ 89 h 113"/>
                  <a:gd name="T40" fmla="*/ 33 w 228"/>
                  <a:gd name="T41" fmla="*/ 96 h 113"/>
                  <a:gd name="T42" fmla="*/ 20 w 228"/>
                  <a:gd name="T43" fmla="*/ 103 h 113"/>
                  <a:gd name="T44" fmla="*/ 8 w 228"/>
                  <a:gd name="T45" fmla="*/ 109 h 113"/>
                  <a:gd name="T46" fmla="*/ 3 w 228"/>
                  <a:gd name="T47" fmla="*/ 112 h 113"/>
                  <a:gd name="T48" fmla="*/ 0 w 228"/>
                  <a:gd name="T49" fmla="*/ 113 h 113"/>
                  <a:gd name="T50" fmla="*/ 53 w 228"/>
                  <a:gd name="T51" fmla="*/ 113 h 113"/>
                  <a:gd name="T52" fmla="*/ 53 w 228"/>
                  <a:gd name="T53" fmla="*/ 113 h 113"/>
                  <a:gd name="T54" fmla="*/ 52 w 228"/>
                  <a:gd name="T55" fmla="*/ 112 h 113"/>
                  <a:gd name="T56" fmla="*/ 52 w 228"/>
                  <a:gd name="T57" fmla="*/ 109 h 113"/>
                  <a:gd name="T58" fmla="*/ 53 w 228"/>
                  <a:gd name="T59" fmla="*/ 106 h 113"/>
                  <a:gd name="T60" fmla="*/ 60 w 228"/>
                  <a:gd name="T61" fmla="*/ 101 h 113"/>
                  <a:gd name="T62" fmla="*/ 71 w 228"/>
                  <a:gd name="T63" fmla="*/ 93 h 113"/>
                  <a:gd name="T64" fmla="*/ 88 w 228"/>
                  <a:gd name="T65" fmla="*/ 85 h 113"/>
                  <a:gd name="T66" fmla="*/ 114 w 228"/>
                  <a:gd name="T67" fmla="*/ 73 h 113"/>
                  <a:gd name="T68" fmla="*/ 141 w 228"/>
                  <a:gd name="T69" fmla="*/ 60 h 113"/>
                  <a:gd name="T70" fmla="*/ 166 w 228"/>
                  <a:gd name="T71" fmla="*/ 47 h 113"/>
                  <a:gd name="T72" fmla="*/ 185 w 228"/>
                  <a:gd name="T73" fmla="*/ 36 h 113"/>
                  <a:gd name="T74" fmla="*/ 200 w 228"/>
                  <a:gd name="T75" fmla="*/ 26 h 113"/>
                  <a:gd name="T76" fmla="*/ 213 w 228"/>
                  <a:gd name="T77" fmla="*/ 17 h 113"/>
                  <a:gd name="T78" fmla="*/ 221 w 228"/>
                  <a:gd name="T79" fmla="*/ 10 h 113"/>
                  <a:gd name="T80" fmla="*/ 226 w 228"/>
                  <a:gd name="T81" fmla="*/ 5 h 113"/>
                  <a:gd name="T82" fmla="*/ 228 w 228"/>
                  <a:gd name="T83" fmla="*/ 4 h 113"/>
                  <a:gd name="T84" fmla="*/ 212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2" y="0"/>
                    </a:moveTo>
                    <a:lnTo>
                      <a:pt x="210" y="0"/>
                    </a:lnTo>
                    <a:lnTo>
                      <a:pt x="208" y="1"/>
                    </a:lnTo>
                    <a:lnTo>
                      <a:pt x="202" y="4"/>
                    </a:lnTo>
                    <a:lnTo>
                      <a:pt x="193" y="7"/>
                    </a:lnTo>
                    <a:lnTo>
                      <a:pt x="185" y="11"/>
                    </a:lnTo>
                    <a:lnTo>
                      <a:pt x="174" y="15"/>
                    </a:lnTo>
                    <a:lnTo>
                      <a:pt x="164" y="21"/>
                    </a:lnTo>
                    <a:lnTo>
                      <a:pt x="153" y="28"/>
                    </a:lnTo>
                    <a:lnTo>
                      <a:pt x="144" y="34"/>
                    </a:lnTo>
                    <a:lnTo>
                      <a:pt x="140" y="37"/>
                    </a:lnTo>
                    <a:lnTo>
                      <a:pt x="137" y="38"/>
                    </a:lnTo>
                    <a:lnTo>
                      <a:pt x="135" y="40"/>
                    </a:lnTo>
                    <a:lnTo>
                      <a:pt x="133" y="41"/>
                    </a:lnTo>
                    <a:lnTo>
                      <a:pt x="128" y="44"/>
                    </a:lnTo>
                    <a:lnTo>
                      <a:pt x="118" y="50"/>
                    </a:lnTo>
                    <a:lnTo>
                      <a:pt x="104" y="59"/>
                    </a:lnTo>
                    <a:lnTo>
                      <a:pt x="85" y="69"/>
                    </a:lnTo>
                    <a:lnTo>
                      <a:pt x="66" y="79"/>
                    </a:lnTo>
                    <a:lnTo>
                      <a:pt x="49" y="89"/>
                    </a:lnTo>
                    <a:lnTo>
                      <a:pt x="33" y="96"/>
                    </a:lnTo>
                    <a:lnTo>
                      <a:pt x="20" y="103"/>
                    </a:lnTo>
                    <a:lnTo>
                      <a:pt x="8" y="109"/>
                    </a:lnTo>
                    <a:lnTo>
                      <a:pt x="3" y="112"/>
                    </a:lnTo>
                    <a:lnTo>
                      <a:pt x="0" y="113"/>
                    </a:lnTo>
                    <a:lnTo>
                      <a:pt x="53" y="113"/>
                    </a:lnTo>
                    <a:lnTo>
                      <a:pt x="52" y="112"/>
                    </a:lnTo>
                    <a:lnTo>
                      <a:pt x="52" y="109"/>
                    </a:lnTo>
                    <a:lnTo>
                      <a:pt x="53" y="106"/>
                    </a:lnTo>
                    <a:lnTo>
                      <a:pt x="60" y="101"/>
                    </a:lnTo>
                    <a:lnTo>
                      <a:pt x="71" y="93"/>
                    </a:lnTo>
                    <a:lnTo>
                      <a:pt x="88" y="85"/>
                    </a:lnTo>
                    <a:lnTo>
                      <a:pt x="114" y="73"/>
                    </a:lnTo>
                    <a:lnTo>
                      <a:pt x="141" y="60"/>
                    </a:lnTo>
                    <a:lnTo>
                      <a:pt x="166" y="47"/>
                    </a:lnTo>
                    <a:lnTo>
                      <a:pt x="185" y="36"/>
                    </a:lnTo>
                    <a:lnTo>
                      <a:pt x="200" y="26"/>
                    </a:lnTo>
                    <a:lnTo>
                      <a:pt x="213" y="17"/>
                    </a:lnTo>
                    <a:lnTo>
                      <a:pt x="221" y="10"/>
                    </a:lnTo>
                    <a:lnTo>
                      <a:pt x="226" y="5"/>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24"/>
              <p:cNvSpPr>
                <a:spLocks/>
              </p:cNvSpPr>
              <p:nvPr/>
            </p:nvSpPr>
            <p:spPr bwMode="auto">
              <a:xfrm>
                <a:off x="1125" y="1185"/>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5 w 228"/>
                  <a:gd name="T13" fmla="*/ 16 h 114"/>
                  <a:gd name="T14" fmla="*/ 165 w 228"/>
                  <a:gd name="T15" fmla="*/ 22 h 114"/>
                  <a:gd name="T16" fmla="*/ 153 w 228"/>
                  <a:gd name="T17" fmla="*/ 29 h 114"/>
                  <a:gd name="T18" fmla="*/ 145 w 228"/>
                  <a:gd name="T19" fmla="*/ 35 h 114"/>
                  <a:gd name="T20" fmla="*/ 140 w 228"/>
                  <a:gd name="T21" fmla="*/ 38 h 114"/>
                  <a:gd name="T22" fmla="*/ 137 w 228"/>
                  <a:gd name="T23" fmla="*/ 39 h 114"/>
                  <a:gd name="T24" fmla="*/ 136 w 228"/>
                  <a:gd name="T25" fmla="*/ 41 h 114"/>
                  <a:gd name="T26" fmla="*/ 133 w 228"/>
                  <a:gd name="T27" fmla="*/ 42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90 h 114"/>
                  <a:gd name="T40" fmla="*/ 34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8 h 114"/>
                  <a:gd name="T78" fmla="*/ 221 w 228"/>
                  <a:gd name="T79" fmla="*/ 10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5" y="16"/>
                    </a:lnTo>
                    <a:lnTo>
                      <a:pt x="165" y="22"/>
                    </a:lnTo>
                    <a:lnTo>
                      <a:pt x="153" y="29"/>
                    </a:lnTo>
                    <a:lnTo>
                      <a:pt x="145" y="35"/>
                    </a:lnTo>
                    <a:lnTo>
                      <a:pt x="140" y="38"/>
                    </a:lnTo>
                    <a:lnTo>
                      <a:pt x="137" y="39"/>
                    </a:lnTo>
                    <a:lnTo>
                      <a:pt x="136" y="41"/>
                    </a:lnTo>
                    <a:lnTo>
                      <a:pt x="133" y="42"/>
                    </a:lnTo>
                    <a:lnTo>
                      <a:pt x="129" y="45"/>
                    </a:lnTo>
                    <a:lnTo>
                      <a:pt x="119" y="51"/>
                    </a:lnTo>
                    <a:lnTo>
                      <a:pt x="104" y="59"/>
                    </a:lnTo>
                    <a:lnTo>
                      <a:pt x="85" y="71"/>
                    </a:lnTo>
                    <a:lnTo>
                      <a:pt x="67" y="81"/>
                    </a:lnTo>
                    <a:lnTo>
                      <a:pt x="49" y="90"/>
                    </a:lnTo>
                    <a:lnTo>
                      <a:pt x="34" y="98"/>
                    </a:lnTo>
                    <a:lnTo>
                      <a:pt x="21" y="106"/>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6" y="48"/>
                    </a:lnTo>
                    <a:lnTo>
                      <a:pt x="185" y="36"/>
                    </a:lnTo>
                    <a:lnTo>
                      <a:pt x="201" y="26"/>
                    </a:lnTo>
                    <a:lnTo>
                      <a:pt x="214" y="18"/>
                    </a:lnTo>
                    <a:lnTo>
                      <a:pt x="221" y="10"/>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125"/>
              <p:cNvSpPr>
                <a:spLocks/>
              </p:cNvSpPr>
              <p:nvPr/>
            </p:nvSpPr>
            <p:spPr bwMode="auto">
              <a:xfrm>
                <a:off x="1150" y="1217"/>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2 h 114"/>
                  <a:gd name="T12" fmla="*/ 176 w 228"/>
                  <a:gd name="T13" fmla="*/ 16 h 114"/>
                  <a:gd name="T14" fmla="*/ 166 w 228"/>
                  <a:gd name="T15" fmla="*/ 22 h 114"/>
                  <a:gd name="T16" fmla="*/ 154 w 228"/>
                  <a:gd name="T17" fmla="*/ 29 h 114"/>
                  <a:gd name="T18" fmla="*/ 146 w 228"/>
                  <a:gd name="T19" fmla="*/ 35 h 114"/>
                  <a:gd name="T20" fmla="*/ 141 w 228"/>
                  <a:gd name="T21" fmla="*/ 38 h 114"/>
                  <a:gd name="T22" fmla="*/ 138 w 228"/>
                  <a:gd name="T23" fmla="*/ 39 h 114"/>
                  <a:gd name="T24" fmla="*/ 137 w 228"/>
                  <a:gd name="T25" fmla="*/ 40 h 114"/>
                  <a:gd name="T26" fmla="*/ 134 w 228"/>
                  <a:gd name="T27" fmla="*/ 42 h 114"/>
                  <a:gd name="T28" fmla="*/ 128 w 228"/>
                  <a:gd name="T29" fmla="*/ 45 h 114"/>
                  <a:gd name="T30" fmla="*/ 120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0 h 114"/>
                  <a:gd name="T58" fmla="*/ 55 w 228"/>
                  <a:gd name="T59" fmla="*/ 107 h 114"/>
                  <a:gd name="T60" fmla="*/ 60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0 w 228"/>
                  <a:gd name="T75" fmla="*/ 26 h 114"/>
                  <a:gd name="T76" fmla="*/ 213 w 228"/>
                  <a:gd name="T77" fmla="*/ 17 h 114"/>
                  <a:gd name="T78" fmla="*/ 221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2"/>
                    </a:lnTo>
                    <a:lnTo>
                      <a:pt x="176" y="16"/>
                    </a:lnTo>
                    <a:lnTo>
                      <a:pt x="166" y="22"/>
                    </a:lnTo>
                    <a:lnTo>
                      <a:pt x="154" y="29"/>
                    </a:lnTo>
                    <a:lnTo>
                      <a:pt x="146" y="35"/>
                    </a:lnTo>
                    <a:lnTo>
                      <a:pt x="141" y="38"/>
                    </a:lnTo>
                    <a:lnTo>
                      <a:pt x="138" y="39"/>
                    </a:lnTo>
                    <a:lnTo>
                      <a:pt x="137" y="40"/>
                    </a:lnTo>
                    <a:lnTo>
                      <a:pt x="134" y="42"/>
                    </a:lnTo>
                    <a:lnTo>
                      <a:pt x="128" y="45"/>
                    </a:lnTo>
                    <a:lnTo>
                      <a:pt x="120" y="50"/>
                    </a:lnTo>
                    <a:lnTo>
                      <a:pt x="104" y="59"/>
                    </a:lnTo>
                    <a:lnTo>
                      <a:pt x="85" y="71"/>
                    </a:lnTo>
                    <a:lnTo>
                      <a:pt x="66" y="81"/>
                    </a:lnTo>
                    <a:lnTo>
                      <a:pt x="49" y="89"/>
                    </a:lnTo>
                    <a:lnTo>
                      <a:pt x="33" y="98"/>
                    </a:lnTo>
                    <a:lnTo>
                      <a:pt x="20" y="105"/>
                    </a:lnTo>
                    <a:lnTo>
                      <a:pt x="9" y="110"/>
                    </a:lnTo>
                    <a:lnTo>
                      <a:pt x="3" y="112"/>
                    </a:lnTo>
                    <a:lnTo>
                      <a:pt x="0" y="114"/>
                    </a:lnTo>
                    <a:lnTo>
                      <a:pt x="55" y="114"/>
                    </a:lnTo>
                    <a:lnTo>
                      <a:pt x="53" y="112"/>
                    </a:lnTo>
                    <a:lnTo>
                      <a:pt x="52" y="110"/>
                    </a:lnTo>
                    <a:lnTo>
                      <a:pt x="55" y="107"/>
                    </a:lnTo>
                    <a:lnTo>
                      <a:pt x="60" y="101"/>
                    </a:lnTo>
                    <a:lnTo>
                      <a:pt x="71" y="94"/>
                    </a:lnTo>
                    <a:lnTo>
                      <a:pt x="88" y="85"/>
                    </a:lnTo>
                    <a:lnTo>
                      <a:pt x="114" y="74"/>
                    </a:lnTo>
                    <a:lnTo>
                      <a:pt x="141" y="61"/>
                    </a:lnTo>
                    <a:lnTo>
                      <a:pt x="166" y="48"/>
                    </a:lnTo>
                    <a:lnTo>
                      <a:pt x="185" y="36"/>
                    </a:lnTo>
                    <a:lnTo>
                      <a:pt x="200" y="26"/>
                    </a:lnTo>
                    <a:lnTo>
                      <a:pt x="213" y="17"/>
                    </a:lnTo>
                    <a:lnTo>
                      <a:pt x="221"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126"/>
              <p:cNvSpPr>
                <a:spLocks/>
              </p:cNvSpPr>
              <p:nvPr/>
            </p:nvSpPr>
            <p:spPr bwMode="auto">
              <a:xfrm>
                <a:off x="1176" y="1249"/>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0 h 114"/>
                  <a:gd name="T26" fmla="*/ 133 w 228"/>
                  <a:gd name="T27" fmla="*/ 42 h 114"/>
                  <a:gd name="T28" fmla="*/ 128 w 228"/>
                  <a:gd name="T29" fmla="*/ 44 h 114"/>
                  <a:gd name="T30" fmla="*/ 118 w 228"/>
                  <a:gd name="T31" fmla="*/ 50 h 114"/>
                  <a:gd name="T32" fmla="*/ 104 w 228"/>
                  <a:gd name="T33" fmla="*/ 59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6 h 114"/>
                  <a:gd name="T60" fmla="*/ 60 w 228"/>
                  <a:gd name="T61" fmla="*/ 102 h 114"/>
                  <a:gd name="T62" fmla="*/ 71 w 228"/>
                  <a:gd name="T63" fmla="*/ 95 h 114"/>
                  <a:gd name="T64" fmla="*/ 88 w 228"/>
                  <a:gd name="T65" fmla="*/ 85 h 114"/>
                  <a:gd name="T66" fmla="*/ 114 w 228"/>
                  <a:gd name="T67" fmla="*/ 73 h 114"/>
                  <a:gd name="T68" fmla="*/ 141 w 228"/>
                  <a:gd name="T69" fmla="*/ 60 h 114"/>
                  <a:gd name="T70" fmla="*/ 166 w 228"/>
                  <a:gd name="T71" fmla="*/ 47 h 114"/>
                  <a:gd name="T72" fmla="*/ 185 w 228"/>
                  <a:gd name="T73" fmla="*/ 36 h 114"/>
                  <a:gd name="T74" fmla="*/ 200 w 228"/>
                  <a:gd name="T75" fmla="*/ 26 h 114"/>
                  <a:gd name="T76" fmla="*/ 213 w 228"/>
                  <a:gd name="T77" fmla="*/ 17 h 114"/>
                  <a:gd name="T78" fmla="*/ 221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1"/>
                    </a:lnTo>
                    <a:lnTo>
                      <a:pt x="174" y="17"/>
                    </a:lnTo>
                    <a:lnTo>
                      <a:pt x="164" y="23"/>
                    </a:lnTo>
                    <a:lnTo>
                      <a:pt x="153" y="30"/>
                    </a:lnTo>
                    <a:lnTo>
                      <a:pt x="144" y="36"/>
                    </a:lnTo>
                    <a:lnTo>
                      <a:pt x="140" y="39"/>
                    </a:lnTo>
                    <a:lnTo>
                      <a:pt x="137" y="40"/>
                    </a:lnTo>
                    <a:lnTo>
                      <a:pt x="135" y="40"/>
                    </a:lnTo>
                    <a:lnTo>
                      <a:pt x="133" y="42"/>
                    </a:lnTo>
                    <a:lnTo>
                      <a:pt x="128" y="44"/>
                    </a:lnTo>
                    <a:lnTo>
                      <a:pt x="118" y="50"/>
                    </a:lnTo>
                    <a:lnTo>
                      <a:pt x="104" y="59"/>
                    </a:lnTo>
                    <a:lnTo>
                      <a:pt x="85" y="70"/>
                    </a:lnTo>
                    <a:lnTo>
                      <a:pt x="66" y="80"/>
                    </a:lnTo>
                    <a:lnTo>
                      <a:pt x="49" y="89"/>
                    </a:lnTo>
                    <a:lnTo>
                      <a:pt x="33" y="98"/>
                    </a:lnTo>
                    <a:lnTo>
                      <a:pt x="20" y="105"/>
                    </a:lnTo>
                    <a:lnTo>
                      <a:pt x="9" y="109"/>
                    </a:lnTo>
                    <a:lnTo>
                      <a:pt x="3" y="112"/>
                    </a:lnTo>
                    <a:lnTo>
                      <a:pt x="0" y="114"/>
                    </a:lnTo>
                    <a:lnTo>
                      <a:pt x="55" y="114"/>
                    </a:lnTo>
                    <a:lnTo>
                      <a:pt x="53" y="112"/>
                    </a:lnTo>
                    <a:lnTo>
                      <a:pt x="52" y="111"/>
                    </a:lnTo>
                    <a:lnTo>
                      <a:pt x="55" y="106"/>
                    </a:lnTo>
                    <a:lnTo>
                      <a:pt x="60" y="102"/>
                    </a:lnTo>
                    <a:lnTo>
                      <a:pt x="71" y="95"/>
                    </a:lnTo>
                    <a:lnTo>
                      <a:pt x="88" y="85"/>
                    </a:lnTo>
                    <a:lnTo>
                      <a:pt x="114" y="73"/>
                    </a:lnTo>
                    <a:lnTo>
                      <a:pt x="141" y="60"/>
                    </a:lnTo>
                    <a:lnTo>
                      <a:pt x="166" y="47"/>
                    </a:lnTo>
                    <a:lnTo>
                      <a:pt x="185" y="36"/>
                    </a:lnTo>
                    <a:lnTo>
                      <a:pt x="200" y="26"/>
                    </a:lnTo>
                    <a:lnTo>
                      <a:pt x="213" y="17"/>
                    </a:lnTo>
                    <a:lnTo>
                      <a:pt x="221"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127"/>
              <p:cNvSpPr>
                <a:spLocks/>
              </p:cNvSpPr>
              <p:nvPr/>
            </p:nvSpPr>
            <p:spPr bwMode="auto">
              <a:xfrm>
                <a:off x="1226" y="1312"/>
                <a:ext cx="227" cy="114"/>
              </a:xfrm>
              <a:custGeom>
                <a:avLst/>
                <a:gdLst>
                  <a:gd name="T0" fmla="*/ 211 w 227"/>
                  <a:gd name="T1" fmla="*/ 0 h 114"/>
                  <a:gd name="T2" fmla="*/ 210 w 227"/>
                  <a:gd name="T3" fmla="*/ 0 h 114"/>
                  <a:gd name="T4" fmla="*/ 207 w 227"/>
                  <a:gd name="T5" fmla="*/ 2 h 114"/>
                  <a:gd name="T6" fmla="*/ 201 w 227"/>
                  <a:gd name="T7" fmla="*/ 5 h 114"/>
                  <a:gd name="T8" fmla="*/ 194 w 227"/>
                  <a:gd name="T9" fmla="*/ 7 h 114"/>
                  <a:gd name="T10" fmla="*/ 185 w 227"/>
                  <a:gd name="T11" fmla="*/ 12 h 114"/>
                  <a:gd name="T12" fmla="*/ 175 w 227"/>
                  <a:gd name="T13" fmla="*/ 17 h 114"/>
                  <a:gd name="T14" fmla="*/ 165 w 227"/>
                  <a:gd name="T15" fmla="*/ 23 h 114"/>
                  <a:gd name="T16" fmla="*/ 153 w 227"/>
                  <a:gd name="T17" fmla="*/ 30 h 114"/>
                  <a:gd name="T18" fmla="*/ 145 w 227"/>
                  <a:gd name="T19" fmla="*/ 36 h 114"/>
                  <a:gd name="T20" fmla="*/ 140 w 227"/>
                  <a:gd name="T21" fmla="*/ 39 h 114"/>
                  <a:gd name="T22" fmla="*/ 137 w 227"/>
                  <a:gd name="T23" fmla="*/ 41 h 114"/>
                  <a:gd name="T24" fmla="*/ 136 w 227"/>
                  <a:gd name="T25" fmla="*/ 41 h 114"/>
                  <a:gd name="T26" fmla="*/ 133 w 227"/>
                  <a:gd name="T27" fmla="*/ 42 h 114"/>
                  <a:gd name="T28" fmla="*/ 129 w 227"/>
                  <a:gd name="T29" fmla="*/ 45 h 114"/>
                  <a:gd name="T30" fmla="*/ 119 w 227"/>
                  <a:gd name="T31" fmla="*/ 51 h 114"/>
                  <a:gd name="T32" fmla="*/ 104 w 227"/>
                  <a:gd name="T33" fmla="*/ 59 h 114"/>
                  <a:gd name="T34" fmla="*/ 85 w 227"/>
                  <a:gd name="T35" fmla="*/ 71 h 114"/>
                  <a:gd name="T36" fmla="*/ 67 w 227"/>
                  <a:gd name="T37" fmla="*/ 81 h 114"/>
                  <a:gd name="T38" fmla="*/ 49 w 227"/>
                  <a:gd name="T39" fmla="*/ 90 h 114"/>
                  <a:gd name="T40" fmla="*/ 34 w 227"/>
                  <a:gd name="T41" fmla="*/ 98 h 114"/>
                  <a:gd name="T42" fmla="*/ 21 w 227"/>
                  <a:gd name="T43" fmla="*/ 105 h 114"/>
                  <a:gd name="T44" fmla="*/ 9 w 227"/>
                  <a:gd name="T45" fmla="*/ 110 h 114"/>
                  <a:gd name="T46" fmla="*/ 3 w 227"/>
                  <a:gd name="T47" fmla="*/ 113 h 114"/>
                  <a:gd name="T48" fmla="*/ 0 w 227"/>
                  <a:gd name="T49" fmla="*/ 114 h 114"/>
                  <a:gd name="T50" fmla="*/ 54 w 227"/>
                  <a:gd name="T51" fmla="*/ 114 h 114"/>
                  <a:gd name="T52" fmla="*/ 54 w 227"/>
                  <a:gd name="T53" fmla="*/ 114 h 114"/>
                  <a:gd name="T54" fmla="*/ 52 w 227"/>
                  <a:gd name="T55" fmla="*/ 113 h 114"/>
                  <a:gd name="T56" fmla="*/ 52 w 227"/>
                  <a:gd name="T57" fmla="*/ 111 h 114"/>
                  <a:gd name="T58" fmla="*/ 54 w 227"/>
                  <a:gd name="T59" fmla="*/ 107 h 114"/>
                  <a:gd name="T60" fmla="*/ 61 w 227"/>
                  <a:gd name="T61" fmla="*/ 103 h 114"/>
                  <a:gd name="T62" fmla="*/ 71 w 227"/>
                  <a:gd name="T63" fmla="*/ 95 h 114"/>
                  <a:gd name="T64" fmla="*/ 88 w 227"/>
                  <a:gd name="T65" fmla="*/ 87 h 114"/>
                  <a:gd name="T66" fmla="*/ 114 w 227"/>
                  <a:gd name="T67" fmla="*/ 75 h 114"/>
                  <a:gd name="T68" fmla="*/ 142 w 227"/>
                  <a:gd name="T69" fmla="*/ 62 h 114"/>
                  <a:gd name="T70" fmla="*/ 165 w 227"/>
                  <a:gd name="T71" fmla="*/ 49 h 114"/>
                  <a:gd name="T72" fmla="*/ 185 w 227"/>
                  <a:gd name="T73" fmla="*/ 38 h 114"/>
                  <a:gd name="T74" fmla="*/ 201 w 227"/>
                  <a:gd name="T75" fmla="*/ 28 h 114"/>
                  <a:gd name="T76" fmla="*/ 212 w 227"/>
                  <a:gd name="T77" fmla="*/ 19 h 114"/>
                  <a:gd name="T78" fmla="*/ 221 w 227"/>
                  <a:gd name="T79" fmla="*/ 12 h 114"/>
                  <a:gd name="T80" fmla="*/ 225 w 227"/>
                  <a:gd name="T81" fmla="*/ 7 h 114"/>
                  <a:gd name="T82" fmla="*/ 227 w 227"/>
                  <a:gd name="T83" fmla="*/ 6 h 114"/>
                  <a:gd name="T84" fmla="*/ 211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1" y="0"/>
                    </a:moveTo>
                    <a:lnTo>
                      <a:pt x="210" y="0"/>
                    </a:lnTo>
                    <a:lnTo>
                      <a:pt x="207" y="2"/>
                    </a:lnTo>
                    <a:lnTo>
                      <a:pt x="201" y="5"/>
                    </a:lnTo>
                    <a:lnTo>
                      <a:pt x="194" y="7"/>
                    </a:lnTo>
                    <a:lnTo>
                      <a:pt x="185" y="12"/>
                    </a:lnTo>
                    <a:lnTo>
                      <a:pt x="175" y="17"/>
                    </a:lnTo>
                    <a:lnTo>
                      <a:pt x="165" y="23"/>
                    </a:lnTo>
                    <a:lnTo>
                      <a:pt x="153" y="30"/>
                    </a:lnTo>
                    <a:lnTo>
                      <a:pt x="145" y="36"/>
                    </a:lnTo>
                    <a:lnTo>
                      <a:pt x="140" y="39"/>
                    </a:lnTo>
                    <a:lnTo>
                      <a:pt x="137" y="41"/>
                    </a:lnTo>
                    <a:lnTo>
                      <a:pt x="136" y="41"/>
                    </a:lnTo>
                    <a:lnTo>
                      <a:pt x="133" y="42"/>
                    </a:lnTo>
                    <a:lnTo>
                      <a:pt x="129" y="45"/>
                    </a:lnTo>
                    <a:lnTo>
                      <a:pt x="119" y="51"/>
                    </a:lnTo>
                    <a:lnTo>
                      <a:pt x="104" y="59"/>
                    </a:lnTo>
                    <a:lnTo>
                      <a:pt x="85" y="71"/>
                    </a:lnTo>
                    <a:lnTo>
                      <a:pt x="67" y="81"/>
                    </a:lnTo>
                    <a:lnTo>
                      <a:pt x="49" y="90"/>
                    </a:lnTo>
                    <a:lnTo>
                      <a:pt x="34" y="98"/>
                    </a:lnTo>
                    <a:lnTo>
                      <a:pt x="21" y="105"/>
                    </a:lnTo>
                    <a:lnTo>
                      <a:pt x="9" y="110"/>
                    </a:lnTo>
                    <a:lnTo>
                      <a:pt x="3" y="113"/>
                    </a:lnTo>
                    <a:lnTo>
                      <a:pt x="0" y="114"/>
                    </a:lnTo>
                    <a:lnTo>
                      <a:pt x="54" y="114"/>
                    </a:lnTo>
                    <a:lnTo>
                      <a:pt x="52" y="113"/>
                    </a:lnTo>
                    <a:lnTo>
                      <a:pt x="52" y="111"/>
                    </a:lnTo>
                    <a:lnTo>
                      <a:pt x="54" y="107"/>
                    </a:lnTo>
                    <a:lnTo>
                      <a:pt x="61" y="103"/>
                    </a:lnTo>
                    <a:lnTo>
                      <a:pt x="71" y="95"/>
                    </a:lnTo>
                    <a:lnTo>
                      <a:pt x="88" y="87"/>
                    </a:lnTo>
                    <a:lnTo>
                      <a:pt x="114" y="75"/>
                    </a:lnTo>
                    <a:lnTo>
                      <a:pt x="142" y="62"/>
                    </a:lnTo>
                    <a:lnTo>
                      <a:pt x="165" y="49"/>
                    </a:lnTo>
                    <a:lnTo>
                      <a:pt x="185" y="38"/>
                    </a:lnTo>
                    <a:lnTo>
                      <a:pt x="201" y="28"/>
                    </a:lnTo>
                    <a:lnTo>
                      <a:pt x="212" y="19"/>
                    </a:lnTo>
                    <a:lnTo>
                      <a:pt x="221" y="12"/>
                    </a:lnTo>
                    <a:lnTo>
                      <a:pt x="225" y="7"/>
                    </a:lnTo>
                    <a:lnTo>
                      <a:pt x="227" y="6"/>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128"/>
              <p:cNvSpPr>
                <a:spLocks/>
              </p:cNvSpPr>
              <p:nvPr/>
            </p:nvSpPr>
            <p:spPr bwMode="auto">
              <a:xfrm>
                <a:off x="1251" y="1344"/>
                <a:ext cx="226" cy="112"/>
              </a:xfrm>
              <a:custGeom>
                <a:avLst/>
                <a:gdLst>
                  <a:gd name="T0" fmla="*/ 212 w 226"/>
                  <a:gd name="T1" fmla="*/ 0 h 112"/>
                  <a:gd name="T2" fmla="*/ 211 w 226"/>
                  <a:gd name="T3" fmla="*/ 0 h 112"/>
                  <a:gd name="T4" fmla="*/ 206 w 226"/>
                  <a:gd name="T5" fmla="*/ 1 h 112"/>
                  <a:gd name="T6" fmla="*/ 200 w 226"/>
                  <a:gd name="T7" fmla="*/ 4 h 112"/>
                  <a:gd name="T8" fmla="*/ 193 w 226"/>
                  <a:gd name="T9" fmla="*/ 7 h 112"/>
                  <a:gd name="T10" fmla="*/ 185 w 226"/>
                  <a:gd name="T11" fmla="*/ 11 h 112"/>
                  <a:gd name="T12" fmla="*/ 174 w 226"/>
                  <a:gd name="T13" fmla="*/ 17 h 112"/>
                  <a:gd name="T14" fmla="*/ 164 w 226"/>
                  <a:gd name="T15" fmla="*/ 23 h 112"/>
                  <a:gd name="T16" fmla="*/ 153 w 226"/>
                  <a:gd name="T17" fmla="*/ 30 h 112"/>
                  <a:gd name="T18" fmla="*/ 144 w 226"/>
                  <a:gd name="T19" fmla="*/ 36 h 112"/>
                  <a:gd name="T20" fmla="*/ 140 w 226"/>
                  <a:gd name="T21" fmla="*/ 39 h 112"/>
                  <a:gd name="T22" fmla="*/ 137 w 226"/>
                  <a:gd name="T23" fmla="*/ 40 h 112"/>
                  <a:gd name="T24" fmla="*/ 136 w 226"/>
                  <a:gd name="T25" fmla="*/ 42 h 112"/>
                  <a:gd name="T26" fmla="*/ 133 w 226"/>
                  <a:gd name="T27" fmla="*/ 43 h 112"/>
                  <a:gd name="T28" fmla="*/ 128 w 226"/>
                  <a:gd name="T29" fmla="*/ 45 h 112"/>
                  <a:gd name="T30" fmla="*/ 118 w 226"/>
                  <a:gd name="T31" fmla="*/ 50 h 112"/>
                  <a:gd name="T32" fmla="*/ 104 w 226"/>
                  <a:gd name="T33" fmla="*/ 59 h 112"/>
                  <a:gd name="T34" fmla="*/ 85 w 226"/>
                  <a:gd name="T35" fmla="*/ 71 h 112"/>
                  <a:gd name="T36" fmla="*/ 66 w 226"/>
                  <a:gd name="T37" fmla="*/ 81 h 112"/>
                  <a:gd name="T38" fmla="*/ 49 w 226"/>
                  <a:gd name="T39" fmla="*/ 89 h 112"/>
                  <a:gd name="T40" fmla="*/ 33 w 226"/>
                  <a:gd name="T41" fmla="*/ 97 h 112"/>
                  <a:gd name="T42" fmla="*/ 20 w 226"/>
                  <a:gd name="T43" fmla="*/ 104 h 112"/>
                  <a:gd name="T44" fmla="*/ 9 w 226"/>
                  <a:gd name="T45" fmla="*/ 108 h 112"/>
                  <a:gd name="T46" fmla="*/ 3 w 226"/>
                  <a:gd name="T47" fmla="*/ 111 h 112"/>
                  <a:gd name="T48" fmla="*/ 0 w 226"/>
                  <a:gd name="T49" fmla="*/ 112 h 112"/>
                  <a:gd name="T50" fmla="*/ 55 w 226"/>
                  <a:gd name="T51" fmla="*/ 112 h 112"/>
                  <a:gd name="T52" fmla="*/ 55 w 226"/>
                  <a:gd name="T53" fmla="*/ 112 h 112"/>
                  <a:gd name="T54" fmla="*/ 53 w 226"/>
                  <a:gd name="T55" fmla="*/ 111 h 112"/>
                  <a:gd name="T56" fmla="*/ 52 w 226"/>
                  <a:gd name="T57" fmla="*/ 109 h 112"/>
                  <a:gd name="T58" fmla="*/ 55 w 226"/>
                  <a:gd name="T59" fmla="*/ 107 h 112"/>
                  <a:gd name="T60" fmla="*/ 60 w 226"/>
                  <a:gd name="T61" fmla="*/ 101 h 112"/>
                  <a:gd name="T62" fmla="*/ 71 w 226"/>
                  <a:gd name="T63" fmla="*/ 95 h 112"/>
                  <a:gd name="T64" fmla="*/ 88 w 226"/>
                  <a:gd name="T65" fmla="*/ 86 h 112"/>
                  <a:gd name="T66" fmla="*/ 114 w 226"/>
                  <a:gd name="T67" fmla="*/ 75 h 112"/>
                  <a:gd name="T68" fmla="*/ 141 w 226"/>
                  <a:gd name="T69" fmla="*/ 62 h 112"/>
                  <a:gd name="T70" fmla="*/ 164 w 226"/>
                  <a:gd name="T71" fmla="*/ 49 h 112"/>
                  <a:gd name="T72" fmla="*/ 183 w 226"/>
                  <a:gd name="T73" fmla="*/ 37 h 112"/>
                  <a:gd name="T74" fmla="*/ 199 w 226"/>
                  <a:gd name="T75" fmla="*/ 27 h 112"/>
                  <a:gd name="T76" fmla="*/ 212 w 226"/>
                  <a:gd name="T77" fmla="*/ 19 h 112"/>
                  <a:gd name="T78" fmla="*/ 219 w 226"/>
                  <a:gd name="T79" fmla="*/ 11 h 112"/>
                  <a:gd name="T80" fmla="*/ 225 w 226"/>
                  <a:gd name="T81" fmla="*/ 7 h 112"/>
                  <a:gd name="T82" fmla="*/ 226 w 226"/>
                  <a:gd name="T83" fmla="*/ 6 h 112"/>
                  <a:gd name="T84" fmla="*/ 212 w 226"/>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2"/>
                  <a:gd name="T131" fmla="*/ 226 w 226"/>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2">
                    <a:moveTo>
                      <a:pt x="212" y="0"/>
                    </a:moveTo>
                    <a:lnTo>
                      <a:pt x="211" y="0"/>
                    </a:lnTo>
                    <a:lnTo>
                      <a:pt x="206" y="1"/>
                    </a:lnTo>
                    <a:lnTo>
                      <a:pt x="200" y="4"/>
                    </a:lnTo>
                    <a:lnTo>
                      <a:pt x="193" y="7"/>
                    </a:lnTo>
                    <a:lnTo>
                      <a:pt x="185" y="11"/>
                    </a:lnTo>
                    <a:lnTo>
                      <a:pt x="174" y="17"/>
                    </a:lnTo>
                    <a:lnTo>
                      <a:pt x="164" y="23"/>
                    </a:lnTo>
                    <a:lnTo>
                      <a:pt x="153" y="30"/>
                    </a:lnTo>
                    <a:lnTo>
                      <a:pt x="144" y="36"/>
                    </a:lnTo>
                    <a:lnTo>
                      <a:pt x="140" y="39"/>
                    </a:lnTo>
                    <a:lnTo>
                      <a:pt x="137" y="40"/>
                    </a:lnTo>
                    <a:lnTo>
                      <a:pt x="136" y="42"/>
                    </a:lnTo>
                    <a:lnTo>
                      <a:pt x="133" y="43"/>
                    </a:lnTo>
                    <a:lnTo>
                      <a:pt x="128" y="45"/>
                    </a:lnTo>
                    <a:lnTo>
                      <a:pt x="118" y="50"/>
                    </a:lnTo>
                    <a:lnTo>
                      <a:pt x="104" y="59"/>
                    </a:lnTo>
                    <a:lnTo>
                      <a:pt x="85" y="71"/>
                    </a:lnTo>
                    <a:lnTo>
                      <a:pt x="66" y="81"/>
                    </a:lnTo>
                    <a:lnTo>
                      <a:pt x="49" y="89"/>
                    </a:lnTo>
                    <a:lnTo>
                      <a:pt x="33" y="97"/>
                    </a:lnTo>
                    <a:lnTo>
                      <a:pt x="20" y="104"/>
                    </a:lnTo>
                    <a:lnTo>
                      <a:pt x="9" y="108"/>
                    </a:lnTo>
                    <a:lnTo>
                      <a:pt x="3" y="111"/>
                    </a:lnTo>
                    <a:lnTo>
                      <a:pt x="0" y="112"/>
                    </a:lnTo>
                    <a:lnTo>
                      <a:pt x="55" y="112"/>
                    </a:lnTo>
                    <a:lnTo>
                      <a:pt x="53" y="111"/>
                    </a:lnTo>
                    <a:lnTo>
                      <a:pt x="52" y="109"/>
                    </a:lnTo>
                    <a:lnTo>
                      <a:pt x="55" y="107"/>
                    </a:lnTo>
                    <a:lnTo>
                      <a:pt x="60" y="101"/>
                    </a:lnTo>
                    <a:lnTo>
                      <a:pt x="71" y="95"/>
                    </a:lnTo>
                    <a:lnTo>
                      <a:pt x="88" y="86"/>
                    </a:lnTo>
                    <a:lnTo>
                      <a:pt x="114" y="75"/>
                    </a:lnTo>
                    <a:lnTo>
                      <a:pt x="141" y="62"/>
                    </a:lnTo>
                    <a:lnTo>
                      <a:pt x="164" y="49"/>
                    </a:lnTo>
                    <a:lnTo>
                      <a:pt x="183" y="37"/>
                    </a:lnTo>
                    <a:lnTo>
                      <a:pt x="199" y="27"/>
                    </a:lnTo>
                    <a:lnTo>
                      <a:pt x="212" y="19"/>
                    </a:lnTo>
                    <a:lnTo>
                      <a:pt x="219" y="11"/>
                    </a:lnTo>
                    <a:lnTo>
                      <a:pt x="225" y="7"/>
                    </a:lnTo>
                    <a:lnTo>
                      <a:pt x="226"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129"/>
              <p:cNvSpPr>
                <a:spLocks/>
              </p:cNvSpPr>
              <p:nvPr/>
            </p:nvSpPr>
            <p:spPr bwMode="auto">
              <a:xfrm>
                <a:off x="1275" y="1376"/>
                <a:ext cx="227" cy="112"/>
              </a:xfrm>
              <a:custGeom>
                <a:avLst/>
                <a:gdLst>
                  <a:gd name="T0" fmla="*/ 213 w 227"/>
                  <a:gd name="T1" fmla="*/ 0 h 112"/>
                  <a:gd name="T2" fmla="*/ 211 w 227"/>
                  <a:gd name="T3" fmla="*/ 0 h 112"/>
                  <a:gd name="T4" fmla="*/ 207 w 227"/>
                  <a:gd name="T5" fmla="*/ 1 h 112"/>
                  <a:gd name="T6" fmla="*/ 201 w 227"/>
                  <a:gd name="T7" fmla="*/ 4 h 112"/>
                  <a:gd name="T8" fmla="*/ 194 w 227"/>
                  <a:gd name="T9" fmla="*/ 7 h 112"/>
                  <a:gd name="T10" fmla="*/ 185 w 227"/>
                  <a:gd name="T11" fmla="*/ 11 h 112"/>
                  <a:gd name="T12" fmla="*/ 175 w 227"/>
                  <a:gd name="T13" fmla="*/ 17 h 112"/>
                  <a:gd name="T14" fmla="*/ 165 w 227"/>
                  <a:gd name="T15" fmla="*/ 23 h 112"/>
                  <a:gd name="T16" fmla="*/ 153 w 227"/>
                  <a:gd name="T17" fmla="*/ 30 h 112"/>
                  <a:gd name="T18" fmla="*/ 145 w 227"/>
                  <a:gd name="T19" fmla="*/ 36 h 112"/>
                  <a:gd name="T20" fmla="*/ 140 w 227"/>
                  <a:gd name="T21" fmla="*/ 39 h 112"/>
                  <a:gd name="T22" fmla="*/ 137 w 227"/>
                  <a:gd name="T23" fmla="*/ 40 h 112"/>
                  <a:gd name="T24" fmla="*/ 136 w 227"/>
                  <a:gd name="T25" fmla="*/ 41 h 112"/>
                  <a:gd name="T26" fmla="*/ 135 w 227"/>
                  <a:gd name="T27" fmla="*/ 43 h 112"/>
                  <a:gd name="T28" fmla="*/ 129 w 227"/>
                  <a:gd name="T29" fmla="*/ 46 h 112"/>
                  <a:gd name="T30" fmla="*/ 120 w 227"/>
                  <a:gd name="T31" fmla="*/ 52 h 112"/>
                  <a:gd name="T32" fmla="*/ 106 w 227"/>
                  <a:gd name="T33" fmla="*/ 60 h 112"/>
                  <a:gd name="T34" fmla="*/ 87 w 227"/>
                  <a:gd name="T35" fmla="*/ 70 h 112"/>
                  <a:gd name="T36" fmla="*/ 68 w 227"/>
                  <a:gd name="T37" fmla="*/ 80 h 112"/>
                  <a:gd name="T38" fmla="*/ 51 w 227"/>
                  <a:gd name="T39" fmla="*/ 89 h 112"/>
                  <a:gd name="T40" fmla="*/ 34 w 227"/>
                  <a:gd name="T41" fmla="*/ 96 h 112"/>
                  <a:gd name="T42" fmla="*/ 21 w 227"/>
                  <a:gd name="T43" fmla="*/ 103 h 112"/>
                  <a:gd name="T44" fmla="*/ 9 w 227"/>
                  <a:gd name="T45" fmla="*/ 108 h 112"/>
                  <a:gd name="T46" fmla="*/ 3 w 227"/>
                  <a:gd name="T47" fmla="*/ 111 h 112"/>
                  <a:gd name="T48" fmla="*/ 0 w 227"/>
                  <a:gd name="T49" fmla="*/ 112 h 112"/>
                  <a:gd name="T50" fmla="*/ 55 w 227"/>
                  <a:gd name="T51" fmla="*/ 112 h 112"/>
                  <a:gd name="T52" fmla="*/ 55 w 227"/>
                  <a:gd name="T53" fmla="*/ 112 h 112"/>
                  <a:gd name="T54" fmla="*/ 54 w 227"/>
                  <a:gd name="T55" fmla="*/ 111 h 112"/>
                  <a:gd name="T56" fmla="*/ 52 w 227"/>
                  <a:gd name="T57" fmla="*/ 109 h 112"/>
                  <a:gd name="T58" fmla="*/ 55 w 227"/>
                  <a:gd name="T59" fmla="*/ 105 h 112"/>
                  <a:gd name="T60" fmla="*/ 61 w 227"/>
                  <a:gd name="T61" fmla="*/ 101 h 112"/>
                  <a:gd name="T62" fmla="*/ 71 w 227"/>
                  <a:gd name="T63" fmla="*/ 93 h 112"/>
                  <a:gd name="T64" fmla="*/ 88 w 227"/>
                  <a:gd name="T65" fmla="*/ 85 h 112"/>
                  <a:gd name="T66" fmla="*/ 114 w 227"/>
                  <a:gd name="T67" fmla="*/ 73 h 112"/>
                  <a:gd name="T68" fmla="*/ 142 w 227"/>
                  <a:gd name="T69" fmla="*/ 60 h 112"/>
                  <a:gd name="T70" fmla="*/ 165 w 227"/>
                  <a:gd name="T71" fmla="*/ 49 h 112"/>
                  <a:gd name="T72" fmla="*/ 184 w 227"/>
                  <a:gd name="T73" fmla="*/ 37 h 112"/>
                  <a:gd name="T74" fmla="*/ 200 w 227"/>
                  <a:gd name="T75" fmla="*/ 27 h 112"/>
                  <a:gd name="T76" fmla="*/ 213 w 227"/>
                  <a:gd name="T77" fmla="*/ 18 h 112"/>
                  <a:gd name="T78" fmla="*/ 220 w 227"/>
                  <a:gd name="T79" fmla="*/ 11 h 112"/>
                  <a:gd name="T80" fmla="*/ 225 w 227"/>
                  <a:gd name="T81" fmla="*/ 7 h 112"/>
                  <a:gd name="T82" fmla="*/ 227 w 227"/>
                  <a:gd name="T83" fmla="*/ 5 h 112"/>
                  <a:gd name="T84" fmla="*/ 213 w 227"/>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2"/>
                  <a:gd name="T131" fmla="*/ 227 w 227"/>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2">
                    <a:moveTo>
                      <a:pt x="213" y="0"/>
                    </a:moveTo>
                    <a:lnTo>
                      <a:pt x="211" y="0"/>
                    </a:lnTo>
                    <a:lnTo>
                      <a:pt x="207" y="1"/>
                    </a:lnTo>
                    <a:lnTo>
                      <a:pt x="201" y="4"/>
                    </a:lnTo>
                    <a:lnTo>
                      <a:pt x="194" y="7"/>
                    </a:lnTo>
                    <a:lnTo>
                      <a:pt x="185" y="11"/>
                    </a:lnTo>
                    <a:lnTo>
                      <a:pt x="175" y="17"/>
                    </a:lnTo>
                    <a:lnTo>
                      <a:pt x="165" y="23"/>
                    </a:lnTo>
                    <a:lnTo>
                      <a:pt x="153" y="30"/>
                    </a:lnTo>
                    <a:lnTo>
                      <a:pt x="145" y="36"/>
                    </a:lnTo>
                    <a:lnTo>
                      <a:pt x="140" y="39"/>
                    </a:lnTo>
                    <a:lnTo>
                      <a:pt x="137" y="40"/>
                    </a:lnTo>
                    <a:lnTo>
                      <a:pt x="136" y="41"/>
                    </a:lnTo>
                    <a:lnTo>
                      <a:pt x="135" y="43"/>
                    </a:lnTo>
                    <a:lnTo>
                      <a:pt x="129" y="46"/>
                    </a:lnTo>
                    <a:lnTo>
                      <a:pt x="120" y="52"/>
                    </a:lnTo>
                    <a:lnTo>
                      <a:pt x="106" y="60"/>
                    </a:lnTo>
                    <a:lnTo>
                      <a:pt x="87" y="70"/>
                    </a:lnTo>
                    <a:lnTo>
                      <a:pt x="68" y="80"/>
                    </a:lnTo>
                    <a:lnTo>
                      <a:pt x="51" y="89"/>
                    </a:lnTo>
                    <a:lnTo>
                      <a:pt x="34" y="96"/>
                    </a:lnTo>
                    <a:lnTo>
                      <a:pt x="21" y="103"/>
                    </a:lnTo>
                    <a:lnTo>
                      <a:pt x="9" y="108"/>
                    </a:lnTo>
                    <a:lnTo>
                      <a:pt x="3" y="111"/>
                    </a:lnTo>
                    <a:lnTo>
                      <a:pt x="0" y="112"/>
                    </a:lnTo>
                    <a:lnTo>
                      <a:pt x="55" y="112"/>
                    </a:lnTo>
                    <a:lnTo>
                      <a:pt x="54" y="111"/>
                    </a:lnTo>
                    <a:lnTo>
                      <a:pt x="52" y="109"/>
                    </a:lnTo>
                    <a:lnTo>
                      <a:pt x="55" y="105"/>
                    </a:lnTo>
                    <a:lnTo>
                      <a:pt x="61" y="101"/>
                    </a:lnTo>
                    <a:lnTo>
                      <a:pt x="71" y="93"/>
                    </a:lnTo>
                    <a:lnTo>
                      <a:pt x="88" y="85"/>
                    </a:lnTo>
                    <a:lnTo>
                      <a:pt x="114" y="73"/>
                    </a:lnTo>
                    <a:lnTo>
                      <a:pt x="142" y="60"/>
                    </a:lnTo>
                    <a:lnTo>
                      <a:pt x="165" y="49"/>
                    </a:lnTo>
                    <a:lnTo>
                      <a:pt x="184" y="37"/>
                    </a:lnTo>
                    <a:lnTo>
                      <a:pt x="200" y="27"/>
                    </a:lnTo>
                    <a:lnTo>
                      <a:pt x="213" y="18"/>
                    </a:lnTo>
                    <a:lnTo>
                      <a:pt x="220" y="11"/>
                    </a:lnTo>
                    <a:lnTo>
                      <a:pt x="225" y="7"/>
                    </a:lnTo>
                    <a:lnTo>
                      <a:pt x="227"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30"/>
              <p:cNvSpPr>
                <a:spLocks/>
              </p:cNvSpPr>
              <p:nvPr/>
            </p:nvSpPr>
            <p:spPr bwMode="auto">
              <a:xfrm>
                <a:off x="1301" y="1407"/>
                <a:ext cx="227" cy="113"/>
              </a:xfrm>
              <a:custGeom>
                <a:avLst/>
                <a:gdLst>
                  <a:gd name="T0" fmla="*/ 212 w 227"/>
                  <a:gd name="T1" fmla="*/ 0 h 113"/>
                  <a:gd name="T2" fmla="*/ 211 w 227"/>
                  <a:gd name="T3" fmla="*/ 0 h 113"/>
                  <a:gd name="T4" fmla="*/ 207 w 227"/>
                  <a:gd name="T5" fmla="*/ 2 h 113"/>
                  <a:gd name="T6" fmla="*/ 201 w 227"/>
                  <a:gd name="T7" fmla="*/ 5 h 113"/>
                  <a:gd name="T8" fmla="*/ 194 w 227"/>
                  <a:gd name="T9" fmla="*/ 8 h 113"/>
                  <a:gd name="T10" fmla="*/ 185 w 227"/>
                  <a:gd name="T11" fmla="*/ 12 h 113"/>
                  <a:gd name="T12" fmla="*/ 174 w 227"/>
                  <a:gd name="T13" fmla="*/ 18 h 113"/>
                  <a:gd name="T14" fmla="*/ 163 w 227"/>
                  <a:gd name="T15" fmla="*/ 23 h 113"/>
                  <a:gd name="T16" fmla="*/ 152 w 227"/>
                  <a:gd name="T17" fmla="*/ 31 h 113"/>
                  <a:gd name="T18" fmla="*/ 143 w 227"/>
                  <a:gd name="T19" fmla="*/ 36 h 113"/>
                  <a:gd name="T20" fmla="*/ 139 w 227"/>
                  <a:gd name="T21" fmla="*/ 39 h 113"/>
                  <a:gd name="T22" fmla="*/ 136 w 227"/>
                  <a:gd name="T23" fmla="*/ 41 h 113"/>
                  <a:gd name="T24" fmla="*/ 135 w 227"/>
                  <a:gd name="T25" fmla="*/ 41 h 113"/>
                  <a:gd name="T26" fmla="*/ 133 w 227"/>
                  <a:gd name="T27" fmla="*/ 42 h 113"/>
                  <a:gd name="T28" fmla="*/ 127 w 227"/>
                  <a:gd name="T29" fmla="*/ 45 h 113"/>
                  <a:gd name="T30" fmla="*/ 119 w 227"/>
                  <a:gd name="T31" fmla="*/ 51 h 113"/>
                  <a:gd name="T32" fmla="*/ 104 w 227"/>
                  <a:gd name="T33" fmla="*/ 59 h 113"/>
                  <a:gd name="T34" fmla="*/ 86 w 227"/>
                  <a:gd name="T35" fmla="*/ 70 h 113"/>
                  <a:gd name="T36" fmla="*/ 67 w 227"/>
                  <a:gd name="T37" fmla="*/ 80 h 113"/>
                  <a:gd name="T38" fmla="*/ 49 w 227"/>
                  <a:gd name="T39" fmla="*/ 88 h 113"/>
                  <a:gd name="T40" fmla="*/ 34 w 227"/>
                  <a:gd name="T41" fmla="*/ 97 h 113"/>
                  <a:gd name="T42" fmla="*/ 21 w 227"/>
                  <a:gd name="T43" fmla="*/ 104 h 113"/>
                  <a:gd name="T44" fmla="*/ 9 w 227"/>
                  <a:gd name="T45" fmla="*/ 108 h 113"/>
                  <a:gd name="T46" fmla="*/ 3 w 227"/>
                  <a:gd name="T47" fmla="*/ 111 h 113"/>
                  <a:gd name="T48" fmla="*/ 0 w 227"/>
                  <a:gd name="T49" fmla="*/ 113 h 113"/>
                  <a:gd name="T50" fmla="*/ 55 w 227"/>
                  <a:gd name="T51" fmla="*/ 113 h 113"/>
                  <a:gd name="T52" fmla="*/ 55 w 227"/>
                  <a:gd name="T53" fmla="*/ 113 h 113"/>
                  <a:gd name="T54" fmla="*/ 54 w 227"/>
                  <a:gd name="T55" fmla="*/ 111 h 113"/>
                  <a:gd name="T56" fmla="*/ 52 w 227"/>
                  <a:gd name="T57" fmla="*/ 110 h 113"/>
                  <a:gd name="T58" fmla="*/ 55 w 227"/>
                  <a:gd name="T59" fmla="*/ 106 h 113"/>
                  <a:gd name="T60" fmla="*/ 61 w 227"/>
                  <a:gd name="T61" fmla="*/ 101 h 113"/>
                  <a:gd name="T62" fmla="*/ 71 w 227"/>
                  <a:gd name="T63" fmla="*/ 94 h 113"/>
                  <a:gd name="T64" fmla="*/ 88 w 227"/>
                  <a:gd name="T65" fmla="*/ 85 h 113"/>
                  <a:gd name="T66" fmla="*/ 114 w 227"/>
                  <a:gd name="T67" fmla="*/ 74 h 113"/>
                  <a:gd name="T68" fmla="*/ 142 w 227"/>
                  <a:gd name="T69" fmla="*/ 61 h 113"/>
                  <a:gd name="T70" fmla="*/ 165 w 227"/>
                  <a:gd name="T71" fmla="*/ 49 h 113"/>
                  <a:gd name="T72" fmla="*/ 184 w 227"/>
                  <a:gd name="T73" fmla="*/ 38 h 113"/>
                  <a:gd name="T74" fmla="*/ 199 w 227"/>
                  <a:gd name="T75" fmla="*/ 26 h 113"/>
                  <a:gd name="T76" fmla="*/ 212 w 227"/>
                  <a:gd name="T77" fmla="*/ 19 h 113"/>
                  <a:gd name="T78" fmla="*/ 220 w 227"/>
                  <a:gd name="T79" fmla="*/ 12 h 113"/>
                  <a:gd name="T80" fmla="*/ 225 w 227"/>
                  <a:gd name="T81" fmla="*/ 8 h 113"/>
                  <a:gd name="T82" fmla="*/ 227 w 227"/>
                  <a:gd name="T83" fmla="*/ 6 h 113"/>
                  <a:gd name="T84" fmla="*/ 212 w 227"/>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3"/>
                  <a:gd name="T131" fmla="*/ 227 w 227"/>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3">
                    <a:moveTo>
                      <a:pt x="212" y="0"/>
                    </a:moveTo>
                    <a:lnTo>
                      <a:pt x="211" y="0"/>
                    </a:lnTo>
                    <a:lnTo>
                      <a:pt x="207" y="2"/>
                    </a:lnTo>
                    <a:lnTo>
                      <a:pt x="201" y="5"/>
                    </a:lnTo>
                    <a:lnTo>
                      <a:pt x="194" y="8"/>
                    </a:lnTo>
                    <a:lnTo>
                      <a:pt x="185" y="12"/>
                    </a:lnTo>
                    <a:lnTo>
                      <a:pt x="174" y="18"/>
                    </a:lnTo>
                    <a:lnTo>
                      <a:pt x="163" y="23"/>
                    </a:lnTo>
                    <a:lnTo>
                      <a:pt x="152" y="31"/>
                    </a:lnTo>
                    <a:lnTo>
                      <a:pt x="143" y="36"/>
                    </a:lnTo>
                    <a:lnTo>
                      <a:pt x="139" y="39"/>
                    </a:lnTo>
                    <a:lnTo>
                      <a:pt x="136" y="41"/>
                    </a:lnTo>
                    <a:lnTo>
                      <a:pt x="135" y="41"/>
                    </a:lnTo>
                    <a:lnTo>
                      <a:pt x="133" y="42"/>
                    </a:lnTo>
                    <a:lnTo>
                      <a:pt x="127" y="45"/>
                    </a:lnTo>
                    <a:lnTo>
                      <a:pt x="119" y="51"/>
                    </a:lnTo>
                    <a:lnTo>
                      <a:pt x="104" y="59"/>
                    </a:lnTo>
                    <a:lnTo>
                      <a:pt x="86" y="70"/>
                    </a:lnTo>
                    <a:lnTo>
                      <a:pt x="67" y="80"/>
                    </a:lnTo>
                    <a:lnTo>
                      <a:pt x="49" y="88"/>
                    </a:lnTo>
                    <a:lnTo>
                      <a:pt x="34" y="97"/>
                    </a:lnTo>
                    <a:lnTo>
                      <a:pt x="21" y="104"/>
                    </a:lnTo>
                    <a:lnTo>
                      <a:pt x="9" y="108"/>
                    </a:lnTo>
                    <a:lnTo>
                      <a:pt x="3" y="111"/>
                    </a:lnTo>
                    <a:lnTo>
                      <a:pt x="0" y="113"/>
                    </a:lnTo>
                    <a:lnTo>
                      <a:pt x="55" y="113"/>
                    </a:lnTo>
                    <a:lnTo>
                      <a:pt x="54" y="111"/>
                    </a:lnTo>
                    <a:lnTo>
                      <a:pt x="52" y="110"/>
                    </a:lnTo>
                    <a:lnTo>
                      <a:pt x="55" y="106"/>
                    </a:lnTo>
                    <a:lnTo>
                      <a:pt x="61" y="101"/>
                    </a:lnTo>
                    <a:lnTo>
                      <a:pt x="71" y="94"/>
                    </a:lnTo>
                    <a:lnTo>
                      <a:pt x="88" y="85"/>
                    </a:lnTo>
                    <a:lnTo>
                      <a:pt x="114" y="74"/>
                    </a:lnTo>
                    <a:lnTo>
                      <a:pt x="142" y="61"/>
                    </a:lnTo>
                    <a:lnTo>
                      <a:pt x="165" y="49"/>
                    </a:lnTo>
                    <a:lnTo>
                      <a:pt x="184" y="38"/>
                    </a:lnTo>
                    <a:lnTo>
                      <a:pt x="199" y="26"/>
                    </a:lnTo>
                    <a:lnTo>
                      <a:pt x="212" y="19"/>
                    </a:lnTo>
                    <a:lnTo>
                      <a:pt x="220" y="12"/>
                    </a:lnTo>
                    <a:lnTo>
                      <a:pt x="225" y="8"/>
                    </a:lnTo>
                    <a:lnTo>
                      <a:pt x="227"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31"/>
              <p:cNvSpPr>
                <a:spLocks/>
              </p:cNvSpPr>
              <p:nvPr/>
            </p:nvSpPr>
            <p:spPr bwMode="auto">
              <a:xfrm>
                <a:off x="1326" y="1439"/>
                <a:ext cx="226" cy="114"/>
              </a:xfrm>
              <a:custGeom>
                <a:avLst/>
                <a:gdLst>
                  <a:gd name="T0" fmla="*/ 212 w 226"/>
                  <a:gd name="T1" fmla="*/ 0 h 114"/>
                  <a:gd name="T2" fmla="*/ 211 w 226"/>
                  <a:gd name="T3" fmla="*/ 0 h 114"/>
                  <a:gd name="T4" fmla="*/ 206 w 226"/>
                  <a:gd name="T5" fmla="*/ 2 h 114"/>
                  <a:gd name="T6" fmla="*/ 200 w 226"/>
                  <a:gd name="T7" fmla="*/ 4 h 114"/>
                  <a:gd name="T8" fmla="*/ 193 w 226"/>
                  <a:gd name="T9" fmla="*/ 7 h 114"/>
                  <a:gd name="T10" fmla="*/ 185 w 226"/>
                  <a:gd name="T11" fmla="*/ 12 h 114"/>
                  <a:gd name="T12" fmla="*/ 174 w 226"/>
                  <a:gd name="T13" fmla="*/ 16 h 114"/>
                  <a:gd name="T14" fmla="*/ 164 w 226"/>
                  <a:gd name="T15" fmla="*/ 22 h 114"/>
                  <a:gd name="T16" fmla="*/ 153 w 226"/>
                  <a:gd name="T17" fmla="*/ 29 h 114"/>
                  <a:gd name="T18" fmla="*/ 144 w 226"/>
                  <a:gd name="T19" fmla="*/ 35 h 114"/>
                  <a:gd name="T20" fmla="*/ 140 w 226"/>
                  <a:gd name="T21" fmla="*/ 38 h 114"/>
                  <a:gd name="T22" fmla="*/ 137 w 226"/>
                  <a:gd name="T23" fmla="*/ 39 h 114"/>
                  <a:gd name="T24" fmla="*/ 136 w 226"/>
                  <a:gd name="T25" fmla="*/ 40 h 114"/>
                  <a:gd name="T26" fmla="*/ 133 w 226"/>
                  <a:gd name="T27" fmla="*/ 42 h 114"/>
                  <a:gd name="T28" fmla="*/ 127 w 226"/>
                  <a:gd name="T29" fmla="*/ 45 h 114"/>
                  <a:gd name="T30" fmla="*/ 118 w 226"/>
                  <a:gd name="T31" fmla="*/ 51 h 114"/>
                  <a:gd name="T32" fmla="*/ 102 w 226"/>
                  <a:gd name="T33" fmla="*/ 59 h 114"/>
                  <a:gd name="T34" fmla="*/ 84 w 226"/>
                  <a:gd name="T35" fmla="*/ 69 h 114"/>
                  <a:gd name="T36" fmla="*/ 66 w 226"/>
                  <a:gd name="T37" fmla="*/ 79 h 114"/>
                  <a:gd name="T38" fmla="*/ 49 w 226"/>
                  <a:gd name="T39" fmla="*/ 89 h 114"/>
                  <a:gd name="T40" fmla="*/ 33 w 226"/>
                  <a:gd name="T41" fmla="*/ 97 h 114"/>
                  <a:gd name="T42" fmla="*/ 20 w 226"/>
                  <a:gd name="T43" fmla="*/ 104 h 114"/>
                  <a:gd name="T44" fmla="*/ 9 w 226"/>
                  <a:gd name="T45" fmla="*/ 110 h 114"/>
                  <a:gd name="T46" fmla="*/ 3 w 226"/>
                  <a:gd name="T47" fmla="*/ 113 h 114"/>
                  <a:gd name="T48" fmla="*/ 0 w 226"/>
                  <a:gd name="T49" fmla="*/ 114 h 114"/>
                  <a:gd name="T50" fmla="*/ 55 w 226"/>
                  <a:gd name="T51" fmla="*/ 114 h 114"/>
                  <a:gd name="T52" fmla="*/ 55 w 226"/>
                  <a:gd name="T53" fmla="*/ 114 h 114"/>
                  <a:gd name="T54" fmla="*/ 53 w 226"/>
                  <a:gd name="T55" fmla="*/ 113 h 114"/>
                  <a:gd name="T56" fmla="*/ 52 w 226"/>
                  <a:gd name="T57" fmla="*/ 110 h 114"/>
                  <a:gd name="T58" fmla="*/ 55 w 226"/>
                  <a:gd name="T59" fmla="*/ 107 h 114"/>
                  <a:gd name="T60" fmla="*/ 61 w 226"/>
                  <a:gd name="T61" fmla="*/ 101 h 114"/>
                  <a:gd name="T62" fmla="*/ 71 w 226"/>
                  <a:gd name="T63" fmla="*/ 94 h 114"/>
                  <a:gd name="T64" fmla="*/ 88 w 226"/>
                  <a:gd name="T65" fmla="*/ 85 h 114"/>
                  <a:gd name="T66" fmla="*/ 112 w 226"/>
                  <a:gd name="T67" fmla="*/ 74 h 114"/>
                  <a:gd name="T68" fmla="*/ 140 w 226"/>
                  <a:gd name="T69" fmla="*/ 61 h 114"/>
                  <a:gd name="T70" fmla="*/ 164 w 226"/>
                  <a:gd name="T71" fmla="*/ 48 h 114"/>
                  <a:gd name="T72" fmla="*/ 183 w 226"/>
                  <a:gd name="T73" fmla="*/ 36 h 114"/>
                  <a:gd name="T74" fmla="*/ 199 w 226"/>
                  <a:gd name="T75" fmla="*/ 26 h 114"/>
                  <a:gd name="T76" fmla="*/ 212 w 226"/>
                  <a:gd name="T77" fmla="*/ 17 h 114"/>
                  <a:gd name="T78" fmla="*/ 219 w 226"/>
                  <a:gd name="T79" fmla="*/ 10 h 114"/>
                  <a:gd name="T80" fmla="*/ 225 w 226"/>
                  <a:gd name="T81" fmla="*/ 6 h 114"/>
                  <a:gd name="T82" fmla="*/ 226 w 226"/>
                  <a:gd name="T83" fmla="*/ 4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1" y="0"/>
                    </a:lnTo>
                    <a:lnTo>
                      <a:pt x="206" y="2"/>
                    </a:lnTo>
                    <a:lnTo>
                      <a:pt x="200" y="4"/>
                    </a:lnTo>
                    <a:lnTo>
                      <a:pt x="193" y="7"/>
                    </a:lnTo>
                    <a:lnTo>
                      <a:pt x="185" y="12"/>
                    </a:lnTo>
                    <a:lnTo>
                      <a:pt x="174" y="16"/>
                    </a:lnTo>
                    <a:lnTo>
                      <a:pt x="164" y="22"/>
                    </a:lnTo>
                    <a:lnTo>
                      <a:pt x="153" y="29"/>
                    </a:lnTo>
                    <a:lnTo>
                      <a:pt x="144" y="35"/>
                    </a:lnTo>
                    <a:lnTo>
                      <a:pt x="140" y="38"/>
                    </a:lnTo>
                    <a:lnTo>
                      <a:pt x="137" y="39"/>
                    </a:lnTo>
                    <a:lnTo>
                      <a:pt x="136" y="40"/>
                    </a:lnTo>
                    <a:lnTo>
                      <a:pt x="133" y="42"/>
                    </a:lnTo>
                    <a:lnTo>
                      <a:pt x="127" y="45"/>
                    </a:lnTo>
                    <a:lnTo>
                      <a:pt x="118" y="51"/>
                    </a:lnTo>
                    <a:lnTo>
                      <a:pt x="102" y="59"/>
                    </a:lnTo>
                    <a:lnTo>
                      <a:pt x="84" y="69"/>
                    </a:lnTo>
                    <a:lnTo>
                      <a:pt x="66" y="79"/>
                    </a:lnTo>
                    <a:lnTo>
                      <a:pt x="49" y="89"/>
                    </a:lnTo>
                    <a:lnTo>
                      <a:pt x="33" y="97"/>
                    </a:lnTo>
                    <a:lnTo>
                      <a:pt x="20" y="104"/>
                    </a:lnTo>
                    <a:lnTo>
                      <a:pt x="9" y="110"/>
                    </a:lnTo>
                    <a:lnTo>
                      <a:pt x="3" y="113"/>
                    </a:lnTo>
                    <a:lnTo>
                      <a:pt x="0" y="114"/>
                    </a:lnTo>
                    <a:lnTo>
                      <a:pt x="55" y="114"/>
                    </a:lnTo>
                    <a:lnTo>
                      <a:pt x="53" y="113"/>
                    </a:lnTo>
                    <a:lnTo>
                      <a:pt x="52" y="110"/>
                    </a:lnTo>
                    <a:lnTo>
                      <a:pt x="55" y="107"/>
                    </a:lnTo>
                    <a:lnTo>
                      <a:pt x="61" y="101"/>
                    </a:lnTo>
                    <a:lnTo>
                      <a:pt x="71" y="94"/>
                    </a:lnTo>
                    <a:lnTo>
                      <a:pt x="88" y="85"/>
                    </a:lnTo>
                    <a:lnTo>
                      <a:pt x="112" y="74"/>
                    </a:lnTo>
                    <a:lnTo>
                      <a:pt x="140" y="61"/>
                    </a:lnTo>
                    <a:lnTo>
                      <a:pt x="164" y="48"/>
                    </a:lnTo>
                    <a:lnTo>
                      <a:pt x="183" y="36"/>
                    </a:lnTo>
                    <a:lnTo>
                      <a:pt x="199" y="26"/>
                    </a:lnTo>
                    <a:lnTo>
                      <a:pt x="212" y="17"/>
                    </a:lnTo>
                    <a:lnTo>
                      <a:pt x="219" y="10"/>
                    </a:lnTo>
                    <a:lnTo>
                      <a:pt x="225" y="6"/>
                    </a:lnTo>
                    <a:lnTo>
                      <a:pt x="226"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32"/>
              <p:cNvSpPr>
                <a:spLocks/>
              </p:cNvSpPr>
              <p:nvPr/>
            </p:nvSpPr>
            <p:spPr bwMode="auto">
              <a:xfrm>
                <a:off x="1352" y="1471"/>
                <a:ext cx="226" cy="114"/>
              </a:xfrm>
              <a:custGeom>
                <a:avLst/>
                <a:gdLst>
                  <a:gd name="T0" fmla="*/ 211 w 226"/>
                  <a:gd name="T1" fmla="*/ 0 h 114"/>
                  <a:gd name="T2" fmla="*/ 209 w 226"/>
                  <a:gd name="T3" fmla="*/ 0 h 114"/>
                  <a:gd name="T4" fmla="*/ 206 w 226"/>
                  <a:gd name="T5" fmla="*/ 1 h 114"/>
                  <a:gd name="T6" fmla="*/ 200 w 226"/>
                  <a:gd name="T7" fmla="*/ 4 h 114"/>
                  <a:gd name="T8" fmla="*/ 192 w 226"/>
                  <a:gd name="T9" fmla="*/ 7 h 114"/>
                  <a:gd name="T10" fmla="*/ 183 w 226"/>
                  <a:gd name="T11" fmla="*/ 11 h 114"/>
                  <a:gd name="T12" fmla="*/ 173 w 226"/>
                  <a:gd name="T13" fmla="*/ 16 h 114"/>
                  <a:gd name="T14" fmla="*/ 163 w 226"/>
                  <a:gd name="T15" fmla="*/ 21 h 114"/>
                  <a:gd name="T16" fmla="*/ 151 w 226"/>
                  <a:gd name="T17" fmla="*/ 29 h 114"/>
                  <a:gd name="T18" fmla="*/ 143 w 226"/>
                  <a:gd name="T19" fmla="*/ 34 h 114"/>
                  <a:gd name="T20" fmla="*/ 138 w 226"/>
                  <a:gd name="T21" fmla="*/ 37 h 114"/>
                  <a:gd name="T22" fmla="*/ 136 w 226"/>
                  <a:gd name="T23" fmla="*/ 39 h 114"/>
                  <a:gd name="T24" fmla="*/ 134 w 226"/>
                  <a:gd name="T25" fmla="*/ 40 h 114"/>
                  <a:gd name="T26" fmla="*/ 131 w 226"/>
                  <a:gd name="T27" fmla="*/ 42 h 114"/>
                  <a:gd name="T28" fmla="*/ 127 w 226"/>
                  <a:gd name="T29" fmla="*/ 44 h 114"/>
                  <a:gd name="T30" fmla="*/ 117 w 226"/>
                  <a:gd name="T31" fmla="*/ 50 h 114"/>
                  <a:gd name="T32" fmla="*/ 102 w 226"/>
                  <a:gd name="T33" fmla="*/ 59 h 114"/>
                  <a:gd name="T34" fmla="*/ 84 w 226"/>
                  <a:gd name="T35" fmla="*/ 69 h 114"/>
                  <a:gd name="T36" fmla="*/ 66 w 226"/>
                  <a:gd name="T37" fmla="*/ 79 h 114"/>
                  <a:gd name="T38" fmla="*/ 49 w 226"/>
                  <a:gd name="T39" fmla="*/ 89 h 114"/>
                  <a:gd name="T40" fmla="*/ 33 w 226"/>
                  <a:gd name="T41" fmla="*/ 96 h 114"/>
                  <a:gd name="T42" fmla="*/ 20 w 226"/>
                  <a:gd name="T43" fmla="*/ 104 h 114"/>
                  <a:gd name="T44" fmla="*/ 9 w 226"/>
                  <a:gd name="T45" fmla="*/ 109 h 114"/>
                  <a:gd name="T46" fmla="*/ 3 w 226"/>
                  <a:gd name="T47" fmla="*/ 112 h 114"/>
                  <a:gd name="T48" fmla="*/ 0 w 226"/>
                  <a:gd name="T49" fmla="*/ 114 h 114"/>
                  <a:gd name="T50" fmla="*/ 53 w 226"/>
                  <a:gd name="T51" fmla="*/ 114 h 114"/>
                  <a:gd name="T52" fmla="*/ 53 w 226"/>
                  <a:gd name="T53" fmla="*/ 114 h 114"/>
                  <a:gd name="T54" fmla="*/ 52 w 226"/>
                  <a:gd name="T55" fmla="*/ 112 h 114"/>
                  <a:gd name="T56" fmla="*/ 52 w 226"/>
                  <a:gd name="T57" fmla="*/ 109 h 114"/>
                  <a:gd name="T58" fmla="*/ 53 w 226"/>
                  <a:gd name="T59" fmla="*/ 106 h 114"/>
                  <a:gd name="T60" fmla="*/ 59 w 226"/>
                  <a:gd name="T61" fmla="*/ 101 h 114"/>
                  <a:gd name="T62" fmla="*/ 71 w 226"/>
                  <a:gd name="T63" fmla="*/ 94 h 114"/>
                  <a:gd name="T64" fmla="*/ 88 w 226"/>
                  <a:gd name="T65" fmla="*/ 85 h 114"/>
                  <a:gd name="T66" fmla="*/ 112 w 226"/>
                  <a:gd name="T67" fmla="*/ 73 h 114"/>
                  <a:gd name="T68" fmla="*/ 140 w 226"/>
                  <a:gd name="T69" fmla="*/ 60 h 114"/>
                  <a:gd name="T70" fmla="*/ 164 w 226"/>
                  <a:gd name="T71" fmla="*/ 47 h 114"/>
                  <a:gd name="T72" fmla="*/ 183 w 226"/>
                  <a:gd name="T73" fmla="*/ 36 h 114"/>
                  <a:gd name="T74" fmla="*/ 199 w 226"/>
                  <a:gd name="T75" fmla="*/ 26 h 114"/>
                  <a:gd name="T76" fmla="*/ 212 w 226"/>
                  <a:gd name="T77" fmla="*/ 17 h 114"/>
                  <a:gd name="T78" fmla="*/ 219 w 226"/>
                  <a:gd name="T79" fmla="*/ 10 h 114"/>
                  <a:gd name="T80" fmla="*/ 225 w 226"/>
                  <a:gd name="T81" fmla="*/ 6 h 114"/>
                  <a:gd name="T82" fmla="*/ 226 w 226"/>
                  <a:gd name="T83" fmla="*/ 4 h 114"/>
                  <a:gd name="T84" fmla="*/ 211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1" y="0"/>
                    </a:moveTo>
                    <a:lnTo>
                      <a:pt x="209" y="0"/>
                    </a:lnTo>
                    <a:lnTo>
                      <a:pt x="206" y="1"/>
                    </a:lnTo>
                    <a:lnTo>
                      <a:pt x="200" y="4"/>
                    </a:lnTo>
                    <a:lnTo>
                      <a:pt x="192" y="7"/>
                    </a:lnTo>
                    <a:lnTo>
                      <a:pt x="183" y="11"/>
                    </a:lnTo>
                    <a:lnTo>
                      <a:pt x="173" y="16"/>
                    </a:lnTo>
                    <a:lnTo>
                      <a:pt x="163" y="21"/>
                    </a:lnTo>
                    <a:lnTo>
                      <a:pt x="151" y="29"/>
                    </a:lnTo>
                    <a:lnTo>
                      <a:pt x="143" y="34"/>
                    </a:lnTo>
                    <a:lnTo>
                      <a:pt x="138" y="37"/>
                    </a:lnTo>
                    <a:lnTo>
                      <a:pt x="136" y="39"/>
                    </a:lnTo>
                    <a:lnTo>
                      <a:pt x="134" y="40"/>
                    </a:lnTo>
                    <a:lnTo>
                      <a:pt x="131" y="42"/>
                    </a:lnTo>
                    <a:lnTo>
                      <a:pt x="127" y="44"/>
                    </a:lnTo>
                    <a:lnTo>
                      <a:pt x="117" y="50"/>
                    </a:lnTo>
                    <a:lnTo>
                      <a:pt x="102" y="59"/>
                    </a:lnTo>
                    <a:lnTo>
                      <a:pt x="84" y="69"/>
                    </a:lnTo>
                    <a:lnTo>
                      <a:pt x="66" y="79"/>
                    </a:lnTo>
                    <a:lnTo>
                      <a:pt x="49" y="89"/>
                    </a:lnTo>
                    <a:lnTo>
                      <a:pt x="33" y="96"/>
                    </a:lnTo>
                    <a:lnTo>
                      <a:pt x="20" y="104"/>
                    </a:lnTo>
                    <a:lnTo>
                      <a:pt x="9" y="109"/>
                    </a:lnTo>
                    <a:lnTo>
                      <a:pt x="3" y="112"/>
                    </a:lnTo>
                    <a:lnTo>
                      <a:pt x="0" y="114"/>
                    </a:lnTo>
                    <a:lnTo>
                      <a:pt x="53" y="114"/>
                    </a:lnTo>
                    <a:lnTo>
                      <a:pt x="52" y="112"/>
                    </a:lnTo>
                    <a:lnTo>
                      <a:pt x="52" y="109"/>
                    </a:lnTo>
                    <a:lnTo>
                      <a:pt x="53" y="106"/>
                    </a:lnTo>
                    <a:lnTo>
                      <a:pt x="59" y="101"/>
                    </a:lnTo>
                    <a:lnTo>
                      <a:pt x="71" y="94"/>
                    </a:lnTo>
                    <a:lnTo>
                      <a:pt x="88" y="85"/>
                    </a:lnTo>
                    <a:lnTo>
                      <a:pt x="112" y="73"/>
                    </a:lnTo>
                    <a:lnTo>
                      <a:pt x="140" y="60"/>
                    </a:lnTo>
                    <a:lnTo>
                      <a:pt x="164" y="47"/>
                    </a:lnTo>
                    <a:lnTo>
                      <a:pt x="183" y="36"/>
                    </a:lnTo>
                    <a:lnTo>
                      <a:pt x="199" y="26"/>
                    </a:lnTo>
                    <a:lnTo>
                      <a:pt x="212" y="17"/>
                    </a:lnTo>
                    <a:lnTo>
                      <a:pt x="219" y="10"/>
                    </a:lnTo>
                    <a:lnTo>
                      <a:pt x="225" y="6"/>
                    </a:lnTo>
                    <a:lnTo>
                      <a:pt x="226" y="4"/>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133"/>
              <p:cNvSpPr>
                <a:spLocks/>
              </p:cNvSpPr>
              <p:nvPr/>
            </p:nvSpPr>
            <p:spPr bwMode="auto">
              <a:xfrm>
                <a:off x="1376" y="1503"/>
                <a:ext cx="227" cy="113"/>
              </a:xfrm>
              <a:custGeom>
                <a:avLst/>
                <a:gdLst>
                  <a:gd name="T0" fmla="*/ 213 w 227"/>
                  <a:gd name="T1" fmla="*/ 0 h 113"/>
                  <a:gd name="T2" fmla="*/ 211 w 227"/>
                  <a:gd name="T3" fmla="*/ 0 h 113"/>
                  <a:gd name="T4" fmla="*/ 207 w 227"/>
                  <a:gd name="T5" fmla="*/ 1 h 113"/>
                  <a:gd name="T6" fmla="*/ 201 w 227"/>
                  <a:gd name="T7" fmla="*/ 4 h 113"/>
                  <a:gd name="T8" fmla="*/ 194 w 227"/>
                  <a:gd name="T9" fmla="*/ 7 h 113"/>
                  <a:gd name="T10" fmla="*/ 185 w 227"/>
                  <a:gd name="T11" fmla="*/ 11 h 113"/>
                  <a:gd name="T12" fmla="*/ 174 w 227"/>
                  <a:gd name="T13" fmla="*/ 15 h 113"/>
                  <a:gd name="T14" fmla="*/ 163 w 227"/>
                  <a:gd name="T15" fmla="*/ 21 h 113"/>
                  <a:gd name="T16" fmla="*/ 152 w 227"/>
                  <a:gd name="T17" fmla="*/ 28 h 113"/>
                  <a:gd name="T18" fmla="*/ 143 w 227"/>
                  <a:gd name="T19" fmla="*/ 34 h 113"/>
                  <a:gd name="T20" fmla="*/ 139 w 227"/>
                  <a:gd name="T21" fmla="*/ 37 h 113"/>
                  <a:gd name="T22" fmla="*/ 136 w 227"/>
                  <a:gd name="T23" fmla="*/ 38 h 113"/>
                  <a:gd name="T24" fmla="*/ 135 w 227"/>
                  <a:gd name="T25" fmla="*/ 40 h 113"/>
                  <a:gd name="T26" fmla="*/ 132 w 227"/>
                  <a:gd name="T27" fmla="*/ 41 h 113"/>
                  <a:gd name="T28" fmla="*/ 127 w 227"/>
                  <a:gd name="T29" fmla="*/ 44 h 113"/>
                  <a:gd name="T30" fmla="*/ 117 w 227"/>
                  <a:gd name="T31" fmla="*/ 50 h 113"/>
                  <a:gd name="T32" fmla="*/ 103 w 227"/>
                  <a:gd name="T33" fmla="*/ 59 h 113"/>
                  <a:gd name="T34" fmla="*/ 84 w 227"/>
                  <a:gd name="T35" fmla="*/ 70 h 113"/>
                  <a:gd name="T36" fmla="*/ 67 w 227"/>
                  <a:gd name="T37" fmla="*/ 80 h 113"/>
                  <a:gd name="T38" fmla="*/ 49 w 227"/>
                  <a:gd name="T39" fmla="*/ 89 h 113"/>
                  <a:gd name="T40" fmla="*/ 34 w 227"/>
                  <a:gd name="T41" fmla="*/ 98 h 113"/>
                  <a:gd name="T42" fmla="*/ 21 w 227"/>
                  <a:gd name="T43" fmla="*/ 105 h 113"/>
                  <a:gd name="T44" fmla="*/ 9 w 227"/>
                  <a:gd name="T45" fmla="*/ 109 h 113"/>
                  <a:gd name="T46" fmla="*/ 3 w 227"/>
                  <a:gd name="T47" fmla="*/ 112 h 113"/>
                  <a:gd name="T48" fmla="*/ 0 w 227"/>
                  <a:gd name="T49" fmla="*/ 113 h 113"/>
                  <a:gd name="T50" fmla="*/ 54 w 227"/>
                  <a:gd name="T51" fmla="*/ 113 h 113"/>
                  <a:gd name="T52" fmla="*/ 54 w 227"/>
                  <a:gd name="T53" fmla="*/ 113 h 113"/>
                  <a:gd name="T54" fmla="*/ 52 w 227"/>
                  <a:gd name="T55" fmla="*/ 112 h 113"/>
                  <a:gd name="T56" fmla="*/ 52 w 227"/>
                  <a:gd name="T57" fmla="*/ 109 h 113"/>
                  <a:gd name="T58" fmla="*/ 54 w 227"/>
                  <a:gd name="T59" fmla="*/ 106 h 113"/>
                  <a:gd name="T60" fmla="*/ 60 w 227"/>
                  <a:gd name="T61" fmla="*/ 100 h 113"/>
                  <a:gd name="T62" fmla="*/ 71 w 227"/>
                  <a:gd name="T63" fmla="*/ 93 h 113"/>
                  <a:gd name="T64" fmla="*/ 88 w 227"/>
                  <a:gd name="T65" fmla="*/ 85 h 113"/>
                  <a:gd name="T66" fmla="*/ 113 w 227"/>
                  <a:gd name="T67" fmla="*/ 73 h 113"/>
                  <a:gd name="T68" fmla="*/ 140 w 227"/>
                  <a:gd name="T69" fmla="*/ 60 h 113"/>
                  <a:gd name="T70" fmla="*/ 165 w 227"/>
                  <a:gd name="T71" fmla="*/ 47 h 113"/>
                  <a:gd name="T72" fmla="*/ 184 w 227"/>
                  <a:gd name="T73" fmla="*/ 36 h 113"/>
                  <a:gd name="T74" fmla="*/ 200 w 227"/>
                  <a:gd name="T75" fmla="*/ 25 h 113"/>
                  <a:gd name="T76" fmla="*/ 213 w 227"/>
                  <a:gd name="T77" fmla="*/ 17 h 113"/>
                  <a:gd name="T78" fmla="*/ 220 w 227"/>
                  <a:gd name="T79" fmla="*/ 10 h 113"/>
                  <a:gd name="T80" fmla="*/ 225 w 227"/>
                  <a:gd name="T81" fmla="*/ 5 h 113"/>
                  <a:gd name="T82" fmla="*/ 227 w 227"/>
                  <a:gd name="T83" fmla="*/ 4 h 113"/>
                  <a:gd name="T84" fmla="*/ 213 w 227"/>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3"/>
                  <a:gd name="T131" fmla="*/ 227 w 227"/>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3">
                    <a:moveTo>
                      <a:pt x="213" y="0"/>
                    </a:moveTo>
                    <a:lnTo>
                      <a:pt x="211" y="0"/>
                    </a:lnTo>
                    <a:lnTo>
                      <a:pt x="207" y="1"/>
                    </a:lnTo>
                    <a:lnTo>
                      <a:pt x="201" y="4"/>
                    </a:lnTo>
                    <a:lnTo>
                      <a:pt x="194" y="7"/>
                    </a:lnTo>
                    <a:lnTo>
                      <a:pt x="185" y="11"/>
                    </a:lnTo>
                    <a:lnTo>
                      <a:pt x="174" y="15"/>
                    </a:lnTo>
                    <a:lnTo>
                      <a:pt x="163" y="21"/>
                    </a:lnTo>
                    <a:lnTo>
                      <a:pt x="152" y="28"/>
                    </a:lnTo>
                    <a:lnTo>
                      <a:pt x="143" y="34"/>
                    </a:lnTo>
                    <a:lnTo>
                      <a:pt x="139" y="37"/>
                    </a:lnTo>
                    <a:lnTo>
                      <a:pt x="136" y="38"/>
                    </a:lnTo>
                    <a:lnTo>
                      <a:pt x="135" y="40"/>
                    </a:lnTo>
                    <a:lnTo>
                      <a:pt x="132" y="41"/>
                    </a:lnTo>
                    <a:lnTo>
                      <a:pt x="127" y="44"/>
                    </a:lnTo>
                    <a:lnTo>
                      <a:pt x="117" y="50"/>
                    </a:lnTo>
                    <a:lnTo>
                      <a:pt x="103" y="59"/>
                    </a:lnTo>
                    <a:lnTo>
                      <a:pt x="84" y="70"/>
                    </a:lnTo>
                    <a:lnTo>
                      <a:pt x="67" y="80"/>
                    </a:lnTo>
                    <a:lnTo>
                      <a:pt x="49" y="89"/>
                    </a:lnTo>
                    <a:lnTo>
                      <a:pt x="34" y="98"/>
                    </a:lnTo>
                    <a:lnTo>
                      <a:pt x="21" y="105"/>
                    </a:lnTo>
                    <a:lnTo>
                      <a:pt x="9" y="109"/>
                    </a:lnTo>
                    <a:lnTo>
                      <a:pt x="3" y="112"/>
                    </a:lnTo>
                    <a:lnTo>
                      <a:pt x="0" y="113"/>
                    </a:lnTo>
                    <a:lnTo>
                      <a:pt x="54" y="113"/>
                    </a:lnTo>
                    <a:lnTo>
                      <a:pt x="52" y="112"/>
                    </a:lnTo>
                    <a:lnTo>
                      <a:pt x="52" y="109"/>
                    </a:lnTo>
                    <a:lnTo>
                      <a:pt x="54" y="106"/>
                    </a:lnTo>
                    <a:lnTo>
                      <a:pt x="60" y="100"/>
                    </a:lnTo>
                    <a:lnTo>
                      <a:pt x="71" y="93"/>
                    </a:lnTo>
                    <a:lnTo>
                      <a:pt x="88" y="85"/>
                    </a:lnTo>
                    <a:lnTo>
                      <a:pt x="113" y="73"/>
                    </a:lnTo>
                    <a:lnTo>
                      <a:pt x="140" y="60"/>
                    </a:lnTo>
                    <a:lnTo>
                      <a:pt x="165" y="47"/>
                    </a:lnTo>
                    <a:lnTo>
                      <a:pt x="184" y="36"/>
                    </a:lnTo>
                    <a:lnTo>
                      <a:pt x="200" y="25"/>
                    </a:lnTo>
                    <a:lnTo>
                      <a:pt x="213" y="17"/>
                    </a:lnTo>
                    <a:lnTo>
                      <a:pt x="220" y="10"/>
                    </a:lnTo>
                    <a:lnTo>
                      <a:pt x="225" y="5"/>
                    </a:lnTo>
                    <a:lnTo>
                      <a:pt x="227"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134"/>
              <p:cNvSpPr>
                <a:spLocks/>
              </p:cNvSpPr>
              <p:nvPr/>
            </p:nvSpPr>
            <p:spPr bwMode="auto">
              <a:xfrm>
                <a:off x="1401" y="1534"/>
                <a:ext cx="226" cy="114"/>
              </a:xfrm>
              <a:custGeom>
                <a:avLst/>
                <a:gdLst>
                  <a:gd name="T0" fmla="*/ 212 w 226"/>
                  <a:gd name="T1" fmla="*/ 0 h 114"/>
                  <a:gd name="T2" fmla="*/ 211 w 226"/>
                  <a:gd name="T3" fmla="*/ 0 h 114"/>
                  <a:gd name="T4" fmla="*/ 206 w 226"/>
                  <a:gd name="T5" fmla="*/ 2 h 114"/>
                  <a:gd name="T6" fmla="*/ 200 w 226"/>
                  <a:gd name="T7" fmla="*/ 5 h 114"/>
                  <a:gd name="T8" fmla="*/ 193 w 226"/>
                  <a:gd name="T9" fmla="*/ 7 h 114"/>
                  <a:gd name="T10" fmla="*/ 185 w 226"/>
                  <a:gd name="T11" fmla="*/ 12 h 114"/>
                  <a:gd name="T12" fmla="*/ 175 w 226"/>
                  <a:gd name="T13" fmla="*/ 16 h 114"/>
                  <a:gd name="T14" fmla="*/ 164 w 226"/>
                  <a:gd name="T15" fmla="*/ 22 h 114"/>
                  <a:gd name="T16" fmla="*/ 153 w 226"/>
                  <a:gd name="T17" fmla="*/ 29 h 114"/>
                  <a:gd name="T18" fmla="*/ 144 w 226"/>
                  <a:gd name="T19" fmla="*/ 35 h 114"/>
                  <a:gd name="T20" fmla="*/ 140 w 226"/>
                  <a:gd name="T21" fmla="*/ 38 h 114"/>
                  <a:gd name="T22" fmla="*/ 137 w 226"/>
                  <a:gd name="T23" fmla="*/ 39 h 114"/>
                  <a:gd name="T24" fmla="*/ 136 w 226"/>
                  <a:gd name="T25" fmla="*/ 41 h 114"/>
                  <a:gd name="T26" fmla="*/ 133 w 226"/>
                  <a:gd name="T27" fmla="*/ 42 h 114"/>
                  <a:gd name="T28" fmla="*/ 128 w 226"/>
                  <a:gd name="T29" fmla="*/ 45 h 114"/>
                  <a:gd name="T30" fmla="*/ 118 w 226"/>
                  <a:gd name="T31" fmla="*/ 51 h 114"/>
                  <a:gd name="T32" fmla="*/ 104 w 226"/>
                  <a:gd name="T33" fmla="*/ 59 h 114"/>
                  <a:gd name="T34" fmla="*/ 85 w 226"/>
                  <a:gd name="T35" fmla="*/ 71 h 114"/>
                  <a:gd name="T36" fmla="*/ 66 w 226"/>
                  <a:gd name="T37" fmla="*/ 81 h 114"/>
                  <a:gd name="T38" fmla="*/ 49 w 226"/>
                  <a:gd name="T39" fmla="*/ 90 h 114"/>
                  <a:gd name="T40" fmla="*/ 33 w 226"/>
                  <a:gd name="T41" fmla="*/ 98 h 114"/>
                  <a:gd name="T42" fmla="*/ 20 w 226"/>
                  <a:gd name="T43" fmla="*/ 106 h 114"/>
                  <a:gd name="T44" fmla="*/ 9 w 226"/>
                  <a:gd name="T45" fmla="*/ 110 h 114"/>
                  <a:gd name="T46" fmla="*/ 3 w 226"/>
                  <a:gd name="T47" fmla="*/ 113 h 114"/>
                  <a:gd name="T48" fmla="*/ 0 w 226"/>
                  <a:gd name="T49" fmla="*/ 114 h 114"/>
                  <a:gd name="T50" fmla="*/ 53 w 226"/>
                  <a:gd name="T51" fmla="*/ 114 h 114"/>
                  <a:gd name="T52" fmla="*/ 53 w 226"/>
                  <a:gd name="T53" fmla="*/ 114 h 114"/>
                  <a:gd name="T54" fmla="*/ 52 w 226"/>
                  <a:gd name="T55" fmla="*/ 113 h 114"/>
                  <a:gd name="T56" fmla="*/ 50 w 226"/>
                  <a:gd name="T57" fmla="*/ 110 h 114"/>
                  <a:gd name="T58" fmla="*/ 53 w 226"/>
                  <a:gd name="T59" fmla="*/ 107 h 114"/>
                  <a:gd name="T60" fmla="*/ 59 w 226"/>
                  <a:gd name="T61" fmla="*/ 101 h 114"/>
                  <a:gd name="T62" fmla="*/ 69 w 226"/>
                  <a:gd name="T63" fmla="*/ 94 h 114"/>
                  <a:gd name="T64" fmla="*/ 87 w 226"/>
                  <a:gd name="T65" fmla="*/ 85 h 114"/>
                  <a:gd name="T66" fmla="*/ 112 w 226"/>
                  <a:gd name="T67" fmla="*/ 74 h 114"/>
                  <a:gd name="T68" fmla="*/ 140 w 226"/>
                  <a:gd name="T69" fmla="*/ 61 h 114"/>
                  <a:gd name="T70" fmla="*/ 164 w 226"/>
                  <a:gd name="T71" fmla="*/ 48 h 114"/>
                  <a:gd name="T72" fmla="*/ 183 w 226"/>
                  <a:gd name="T73" fmla="*/ 36 h 114"/>
                  <a:gd name="T74" fmla="*/ 199 w 226"/>
                  <a:gd name="T75" fmla="*/ 26 h 114"/>
                  <a:gd name="T76" fmla="*/ 212 w 226"/>
                  <a:gd name="T77" fmla="*/ 18 h 114"/>
                  <a:gd name="T78" fmla="*/ 219 w 226"/>
                  <a:gd name="T79" fmla="*/ 10 h 114"/>
                  <a:gd name="T80" fmla="*/ 225 w 226"/>
                  <a:gd name="T81" fmla="*/ 6 h 114"/>
                  <a:gd name="T82" fmla="*/ 226 w 226"/>
                  <a:gd name="T83" fmla="*/ 5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1" y="0"/>
                    </a:lnTo>
                    <a:lnTo>
                      <a:pt x="206" y="2"/>
                    </a:lnTo>
                    <a:lnTo>
                      <a:pt x="200" y="5"/>
                    </a:lnTo>
                    <a:lnTo>
                      <a:pt x="193" y="7"/>
                    </a:lnTo>
                    <a:lnTo>
                      <a:pt x="185" y="12"/>
                    </a:lnTo>
                    <a:lnTo>
                      <a:pt x="175" y="16"/>
                    </a:lnTo>
                    <a:lnTo>
                      <a:pt x="164" y="22"/>
                    </a:lnTo>
                    <a:lnTo>
                      <a:pt x="153" y="29"/>
                    </a:lnTo>
                    <a:lnTo>
                      <a:pt x="144" y="35"/>
                    </a:lnTo>
                    <a:lnTo>
                      <a:pt x="140" y="38"/>
                    </a:lnTo>
                    <a:lnTo>
                      <a:pt x="137" y="39"/>
                    </a:lnTo>
                    <a:lnTo>
                      <a:pt x="136" y="41"/>
                    </a:lnTo>
                    <a:lnTo>
                      <a:pt x="133" y="42"/>
                    </a:lnTo>
                    <a:lnTo>
                      <a:pt x="128" y="45"/>
                    </a:lnTo>
                    <a:lnTo>
                      <a:pt x="118" y="51"/>
                    </a:lnTo>
                    <a:lnTo>
                      <a:pt x="104" y="59"/>
                    </a:lnTo>
                    <a:lnTo>
                      <a:pt x="85" y="71"/>
                    </a:lnTo>
                    <a:lnTo>
                      <a:pt x="66" y="81"/>
                    </a:lnTo>
                    <a:lnTo>
                      <a:pt x="49" y="90"/>
                    </a:lnTo>
                    <a:lnTo>
                      <a:pt x="33" y="98"/>
                    </a:lnTo>
                    <a:lnTo>
                      <a:pt x="20" y="106"/>
                    </a:lnTo>
                    <a:lnTo>
                      <a:pt x="9" y="110"/>
                    </a:lnTo>
                    <a:lnTo>
                      <a:pt x="3" y="113"/>
                    </a:lnTo>
                    <a:lnTo>
                      <a:pt x="0" y="114"/>
                    </a:lnTo>
                    <a:lnTo>
                      <a:pt x="53" y="114"/>
                    </a:lnTo>
                    <a:lnTo>
                      <a:pt x="52" y="113"/>
                    </a:lnTo>
                    <a:lnTo>
                      <a:pt x="50" y="110"/>
                    </a:lnTo>
                    <a:lnTo>
                      <a:pt x="53" y="107"/>
                    </a:lnTo>
                    <a:lnTo>
                      <a:pt x="59" y="101"/>
                    </a:lnTo>
                    <a:lnTo>
                      <a:pt x="69" y="94"/>
                    </a:lnTo>
                    <a:lnTo>
                      <a:pt x="87" y="85"/>
                    </a:lnTo>
                    <a:lnTo>
                      <a:pt x="112" y="74"/>
                    </a:lnTo>
                    <a:lnTo>
                      <a:pt x="140" y="61"/>
                    </a:lnTo>
                    <a:lnTo>
                      <a:pt x="164" y="48"/>
                    </a:lnTo>
                    <a:lnTo>
                      <a:pt x="183" y="36"/>
                    </a:lnTo>
                    <a:lnTo>
                      <a:pt x="199" y="26"/>
                    </a:lnTo>
                    <a:lnTo>
                      <a:pt x="212" y="18"/>
                    </a:lnTo>
                    <a:lnTo>
                      <a:pt x="219" y="10"/>
                    </a:lnTo>
                    <a:lnTo>
                      <a:pt x="225" y="6"/>
                    </a:lnTo>
                    <a:lnTo>
                      <a:pt x="226"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135"/>
              <p:cNvSpPr>
                <a:spLocks/>
              </p:cNvSpPr>
              <p:nvPr/>
            </p:nvSpPr>
            <p:spPr bwMode="auto">
              <a:xfrm>
                <a:off x="1425" y="1566"/>
                <a:ext cx="228" cy="114"/>
              </a:xfrm>
              <a:custGeom>
                <a:avLst/>
                <a:gdLst>
                  <a:gd name="T0" fmla="*/ 214 w 228"/>
                  <a:gd name="T1" fmla="*/ 0 h 114"/>
                  <a:gd name="T2" fmla="*/ 213 w 228"/>
                  <a:gd name="T3" fmla="*/ 0 h 114"/>
                  <a:gd name="T4" fmla="*/ 208 w 228"/>
                  <a:gd name="T5" fmla="*/ 1 h 114"/>
                  <a:gd name="T6" fmla="*/ 202 w 228"/>
                  <a:gd name="T7" fmla="*/ 4 h 114"/>
                  <a:gd name="T8" fmla="*/ 195 w 228"/>
                  <a:gd name="T9" fmla="*/ 7 h 114"/>
                  <a:gd name="T10" fmla="*/ 187 w 228"/>
                  <a:gd name="T11" fmla="*/ 11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8 w 228"/>
                  <a:gd name="T23" fmla="*/ 40 h 114"/>
                  <a:gd name="T24" fmla="*/ 136 w 228"/>
                  <a:gd name="T25" fmla="*/ 40 h 114"/>
                  <a:gd name="T26" fmla="*/ 133 w 228"/>
                  <a:gd name="T27" fmla="*/ 42 h 114"/>
                  <a:gd name="T28" fmla="*/ 129 w 228"/>
                  <a:gd name="T29" fmla="*/ 45 h 114"/>
                  <a:gd name="T30" fmla="*/ 119 w 228"/>
                  <a:gd name="T31" fmla="*/ 50 h 114"/>
                  <a:gd name="T32" fmla="*/ 104 w 228"/>
                  <a:gd name="T33" fmla="*/ 59 h 114"/>
                  <a:gd name="T34" fmla="*/ 86 w 228"/>
                  <a:gd name="T35" fmla="*/ 71 h 114"/>
                  <a:gd name="T36" fmla="*/ 67 w 228"/>
                  <a:gd name="T37" fmla="*/ 81 h 114"/>
                  <a:gd name="T38" fmla="*/ 50 w 228"/>
                  <a:gd name="T39" fmla="*/ 89 h 114"/>
                  <a:gd name="T40" fmla="*/ 34 w 228"/>
                  <a:gd name="T41" fmla="*/ 98 h 114"/>
                  <a:gd name="T42" fmla="*/ 21 w 228"/>
                  <a:gd name="T43" fmla="*/ 105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1"/>
                    </a:lnTo>
                    <a:lnTo>
                      <a:pt x="202" y="4"/>
                    </a:lnTo>
                    <a:lnTo>
                      <a:pt x="195" y="7"/>
                    </a:lnTo>
                    <a:lnTo>
                      <a:pt x="187" y="11"/>
                    </a:lnTo>
                    <a:lnTo>
                      <a:pt x="175" y="17"/>
                    </a:lnTo>
                    <a:lnTo>
                      <a:pt x="165" y="23"/>
                    </a:lnTo>
                    <a:lnTo>
                      <a:pt x="153" y="30"/>
                    </a:lnTo>
                    <a:lnTo>
                      <a:pt x="145" y="36"/>
                    </a:lnTo>
                    <a:lnTo>
                      <a:pt x="140" y="39"/>
                    </a:lnTo>
                    <a:lnTo>
                      <a:pt x="138" y="40"/>
                    </a:lnTo>
                    <a:lnTo>
                      <a:pt x="136" y="40"/>
                    </a:lnTo>
                    <a:lnTo>
                      <a:pt x="133" y="42"/>
                    </a:lnTo>
                    <a:lnTo>
                      <a:pt x="129" y="45"/>
                    </a:lnTo>
                    <a:lnTo>
                      <a:pt x="119" y="50"/>
                    </a:lnTo>
                    <a:lnTo>
                      <a:pt x="104" y="59"/>
                    </a:lnTo>
                    <a:lnTo>
                      <a:pt x="86" y="71"/>
                    </a:lnTo>
                    <a:lnTo>
                      <a:pt x="67" y="81"/>
                    </a:lnTo>
                    <a:lnTo>
                      <a:pt x="50" y="89"/>
                    </a:lnTo>
                    <a:lnTo>
                      <a:pt x="34" y="98"/>
                    </a:lnTo>
                    <a:lnTo>
                      <a:pt x="21" y="105"/>
                    </a:lnTo>
                    <a:lnTo>
                      <a:pt x="9" y="110"/>
                    </a:lnTo>
                    <a:lnTo>
                      <a:pt x="3" y="112"/>
                    </a:lnTo>
                    <a:lnTo>
                      <a:pt x="0" y="114"/>
                    </a:lnTo>
                    <a:lnTo>
                      <a:pt x="55" y="114"/>
                    </a:lnTo>
                    <a:lnTo>
                      <a:pt x="54" y="112"/>
                    </a:lnTo>
                    <a:lnTo>
                      <a:pt x="52" y="111"/>
                    </a:lnTo>
                    <a:lnTo>
                      <a:pt x="55" y="107"/>
                    </a:lnTo>
                    <a:lnTo>
                      <a:pt x="61" y="102"/>
                    </a:lnTo>
                    <a:lnTo>
                      <a:pt x="71" y="95"/>
                    </a:lnTo>
                    <a:lnTo>
                      <a:pt x="88" y="85"/>
                    </a:lnTo>
                    <a:lnTo>
                      <a:pt x="114" y="74"/>
                    </a:lnTo>
                    <a:lnTo>
                      <a:pt x="142" y="61"/>
                    </a:lnTo>
                    <a:lnTo>
                      <a:pt x="166" y="48"/>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36"/>
              <p:cNvSpPr>
                <a:spLocks/>
              </p:cNvSpPr>
              <p:nvPr/>
            </p:nvSpPr>
            <p:spPr bwMode="auto">
              <a:xfrm>
                <a:off x="1450" y="1598"/>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9 w 228"/>
                  <a:gd name="T23" fmla="*/ 40 h 114"/>
                  <a:gd name="T24" fmla="*/ 137 w 228"/>
                  <a:gd name="T25" fmla="*/ 40 h 114"/>
                  <a:gd name="T26" fmla="*/ 134 w 228"/>
                  <a:gd name="T27" fmla="*/ 42 h 114"/>
                  <a:gd name="T28" fmla="*/ 128 w 228"/>
                  <a:gd name="T29" fmla="*/ 44 h 114"/>
                  <a:gd name="T30" fmla="*/ 120 w 228"/>
                  <a:gd name="T31" fmla="*/ 50 h 114"/>
                  <a:gd name="T32" fmla="*/ 104 w 228"/>
                  <a:gd name="T33" fmla="*/ 59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1 w 228"/>
                  <a:gd name="T75" fmla="*/ 26 h 114"/>
                  <a:gd name="T76" fmla="*/ 214 w 228"/>
                  <a:gd name="T77" fmla="*/ 17 h 114"/>
                  <a:gd name="T78" fmla="*/ 221 w 228"/>
                  <a:gd name="T79" fmla="*/ 10 h 114"/>
                  <a:gd name="T80" fmla="*/ 227 w 228"/>
                  <a:gd name="T81" fmla="*/ 5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7"/>
                    </a:lnTo>
                    <a:lnTo>
                      <a:pt x="166" y="23"/>
                    </a:lnTo>
                    <a:lnTo>
                      <a:pt x="154" y="30"/>
                    </a:lnTo>
                    <a:lnTo>
                      <a:pt x="146" y="36"/>
                    </a:lnTo>
                    <a:lnTo>
                      <a:pt x="141" y="39"/>
                    </a:lnTo>
                    <a:lnTo>
                      <a:pt x="139" y="40"/>
                    </a:lnTo>
                    <a:lnTo>
                      <a:pt x="137" y="40"/>
                    </a:lnTo>
                    <a:lnTo>
                      <a:pt x="134" y="42"/>
                    </a:lnTo>
                    <a:lnTo>
                      <a:pt x="128" y="44"/>
                    </a:lnTo>
                    <a:lnTo>
                      <a:pt x="120" y="50"/>
                    </a:lnTo>
                    <a:lnTo>
                      <a:pt x="104" y="59"/>
                    </a:lnTo>
                    <a:lnTo>
                      <a:pt x="85" y="70"/>
                    </a:lnTo>
                    <a:lnTo>
                      <a:pt x="66" y="80"/>
                    </a:lnTo>
                    <a:lnTo>
                      <a:pt x="49" y="89"/>
                    </a:lnTo>
                    <a:lnTo>
                      <a:pt x="33" y="98"/>
                    </a:lnTo>
                    <a:lnTo>
                      <a:pt x="20" y="105"/>
                    </a:lnTo>
                    <a:lnTo>
                      <a:pt x="9" y="109"/>
                    </a:lnTo>
                    <a:lnTo>
                      <a:pt x="3" y="112"/>
                    </a:lnTo>
                    <a:lnTo>
                      <a:pt x="0" y="114"/>
                    </a:lnTo>
                    <a:lnTo>
                      <a:pt x="55" y="114"/>
                    </a:lnTo>
                    <a:lnTo>
                      <a:pt x="53" y="112"/>
                    </a:lnTo>
                    <a:lnTo>
                      <a:pt x="52" y="111"/>
                    </a:lnTo>
                    <a:lnTo>
                      <a:pt x="55" y="106"/>
                    </a:lnTo>
                    <a:lnTo>
                      <a:pt x="61" y="102"/>
                    </a:lnTo>
                    <a:lnTo>
                      <a:pt x="71" y="95"/>
                    </a:lnTo>
                    <a:lnTo>
                      <a:pt x="88" y="86"/>
                    </a:lnTo>
                    <a:lnTo>
                      <a:pt x="114" y="75"/>
                    </a:lnTo>
                    <a:lnTo>
                      <a:pt x="141" y="62"/>
                    </a:lnTo>
                    <a:lnTo>
                      <a:pt x="166" y="49"/>
                    </a:lnTo>
                    <a:lnTo>
                      <a:pt x="185" y="37"/>
                    </a:lnTo>
                    <a:lnTo>
                      <a:pt x="201" y="26"/>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137"/>
              <p:cNvSpPr>
                <a:spLocks/>
              </p:cNvSpPr>
              <p:nvPr/>
            </p:nvSpPr>
            <p:spPr bwMode="auto">
              <a:xfrm>
                <a:off x="1476" y="1629"/>
                <a:ext cx="228" cy="114"/>
              </a:xfrm>
              <a:custGeom>
                <a:avLst/>
                <a:gdLst>
                  <a:gd name="T0" fmla="*/ 212 w 228"/>
                  <a:gd name="T1" fmla="*/ 0 h 114"/>
                  <a:gd name="T2" fmla="*/ 211 w 228"/>
                  <a:gd name="T3" fmla="*/ 0 h 114"/>
                  <a:gd name="T4" fmla="*/ 208 w 228"/>
                  <a:gd name="T5" fmla="*/ 2 h 114"/>
                  <a:gd name="T6" fmla="*/ 202 w 228"/>
                  <a:gd name="T7" fmla="*/ 5 h 114"/>
                  <a:gd name="T8" fmla="*/ 193 w 228"/>
                  <a:gd name="T9" fmla="*/ 8 h 114"/>
                  <a:gd name="T10" fmla="*/ 185 w 228"/>
                  <a:gd name="T11" fmla="*/ 12 h 114"/>
                  <a:gd name="T12" fmla="*/ 175 w 228"/>
                  <a:gd name="T13" fmla="*/ 18 h 114"/>
                  <a:gd name="T14" fmla="*/ 164 w 228"/>
                  <a:gd name="T15" fmla="*/ 23 h 114"/>
                  <a:gd name="T16" fmla="*/ 153 w 228"/>
                  <a:gd name="T17" fmla="*/ 31 h 114"/>
                  <a:gd name="T18" fmla="*/ 144 w 228"/>
                  <a:gd name="T19" fmla="*/ 36 h 114"/>
                  <a:gd name="T20" fmla="*/ 140 w 228"/>
                  <a:gd name="T21" fmla="*/ 39 h 114"/>
                  <a:gd name="T22" fmla="*/ 137 w 228"/>
                  <a:gd name="T23" fmla="*/ 41 h 114"/>
                  <a:gd name="T24" fmla="*/ 136 w 228"/>
                  <a:gd name="T25" fmla="*/ 41 h 114"/>
                  <a:gd name="T26" fmla="*/ 133 w 228"/>
                  <a:gd name="T27" fmla="*/ 42 h 114"/>
                  <a:gd name="T28" fmla="*/ 128 w 228"/>
                  <a:gd name="T29" fmla="*/ 45 h 114"/>
                  <a:gd name="T30" fmla="*/ 118 w 228"/>
                  <a:gd name="T31" fmla="*/ 51 h 114"/>
                  <a:gd name="T32" fmla="*/ 104 w 228"/>
                  <a:gd name="T33" fmla="*/ 60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1 h 114"/>
                  <a:gd name="T58" fmla="*/ 53 w 228"/>
                  <a:gd name="T59" fmla="*/ 107 h 114"/>
                  <a:gd name="T60" fmla="*/ 61 w 228"/>
                  <a:gd name="T61" fmla="*/ 103 h 114"/>
                  <a:gd name="T62" fmla="*/ 71 w 228"/>
                  <a:gd name="T63" fmla="*/ 96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1 w 228"/>
                  <a:gd name="T75" fmla="*/ 28 h 114"/>
                  <a:gd name="T76" fmla="*/ 213 w 228"/>
                  <a:gd name="T77" fmla="*/ 19 h 114"/>
                  <a:gd name="T78" fmla="*/ 221 w 228"/>
                  <a:gd name="T79" fmla="*/ 12 h 114"/>
                  <a:gd name="T80" fmla="*/ 226 w 228"/>
                  <a:gd name="T81" fmla="*/ 8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5"/>
                    </a:lnTo>
                    <a:lnTo>
                      <a:pt x="193" y="8"/>
                    </a:lnTo>
                    <a:lnTo>
                      <a:pt x="185" y="12"/>
                    </a:lnTo>
                    <a:lnTo>
                      <a:pt x="175" y="18"/>
                    </a:lnTo>
                    <a:lnTo>
                      <a:pt x="164" y="23"/>
                    </a:lnTo>
                    <a:lnTo>
                      <a:pt x="153" y="31"/>
                    </a:lnTo>
                    <a:lnTo>
                      <a:pt x="144" y="36"/>
                    </a:lnTo>
                    <a:lnTo>
                      <a:pt x="140" y="39"/>
                    </a:lnTo>
                    <a:lnTo>
                      <a:pt x="137" y="41"/>
                    </a:lnTo>
                    <a:lnTo>
                      <a:pt x="136" y="41"/>
                    </a:lnTo>
                    <a:lnTo>
                      <a:pt x="133" y="42"/>
                    </a:lnTo>
                    <a:lnTo>
                      <a:pt x="128" y="45"/>
                    </a:lnTo>
                    <a:lnTo>
                      <a:pt x="118" y="51"/>
                    </a:lnTo>
                    <a:lnTo>
                      <a:pt x="104" y="60"/>
                    </a:lnTo>
                    <a:lnTo>
                      <a:pt x="85" y="71"/>
                    </a:lnTo>
                    <a:lnTo>
                      <a:pt x="66" y="81"/>
                    </a:lnTo>
                    <a:lnTo>
                      <a:pt x="49" y="90"/>
                    </a:lnTo>
                    <a:lnTo>
                      <a:pt x="33" y="98"/>
                    </a:lnTo>
                    <a:lnTo>
                      <a:pt x="20" y="106"/>
                    </a:lnTo>
                    <a:lnTo>
                      <a:pt x="9" y="110"/>
                    </a:lnTo>
                    <a:lnTo>
                      <a:pt x="3" y="113"/>
                    </a:lnTo>
                    <a:lnTo>
                      <a:pt x="0" y="114"/>
                    </a:lnTo>
                    <a:lnTo>
                      <a:pt x="53" y="114"/>
                    </a:lnTo>
                    <a:lnTo>
                      <a:pt x="52" y="113"/>
                    </a:lnTo>
                    <a:lnTo>
                      <a:pt x="52" y="111"/>
                    </a:lnTo>
                    <a:lnTo>
                      <a:pt x="53" y="107"/>
                    </a:lnTo>
                    <a:lnTo>
                      <a:pt x="61" y="103"/>
                    </a:lnTo>
                    <a:lnTo>
                      <a:pt x="71" y="96"/>
                    </a:lnTo>
                    <a:lnTo>
                      <a:pt x="88" y="87"/>
                    </a:lnTo>
                    <a:lnTo>
                      <a:pt x="114" y="75"/>
                    </a:lnTo>
                    <a:lnTo>
                      <a:pt x="141" y="62"/>
                    </a:lnTo>
                    <a:lnTo>
                      <a:pt x="166" y="49"/>
                    </a:lnTo>
                    <a:lnTo>
                      <a:pt x="185" y="38"/>
                    </a:lnTo>
                    <a:lnTo>
                      <a:pt x="201" y="28"/>
                    </a:lnTo>
                    <a:lnTo>
                      <a:pt x="213" y="19"/>
                    </a:lnTo>
                    <a:lnTo>
                      <a:pt x="221" y="12"/>
                    </a:lnTo>
                    <a:lnTo>
                      <a:pt x="226" y="8"/>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138"/>
              <p:cNvSpPr>
                <a:spLocks/>
              </p:cNvSpPr>
              <p:nvPr/>
            </p:nvSpPr>
            <p:spPr bwMode="auto">
              <a:xfrm>
                <a:off x="1500" y="1661"/>
                <a:ext cx="228" cy="114"/>
              </a:xfrm>
              <a:custGeom>
                <a:avLst/>
                <a:gdLst>
                  <a:gd name="T0" fmla="*/ 214 w 228"/>
                  <a:gd name="T1" fmla="*/ 0 h 114"/>
                  <a:gd name="T2" fmla="*/ 213 w 228"/>
                  <a:gd name="T3" fmla="*/ 0 h 114"/>
                  <a:gd name="T4" fmla="*/ 208 w 228"/>
                  <a:gd name="T5" fmla="*/ 2 h 114"/>
                  <a:gd name="T6" fmla="*/ 202 w 228"/>
                  <a:gd name="T7" fmla="*/ 4 h 114"/>
                  <a:gd name="T8" fmla="*/ 195 w 228"/>
                  <a:gd name="T9" fmla="*/ 7 h 114"/>
                  <a:gd name="T10" fmla="*/ 187 w 228"/>
                  <a:gd name="T11" fmla="*/ 12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8 w 228"/>
                  <a:gd name="T23" fmla="*/ 41 h 114"/>
                  <a:gd name="T24" fmla="*/ 136 w 228"/>
                  <a:gd name="T25" fmla="*/ 42 h 114"/>
                  <a:gd name="T26" fmla="*/ 133 w 228"/>
                  <a:gd name="T27" fmla="*/ 43 h 114"/>
                  <a:gd name="T28" fmla="*/ 129 w 228"/>
                  <a:gd name="T29" fmla="*/ 45 h 114"/>
                  <a:gd name="T30" fmla="*/ 119 w 228"/>
                  <a:gd name="T31" fmla="*/ 51 h 114"/>
                  <a:gd name="T32" fmla="*/ 104 w 228"/>
                  <a:gd name="T33" fmla="*/ 59 h 114"/>
                  <a:gd name="T34" fmla="*/ 86 w 228"/>
                  <a:gd name="T35" fmla="*/ 71 h 114"/>
                  <a:gd name="T36" fmla="*/ 67 w 228"/>
                  <a:gd name="T37" fmla="*/ 81 h 114"/>
                  <a:gd name="T38" fmla="*/ 50 w 228"/>
                  <a:gd name="T39" fmla="*/ 90 h 114"/>
                  <a:gd name="T40" fmla="*/ 34 w 228"/>
                  <a:gd name="T41" fmla="*/ 98 h 114"/>
                  <a:gd name="T42" fmla="*/ 21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5 h 114"/>
                  <a:gd name="T64" fmla="*/ 89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2"/>
                    </a:lnTo>
                    <a:lnTo>
                      <a:pt x="202" y="4"/>
                    </a:lnTo>
                    <a:lnTo>
                      <a:pt x="195" y="7"/>
                    </a:lnTo>
                    <a:lnTo>
                      <a:pt x="187" y="12"/>
                    </a:lnTo>
                    <a:lnTo>
                      <a:pt x="175" y="17"/>
                    </a:lnTo>
                    <a:lnTo>
                      <a:pt x="165" y="23"/>
                    </a:lnTo>
                    <a:lnTo>
                      <a:pt x="153" y="30"/>
                    </a:lnTo>
                    <a:lnTo>
                      <a:pt x="145" y="36"/>
                    </a:lnTo>
                    <a:lnTo>
                      <a:pt x="140" y="39"/>
                    </a:lnTo>
                    <a:lnTo>
                      <a:pt x="138" y="41"/>
                    </a:lnTo>
                    <a:lnTo>
                      <a:pt x="136" y="42"/>
                    </a:lnTo>
                    <a:lnTo>
                      <a:pt x="133" y="43"/>
                    </a:lnTo>
                    <a:lnTo>
                      <a:pt x="129" y="45"/>
                    </a:lnTo>
                    <a:lnTo>
                      <a:pt x="119" y="51"/>
                    </a:lnTo>
                    <a:lnTo>
                      <a:pt x="104" y="59"/>
                    </a:lnTo>
                    <a:lnTo>
                      <a:pt x="86" y="71"/>
                    </a:lnTo>
                    <a:lnTo>
                      <a:pt x="67" y="81"/>
                    </a:lnTo>
                    <a:lnTo>
                      <a:pt x="50" y="90"/>
                    </a:lnTo>
                    <a:lnTo>
                      <a:pt x="34" y="98"/>
                    </a:lnTo>
                    <a:lnTo>
                      <a:pt x="21" y="105"/>
                    </a:lnTo>
                    <a:lnTo>
                      <a:pt x="9" y="110"/>
                    </a:lnTo>
                    <a:lnTo>
                      <a:pt x="3" y="113"/>
                    </a:lnTo>
                    <a:lnTo>
                      <a:pt x="0" y="114"/>
                    </a:lnTo>
                    <a:lnTo>
                      <a:pt x="55" y="114"/>
                    </a:lnTo>
                    <a:lnTo>
                      <a:pt x="54" y="113"/>
                    </a:lnTo>
                    <a:lnTo>
                      <a:pt x="52" y="111"/>
                    </a:lnTo>
                    <a:lnTo>
                      <a:pt x="55" y="107"/>
                    </a:lnTo>
                    <a:lnTo>
                      <a:pt x="61" y="103"/>
                    </a:lnTo>
                    <a:lnTo>
                      <a:pt x="71" y="95"/>
                    </a:lnTo>
                    <a:lnTo>
                      <a:pt x="89" y="87"/>
                    </a:lnTo>
                    <a:lnTo>
                      <a:pt x="114" y="75"/>
                    </a:lnTo>
                    <a:lnTo>
                      <a:pt x="142" y="62"/>
                    </a:lnTo>
                    <a:lnTo>
                      <a:pt x="166" y="49"/>
                    </a:lnTo>
                    <a:lnTo>
                      <a:pt x="185" y="38"/>
                    </a:lnTo>
                    <a:lnTo>
                      <a:pt x="201" y="28"/>
                    </a:lnTo>
                    <a:lnTo>
                      <a:pt x="214" y="19"/>
                    </a:lnTo>
                    <a:lnTo>
                      <a:pt x="221" y="12"/>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139"/>
              <p:cNvSpPr>
                <a:spLocks/>
              </p:cNvSpPr>
              <p:nvPr/>
            </p:nvSpPr>
            <p:spPr bwMode="auto">
              <a:xfrm>
                <a:off x="1525" y="1693"/>
                <a:ext cx="228" cy="114"/>
              </a:xfrm>
              <a:custGeom>
                <a:avLst/>
                <a:gdLst>
                  <a:gd name="T0" fmla="*/ 214 w 228"/>
                  <a:gd name="T1" fmla="*/ 0 h 114"/>
                  <a:gd name="T2" fmla="*/ 212 w 228"/>
                  <a:gd name="T3" fmla="*/ 0 h 114"/>
                  <a:gd name="T4" fmla="*/ 209 w 228"/>
                  <a:gd name="T5" fmla="*/ 1 h 114"/>
                  <a:gd name="T6" fmla="*/ 203 w 228"/>
                  <a:gd name="T7" fmla="*/ 4 h 114"/>
                  <a:gd name="T8" fmla="*/ 195 w 228"/>
                  <a:gd name="T9" fmla="*/ 7 h 114"/>
                  <a:gd name="T10" fmla="*/ 186 w 228"/>
                  <a:gd name="T11" fmla="*/ 11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9 w 228"/>
                  <a:gd name="T23" fmla="*/ 40 h 114"/>
                  <a:gd name="T24" fmla="*/ 137 w 228"/>
                  <a:gd name="T25" fmla="*/ 42 h 114"/>
                  <a:gd name="T26" fmla="*/ 134 w 228"/>
                  <a:gd name="T27" fmla="*/ 43 h 114"/>
                  <a:gd name="T28" fmla="*/ 130 w 228"/>
                  <a:gd name="T29" fmla="*/ 46 h 114"/>
                  <a:gd name="T30" fmla="*/ 120 w 228"/>
                  <a:gd name="T31" fmla="*/ 52 h 114"/>
                  <a:gd name="T32" fmla="*/ 105 w 228"/>
                  <a:gd name="T33" fmla="*/ 60 h 114"/>
                  <a:gd name="T34" fmla="*/ 87 w 228"/>
                  <a:gd name="T35" fmla="*/ 71 h 114"/>
                  <a:gd name="T36" fmla="*/ 68 w 228"/>
                  <a:gd name="T37" fmla="*/ 81 h 114"/>
                  <a:gd name="T38" fmla="*/ 51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9" y="1"/>
                    </a:lnTo>
                    <a:lnTo>
                      <a:pt x="203" y="4"/>
                    </a:lnTo>
                    <a:lnTo>
                      <a:pt x="195" y="7"/>
                    </a:lnTo>
                    <a:lnTo>
                      <a:pt x="186" y="11"/>
                    </a:lnTo>
                    <a:lnTo>
                      <a:pt x="176" y="17"/>
                    </a:lnTo>
                    <a:lnTo>
                      <a:pt x="166" y="23"/>
                    </a:lnTo>
                    <a:lnTo>
                      <a:pt x="154" y="30"/>
                    </a:lnTo>
                    <a:lnTo>
                      <a:pt x="146" y="36"/>
                    </a:lnTo>
                    <a:lnTo>
                      <a:pt x="141" y="39"/>
                    </a:lnTo>
                    <a:lnTo>
                      <a:pt x="139" y="40"/>
                    </a:lnTo>
                    <a:lnTo>
                      <a:pt x="137" y="42"/>
                    </a:lnTo>
                    <a:lnTo>
                      <a:pt x="134" y="43"/>
                    </a:lnTo>
                    <a:lnTo>
                      <a:pt x="130" y="46"/>
                    </a:lnTo>
                    <a:lnTo>
                      <a:pt x="120" y="52"/>
                    </a:lnTo>
                    <a:lnTo>
                      <a:pt x="105" y="60"/>
                    </a:lnTo>
                    <a:lnTo>
                      <a:pt x="87" y="71"/>
                    </a:lnTo>
                    <a:lnTo>
                      <a:pt x="68" y="81"/>
                    </a:lnTo>
                    <a:lnTo>
                      <a:pt x="51" y="89"/>
                    </a:lnTo>
                    <a:lnTo>
                      <a:pt x="33" y="98"/>
                    </a:lnTo>
                    <a:lnTo>
                      <a:pt x="20" y="105"/>
                    </a:lnTo>
                    <a:lnTo>
                      <a:pt x="9" y="109"/>
                    </a:lnTo>
                    <a:lnTo>
                      <a:pt x="3" y="112"/>
                    </a:lnTo>
                    <a:lnTo>
                      <a:pt x="0" y="114"/>
                    </a:lnTo>
                    <a:lnTo>
                      <a:pt x="55" y="114"/>
                    </a:lnTo>
                    <a:lnTo>
                      <a:pt x="53" y="112"/>
                    </a:lnTo>
                    <a:lnTo>
                      <a:pt x="52" y="111"/>
                    </a:lnTo>
                    <a:lnTo>
                      <a:pt x="55" y="107"/>
                    </a:lnTo>
                    <a:lnTo>
                      <a:pt x="61" y="102"/>
                    </a:lnTo>
                    <a:lnTo>
                      <a:pt x="71" y="95"/>
                    </a:lnTo>
                    <a:lnTo>
                      <a:pt x="88" y="86"/>
                    </a:lnTo>
                    <a:lnTo>
                      <a:pt x="114" y="75"/>
                    </a:lnTo>
                    <a:lnTo>
                      <a:pt x="141"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40"/>
              <p:cNvSpPr>
                <a:spLocks/>
              </p:cNvSpPr>
              <p:nvPr/>
            </p:nvSpPr>
            <p:spPr bwMode="auto">
              <a:xfrm>
                <a:off x="1551" y="1725"/>
                <a:ext cx="228" cy="113"/>
              </a:xfrm>
              <a:custGeom>
                <a:avLst/>
                <a:gdLst>
                  <a:gd name="T0" fmla="*/ 214 w 228"/>
                  <a:gd name="T1" fmla="*/ 0 h 113"/>
                  <a:gd name="T2" fmla="*/ 212 w 228"/>
                  <a:gd name="T3" fmla="*/ 0 h 113"/>
                  <a:gd name="T4" fmla="*/ 208 w 228"/>
                  <a:gd name="T5" fmla="*/ 1 h 113"/>
                  <a:gd name="T6" fmla="*/ 202 w 228"/>
                  <a:gd name="T7" fmla="*/ 4 h 113"/>
                  <a:gd name="T8" fmla="*/ 195 w 228"/>
                  <a:gd name="T9" fmla="*/ 7 h 113"/>
                  <a:gd name="T10" fmla="*/ 186 w 228"/>
                  <a:gd name="T11" fmla="*/ 11 h 113"/>
                  <a:gd name="T12" fmla="*/ 175 w 228"/>
                  <a:gd name="T13" fmla="*/ 17 h 113"/>
                  <a:gd name="T14" fmla="*/ 164 w 228"/>
                  <a:gd name="T15" fmla="*/ 23 h 113"/>
                  <a:gd name="T16" fmla="*/ 153 w 228"/>
                  <a:gd name="T17" fmla="*/ 30 h 113"/>
                  <a:gd name="T18" fmla="*/ 144 w 228"/>
                  <a:gd name="T19" fmla="*/ 36 h 113"/>
                  <a:gd name="T20" fmla="*/ 140 w 228"/>
                  <a:gd name="T21" fmla="*/ 39 h 113"/>
                  <a:gd name="T22" fmla="*/ 137 w 228"/>
                  <a:gd name="T23" fmla="*/ 40 h 113"/>
                  <a:gd name="T24" fmla="*/ 136 w 228"/>
                  <a:gd name="T25" fmla="*/ 41 h 113"/>
                  <a:gd name="T26" fmla="*/ 133 w 228"/>
                  <a:gd name="T27" fmla="*/ 43 h 113"/>
                  <a:gd name="T28" fmla="*/ 128 w 228"/>
                  <a:gd name="T29" fmla="*/ 46 h 113"/>
                  <a:gd name="T30" fmla="*/ 118 w 228"/>
                  <a:gd name="T31" fmla="*/ 51 h 113"/>
                  <a:gd name="T32" fmla="*/ 104 w 228"/>
                  <a:gd name="T33" fmla="*/ 60 h 113"/>
                  <a:gd name="T34" fmla="*/ 85 w 228"/>
                  <a:gd name="T35" fmla="*/ 70 h 113"/>
                  <a:gd name="T36" fmla="*/ 66 w 228"/>
                  <a:gd name="T37" fmla="*/ 80 h 113"/>
                  <a:gd name="T38" fmla="*/ 49 w 228"/>
                  <a:gd name="T39" fmla="*/ 89 h 113"/>
                  <a:gd name="T40" fmla="*/ 33 w 228"/>
                  <a:gd name="T41" fmla="*/ 98 h 113"/>
                  <a:gd name="T42" fmla="*/ 20 w 228"/>
                  <a:gd name="T43" fmla="*/ 105 h 113"/>
                  <a:gd name="T44" fmla="*/ 9 w 228"/>
                  <a:gd name="T45" fmla="*/ 109 h 113"/>
                  <a:gd name="T46" fmla="*/ 3 w 228"/>
                  <a:gd name="T47" fmla="*/ 112 h 113"/>
                  <a:gd name="T48" fmla="*/ 0 w 228"/>
                  <a:gd name="T49" fmla="*/ 113 h 113"/>
                  <a:gd name="T50" fmla="*/ 55 w 228"/>
                  <a:gd name="T51" fmla="*/ 113 h 113"/>
                  <a:gd name="T52" fmla="*/ 55 w 228"/>
                  <a:gd name="T53" fmla="*/ 113 h 113"/>
                  <a:gd name="T54" fmla="*/ 53 w 228"/>
                  <a:gd name="T55" fmla="*/ 112 h 113"/>
                  <a:gd name="T56" fmla="*/ 52 w 228"/>
                  <a:gd name="T57" fmla="*/ 111 h 113"/>
                  <a:gd name="T58" fmla="*/ 55 w 228"/>
                  <a:gd name="T59" fmla="*/ 106 h 113"/>
                  <a:gd name="T60" fmla="*/ 61 w 228"/>
                  <a:gd name="T61" fmla="*/ 102 h 113"/>
                  <a:gd name="T62" fmla="*/ 71 w 228"/>
                  <a:gd name="T63" fmla="*/ 95 h 113"/>
                  <a:gd name="T64" fmla="*/ 88 w 228"/>
                  <a:gd name="T65" fmla="*/ 86 h 113"/>
                  <a:gd name="T66" fmla="*/ 114 w 228"/>
                  <a:gd name="T67" fmla="*/ 75 h 113"/>
                  <a:gd name="T68" fmla="*/ 141 w 228"/>
                  <a:gd name="T69" fmla="*/ 62 h 113"/>
                  <a:gd name="T70" fmla="*/ 166 w 228"/>
                  <a:gd name="T71" fmla="*/ 49 h 113"/>
                  <a:gd name="T72" fmla="*/ 185 w 228"/>
                  <a:gd name="T73" fmla="*/ 37 h 113"/>
                  <a:gd name="T74" fmla="*/ 201 w 228"/>
                  <a:gd name="T75" fmla="*/ 27 h 113"/>
                  <a:gd name="T76" fmla="*/ 214 w 228"/>
                  <a:gd name="T77" fmla="*/ 18 h 113"/>
                  <a:gd name="T78" fmla="*/ 221 w 228"/>
                  <a:gd name="T79" fmla="*/ 11 h 113"/>
                  <a:gd name="T80" fmla="*/ 227 w 228"/>
                  <a:gd name="T81" fmla="*/ 7 h 113"/>
                  <a:gd name="T82" fmla="*/ 228 w 228"/>
                  <a:gd name="T83" fmla="*/ 5 h 113"/>
                  <a:gd name="T84" fmla="*/ 214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4" y="0"/>
                    </a:moveTo>
                    <a:lnTo>
                      <a:pt x="212" y="0"/>
                    </a:lnTo>
                    <a:lnTo>
                      <a:pt x="208" y="1"/>
                    </a:lnTo>
                    <a:lnTo>
                      <a:pt x="202" y="4"/>
                    </a:lnTo>
                    <a:lnTo>
                      <a:pt x="195" y="7"/>
                    </a:lnTo>
                    <a:lnTo>
                      <a:pt x="186" y="11"/>
                    </a:lnTo>
                    <a:lnTo>
                      <a:pt x="175" y="17"/>
                    </a:lnTo>
                    <a:lnTo>
                      <a:pt x="164" y="23"/>
                    </a:lnTo>
                    <a:lnTo>
                      <a:pt x="153" y="30"/>
                    </a:lnTo>
                    <a:lnTo>
                      <a:pt x="144" y="36"/>
                    </a:lnTo>
                    <a:lnTo>
                      <a:pt x="140" y="39"/>
                    </a:lnTo>
                    <a:lnTo>
                      <a:pt x="137" y="40"/>
                    </a:lnTo>
                    <a:lnTo>
                      <a:pt x="136" y="41"/>
                    </a:lnTo>
                    <a:lnTo>
                      <a:pt x="133" y="43"/>
                    </a:lnTo>
                    <a:lnTo>
                      <a:pt x="128" y="46"/>
                    </a:lnTo>
                    <a:lnTo>
                      <a:pt x="118" y="51"/>
                    </a:lnTo>
                    <a:lnTo>
                      <a:pt x="104" y="60"/>
                    </a:lnTo>
                    <a:lnTo>
                      <a:pt x="85" y="70"/>
                    </a:lnTo>
                    <a:lnTo>
                      <a:pt x="66" y="80"/>
                    </a:lnTo>
                    <a:lnTo>
                      <a:pt x="49" y="89"/>
                    </a:lnTo>
                    <a:lnTo>
                      <a:pt x="33" y="98"/>
                    </a:lnTo>
                    <a:lnTo>
                      <a:pt x="20" y="105"/>
                    </a:lnTo>
                    <a:lnTo>
                      <a:pt x="9" y="109"/>
                    </a:lnTo>
                    <a:lnTo>
                      <a:pt x="3" y="112"/>
                    </a:lnTo>
                    <a:lnTo>
                      <a:pt x="0" y="113"/>
                    </a:lnTo>
                    <a:lnTo>
                      <a:pt x="55" y="113"/>
                    </a:lnTo>
                    <a:lnTo>
                      <a:pt x="53" y="112"/>
                    </a:lnTo>
                    <a:lnTo>
                      <a:pt x="52" y="111"/>
                    </a:lnTo>
                    <a:lnTo>
                      <a:pt x="55" y="106"/>
                    </a:lnTo>
                    <a:lnTo>
                      <a:pt x="61" y="102"/>
                    </a:lnTo>
                    <a:lnTo>
                      <a:pt x="71" y="95"/>
                    </a:lnTo>
                    <a:lnTo>
                      <a:pt x="88" y="86"/>
                    </a:lnTo>
                    <a:lnTo>
                      <a:pt x="114" y="75"/>
                    </a:lnTo>
                    <a:lnTo>
                      <a:pt x="141" y="62"/>
                    </a:lnTo>
                    <a:lnTo>
                      <a:pt x="166" y="49"/>
                    </a:lnTo>
                    <a:lnTo>
                      <a:pt x="185" y="37"/>
                    </a:lnTo>
                    <a:lnTo>
                      <a:pt x="201" y="27"/>
                    </a:lnTo>
                    <a:lnTo>
                      <a:pt x="214" y="18"/>
                    </a:lnTo>
                    <a:lnTo>
                      <a:pt x="221" y="11"/>
                    </a:lnTo>
                    <a:lnTo>
                      <a:pt x="227"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141"/>
              <p:cNvSpPr>
                <a:spLocks/>
              </p:cNvSpPr>
              <p:nvPr/>
            </p:nvSpPr>
            <p:spPr bwMode="auto">
              <a:xfrm>
                <a:off x="1601" y="1789"/>
                <a:ext cx="228" cy="114"/>
              </a:xfrm>
              <a:custGeom>
                <a:avLst/>
                <a:gdLst>
                  <a:gd name="T0" fmla="*/ 213 w 228"/>
                  <a:gd name="T1" fmla="*/ 0 h 114"/>
                  <a:gd name="T2" fmla="*/ 211 w 228"/>
                  <a:gd name="T3" fmla="*/ 0 h 114"/>
                  <a:gd name="T4" fmla="*/ 208 w 228"/>
                  <a:gd name="T5" fmla="*/ 2 h 114"/>
                  <a:gd name="T6" fmla="*/ 202 w 228"/>
                  <a:gd name="T7" fmla="*/ 5 h 114"/>
                  <a:gd name="T8" fmla="*/ 194 w 228"/>
                  <a:gd name="T9" fmla="*/ 8 h 114"/>
                  <a:gd name="T10" fmla="*/ 185 w 228"/>
                  <a:gd name="T11" fmla="*/ 12 h 114"/>
                  <a:gd name="T12" fmla="*/ 175 w 228"/>
                  <a:gd name="T13" fmla="*/ 16 h 114"/>
                  <a:gd name="T14" fmla="*/ 165 w 228"/>
                  <a:gd name="T15" fmla="*/ 22 h 114"/>
                  <a:gd name="T16" fmla="*/ 153 w 228"/>
                  <a:gd name="T17" fmla="*/ 29 h 114"/>
                  <a:gd name="T18" fmla="*/ 145 w 228"/>
                  <a:gd name="T19" fmla="*/ 35 h 114"/>
                  <a:gd name="T20" fmla="*/ 140 w 228"/>
                  <a:gd name="T21" fmla="*/ 38 h 114"/>
                  <a:gd name="T22" fmla="*/ 138 w 228"/>
                  <a:gd name="T23" fmla="*/ 39 h 114"/>
                  <a:gd name="T24" fmla="*/ 136 w 228"/>
                  <a:gd name="T25" fmla="*/ 41 h 114"/>
                  <a:gd name="T26" fmla="*/ 133 w 228"/>
                  <a:gd name="T27" fmla="*/ 42 h 114"/>
                  <a:gd name="T28" fmla="*/ 129 w 228"/>
                  <a:gd name="T29" fmla="*/ 45 h 114"/>
                  <a:gd name="T30" fmla="*/ 119 w 228"/>
                  <a:gd name="T31" fmla="*/ 51 h 114"/>
                  <a:gd name="T32" fmla="*/ 104 w 228"/>
                  <a:gd name="T33" fmla="*/ 60 h 114"/>
                  <a:gd name="T34" fmla="*/ 86 w 228"/>
                  <a:gd name="T35" fmla="*/ 70 h 114"/>
                  <a:gd name="T36" fmla="*/ 67 w 228"/>
                  <a:gd name="T37" fmla="*/ 80 h 114"/>
                  <a:gd name="T38" fmla="*/ 50 w 228"/>
                  <a:gd name="T39" fmla="*/ 90 h 114"/>
                  <a:gd name="T40" fmla="*/ 34 w 228"/>
                  <a:gd name="T41" fmla="*/ 97 h 114"/>
                  <a:gd name="T42" fmla="*/ 21 w 228"/>
                  <a:gd name="T43" fmla="*/ 104 h 114"/>
                  <a:gd name="T44" fmla="*/ 9 w 228"/>
                  <a:gd name="T45" fmla="*/ 110 h 114"/>
                  <a:gd name="T46" fmla="*/ 3 w 228"/>
                  <a:gd name="T47" fmla="*/ 113 h 114"/>
                  <a:gd name="T48" fmla="*/ 0 w 228"/>
                  <a:gd name="T49" fmla="*/ 114 h 114"/>
                  <a:gd name="T50" fmla="*/ 54 w 228"/>
                  <a:gd name="T51" fmla="*/ 114 h 114"/>
                  <a:gd name="T52" fmla="*/ 54 w 228"/>
                  <a:gd name="T53" fmla="*/ 114 h 114"/>
                  <a:gd name="T54" fmla="*/ 52 w 228"/>
                  <a:gd name="T55" fmla="*/ 113 h 114"/>
                  <a:gd name="T56" fmla="*/ 52 w 228"/>
                  <a:gd name="T57" fmla="*/ 110 h 114"/>
                  <a:gd name="T58" fmla="*/ 54 w 228"/>
                  <a:gd name="T59" fmla="*/ 107 h 114"/>
                  <a:gd name="T60" fmla="*/ 61 w 228"/>
                  <a:gd name="T61" fmla="*/ 101 h 114"/>
                  <a:gd name="T62" fmla="*/ 71 w 228"/>
                  <a:gd name="T63" fmla="*/ 94 h 114"/>
                  <a:gd name="T64" fmla="*/ 88 w 228"/>
                  <a:gd name="T65" fmla="*/ 86 h 114"/>
                  <a:gd name="T66" fmla="*/ 114 w 228"/>
                  <a:gd name="T67" fmla="*/ 74 h 114"/>
                  <a:gd name="T68" fmla="*/ 142 w 228"/>
                  <a:gd name="T69" fmla="*/ 61 h 114"/>
                  <a:gd name="T70" fmla="*/ 166 w 228"/>
                  <a:gd name="T71" fmla="*/ 48 h 114"/>
                  <a:gd name="T72" fmla="*/ 185 w 228"/>
                  <a:gd name="T73" fmla="*/ 37 h 114"/>
                  <a:gd name="T74" fmla="*/ 201 w 228"/>
                  <a:gd name="T75" fmla="*/ 26 h 114"/>
                  <a:gd name="T76" fmla="*/ 214 w 228"/>
                  <a:gd name="T77" fmla="*/ 18 h 114"/>
                  <a:gd name="T78" fmla="*/ 221 w 228"/>
                  <a:gd name="T79" fmla="*/ 11 h 114"/>
                  <a:gd name="T80" fmla="*/ 227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1" y="0"/>
                    </a:lnTo>
                    <a:lnTo>
                      <a:pt x="208" y="2"/>
                    </a:lnTo>
                    <a:lnTo>
                      <a:pt x="202" y="5"/>
                    </a:lnTo>
                    <a:lnTo>
                      <a:pt x="194" y="8"/>
                    </a:lnTo>
                    <a:lnTo>
                      <a:pt x="185" y="12"/>
                    </a:lnTo>
                    <a:lnTo>
                      <a:pt x="175" y="16"/>
                    </a:lnTo>
                    <a:lnTo>
                      <a:pt x="165" y="22"/>
                    </a:lnTo>
                    <a:lnTo>
                      <a:pt x="153" y="29"/>
                    </a:lnTo>
                    <a:lnTo>
                      <a:pt x="145" y="35"/>
                    </a:lnTo>
                    <a:lnTo>
                      <a:pt x="140" y="38"/>
                    </a:lnTo>
                    <a:lnTo>
                      <a:pt x="138" y="39"/>
                    </a:lnTo>
                    <a:lnTo>
                      <a:pt x="136" y="41"/>
                    </a:lnTo>
                    <a:lnTo>
                      <a:pt x="133" y="42"/>
                    </a:lnTo>
                    <a:lnTo>
                      <a:pt x="129" y="45"/>
                    </a:lnTo>
                    <a:lnTo>
                      <a:pt x="119" y="51"/>
                    </a:lnTo>
                    <a:lnTo>
                      <a:pt x="104" y="60"/>
                    </a:lnTo>
                    <a:lnTo>
                      <a:pt x="86" y="70"/>
                    </a:lnTo>
                    <a:lnTo>
                      <a:pt x="67" y="80"/>
                    </a:lnTo>
                    <a:lnTo>
                      <a:pt x="50" y="90"/>
                    </a:lnTo>
                    <a:lnTo>
                      <a:pt x="34" y="97"/>
                    </a:lnTo>
                    <a:lnTo>
                      <a:pt x="21" y="104"/>
                    </a:lnTo>
                    <a:lnTo>
                      <a:pt x="9" y="110"/>
                    </a:lnTo>
                    <a:lnTo>
                      <a:pt x="3" y="113"/>
                    </a:lnTo>
                    <a:lnTo>
                      <a:pt x="0" y="114"/>
                    </a:lnTo>
                    <a:lnTo>
                      <a:pt x="54" y="114"/>
                    </a:lnTo>
                    <a:lnTo>
                      <a:pt x="52" y="113"/>
                    </a:lnTo>
                    <a:lnTo>
                      <a:pt x="52" y="110"/>
                    </a:lnTo>
                    <a:lnTo>
                      <a:pt x="54" y="107"/>
                    </a:lnTo>
                    <a:lnTo>
                      <a:pt x="61" y="101"/>
                    </a:lnTo>
                    <a:lnTo>
                      <a:pt x="71" y="94"/>
                    </a:lnTo>
                    <a:lnTo>
                      <a:pt x="88" y="86"/>
                    </a:lnTo>
                    <a:lnTo>
                      <a:pt x="114" y="74"/>
                    </a:lnTo>
                    <a:lnTo>
                      <a:pt x="142" y="61"/>
                    </a:lnTo>
                    <a:lnTo>
                      <a:pt x="166" y="48"/>
                    </a:lnTo>
                    <a:lnTo>
                      <a:pt x="185" y="37"/>
                    </a:lnTo>
                    <a:lnTo>
                      <a:pt x="201" y="26"/>
                    </a:lnTo>
                    <a:lnTo>
                      <a:pt x="214" y="18"/>
                    </a:lnTo>
                    <a:lnTo>
                      <a:pt x="221" y="11"/>
                    </a:lnTo>
                    <a:lnTo>
                      <a:pt x="227"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142"/>
              <p:cNvSpPr>
                <a:spLocks/>
              </p:cNvSpPr>
              <p:nvPr/>
            </p:nvSpPr>
            <p:spPr bwMode="auto">
              <a:xfrm>
                <a:off x="1626" y="1821"/>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5 w 228"/>
                  <a:gd name="T13" fmla="*/ 16 h 114"/>
                  <a:gd name="T14" fmla="*/ 164 w 228"/>
                  <a:gd name="T15" fmla="*/ 22 h 114"/>
                  <a:gd name="T16" fmla="*/ 153 w 228"/>
                  <a:gd name="T17" fmla="*/ 29 h 114"/>
                  <a:gd name="T18" fmla="*/ 144 w 228"/>
                  <a:gd name="T19" fmla="*/ 35 h 114"/>
                  <a:gd name="T20" fmla="*/ 140 w 228"/>
                  <a:gd name="T21" fmla="*/ 38 h 114"/>
                  <a:gd name="T22" fmla="*/ 137 w 228"/>
                  <a:gd name="T23" fmla="*/ 39 h 114"/>
                  <a:gd name="T24" fmla="*/ 136 w 228"/>
                  <a:gd name="T25" fmla="*/ 41 h 114"/>
                  <a:gd name="T26" fmla="*/ 133 w 228"/>
                  <a:gd name="T27" fmla="*/ 42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5" y="16"/>
                    </a:lnTo>
                    <a:lnTo>
                      <a:pt x="164" y="22"/>
                    </a:lnTo>
                    <a:lnTo>
                      <a:pt x="153" y="29"/>
                    </a:lnTo>
                    <a:lnTo>
                      <a:pt x="144" y="35"/>
                    </a:lnTo>
                    <a:lnTo>
                      <a:pt x="140" y="38"/>
                    </a:lnTo>
                    <a:lnTo>
                      <a:pt x="137" y="39"/>
                    </a:lnTo>
                    <a:lnTo>
                      <a:pt x="136" y="41"/>
                    </a:lnTo>
                    <a:lnTo>
                      <a:pt x="133" y="42"/>
                    </a:lnTo>
                    <a:lnTo>
                      <a:pt x="128" y="45"/>
                    </a:lnTo>
                    <a:lnTo>
                      <a:pt x="118" y="51"/>
                    </a:lnTo>
                    <a:lnTo>
                      <a:pt x="104" y="59"/>
                    </a:lnTo>
                    <a:lnTo>
                      <a:pt x="85" y="71"/>
                    </a:lnTo>
                    <a:lnTo>
                      <a:pt x="66" y="81"/>
                    </a:lnTo>
                    <a:lnTo>
                      <a:pt x="49" y="90"/>
                    </a:lnTo>
                    <a:lnTo>
                      <a:pt x="33" y="98"/>
                    </a:lnTo>
                    <a:lnTo>
                      <a:pt x="20" y="105"/>
                    </a:lnTo>
                    <a:lnTo>
                      <a:pt x="9" y="110"/>
                    </a:lnTo>
                    <a:lnTo>
                      <a:pt x="3" y="113"/>
                    </a:lnTo>
                    <a:lnTo>
                      <a:pt x="0" y="114"/>
                    </a:lnTo>
                    <a:lnTo>
                      <a:pt x="55" y="114"/>
                    </a:lnTo>
                    <a:lnTo>
                      <a:pt x="53" y="113"/>
                    </a:lnTo>
                    <a:lnTo>
                      <a:pt x="52" y="110"/>
                    </a:lnTo>
                    <a:lnTo>
                      <a:pt x="55" y="107"/>
                    </a:lnTo>
                    <a:lnTo>
                      <a:pt x="61" y="101"/>
                    </a:lnTo>
                    <a:lnTo>
                      <a:pt x="71" y="94"/>
                    </a:lnTo>
                    <a:lnTo>
                      <a:pt x="88" y="85"/>
                    </a:lnTo>
                    <a:lnTo>
                      <a:pt x="114" y="74"/>
                    </a:lnTo>
                    <a:lnTo>
                      <a:pt x="141" y="61"/>
                    </a:lnTo>
                    <a:lnTo>
                      <a:pt x="166" y="48"/>
                    </a:lnTo>
                    <a:lnTo>
                      <a:pt x="185" y="36"/>
                    </a:lnTo>
                    <a:lnTo>
                      <a:pt x="201" y="26"/>
                    </a:lnTo>
                    <a:lnTo>
                      <a:pt x="214" y="17"/>
                    </a:lnTo>
                    <a:lnTo>
                      <a:pt x="221" y="10"/>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143"/>
              <p:cNvSpPr>
                <a:spLocks/>
              </p:cNvSpPr>
              <p:nvPr/>
            </p:nvSpPr>
            <p:spPr bwMode="auto">
              <a:xfrm>
                <a:off x="1651" y="1853"/>
                <a:ext cx="228" cy="114"/>
              </a:xfrm>
              <a:custGeom>
                <a:avLst/>
                <a:gdLst>
                  <a:gd name="T0" fmla="*/ 213 w 228"/>
                  <a:gd name="T1" fmla="*/ 0 h 114"/>
                  <a:gd name="T2" fmla="*/ 212 w 228"/>
                  <a:gd name="T3" fmla="*/ 0 h 114"/>
                  <a:gd name="T4" fmla="*/ 209 w 228"/>
                  <a:gd name="T5" fmla="*/ 1 h 114"/>
                  <a:gd name="T6" fmla="*/ 203 w 228"/>
                  <a:gd name="T7" fmla="*/ 4 h 114"/>
                  <a:gd name="T8" fmla="*/ 194 w 228"/>
                  <a:gd name="T9" fmla="*/ 7 h 114"/>
                  <a:gd name="T10" fmla="*/ 186 w 228"/>
                  <a:gd name="T11" fmla="*/ 11 h 114"/>
                  <a:gd name="T12" fmla="*/ 176 w 228"/>
                  <a:gd name="T13" fmla="*/ 16 h 114"/>
                  <a:gd name="T14" fmla="*/ 165 w 228"/>
                  <a:gd name="T15" fmla="*/ 22 h 114"/>
                  <a:gd name="T16" fmla="*/ 154 w 228"/>
                  <a:gd name="T17" fmla="*/ 29 h 114"/>
                  <a:gd name="T18" fmla="*/ 145 w 228"/>
                  <a:gd name="T19" fmla="*/ 35 h 114"/>
                  <a:gd name="T20" fmla="*/ 141 w 228"/>
                  <a:gd name="T21" fmla="*/ 37 h 114"/>
                  <a:gd name="T22" fmla="*/ 138 w 228"/>
                  <a:gd name="T23" fmla="*/ 39 h 114"/>
                  <a:gd name="T24" fmla="*/ 137 w 228"/>
                  <a:gd name="T25" fmla="*/ 40 h 114"/>
                  <a:gd name="T26" fmla="*/ 134 w 228"/>
                  <a:gd name="T27" fmla="*/ 42 h 114"/>
                  <a:gd name="T28" fmla="*/ 129 w 228"/>
                  <a:gd name="T29" fmla="*/ 45 h 114"/>
                  <a:gd name="T30" fmla="*/ 119 w 228"/>
                  <a:gd name="T31" fmla="*/ 50 h 114"/>
                  <a:gd name="T32" fmla="*/ 105 w 228"/>
                  <a:gd name="T33" fmla="*/ 59 h 114"/>
                  <a:gd name="T34" fmla="*/ 86 w 228"/>
                  <a:gd name="T35" fmla="*/ 71 h 114"/>
                  <a:gd name="T36" fmla="*/ 67 w 228"/>
                  <a:gd name="T37" fmla="*/ 81 h 114"/>
                  <a:gd name="T38" fmla="*/ 50 w 228"/>
                  <a:gd name="T39" fmla="*/ 89 h 114"/>
                  <a:gd name="T40" fmla="*/ 33 w 228"/>
                  <a:gd name="T41" fmla="*/ 98 h 114"/>
                  <a:gd name="T42" fmla="*/ 20 w 228"/>
                  <a:gd name="T43" fmla="*/ 105 h 114"/>
                  <a:gd name="T44" fmla="*/ 8 w 228"/>
                  <a:gd name="T45" fmla="*/ 110 h 114"/>
                  <a:gd name="T46" fmla="*/ 2 w 228"/>
                  <a:gd name="T47" fmla="*/ 112 h 114"/>
                  <a:gd name="T48" fmla="*/ 0 w 228"/>
                  <a:gd name="T49" fmla="*/ 114 h 114"/>
                  <a:gd name="T50" fmla="*/ 54 w 228"/>
                  <a:gd name="T51" fmla="*/ 114 h 114"/>
                  <a:gd name="T52" fmla="*/ 54 w 228"/>
                  <a:gd name="T53" fmla="*/ 114 h 114"/>
                  <a:gd name="T54" fmla="*/ 53 w 228"/>
                  <a:gd name="T55" fmla="*/ 112 h 114"/>
                  <a:gd name="T56" fmla="*/ 51 w 228"/>
                  <a:gd name="T57" fmla="*/ 110 h 114"/>
                  <a:gd name="T58" fmla="*/ 54 w 228"/>
                  <a:gd name="T59" fmla="*/ 107 h 114"/>
                  <a:gd name="T60" fmla="*/ 60 w 228"/>
                  <a:gd name="T61" fmla="*/ 101 h 114"/>
                  <a:gd name="T62" fmla="*/ 70 w 228"/>
                  <a:gd name="T63" fmla="*/ 94 h 114"/>
                  <a:gd name="T64" fmla="*/ 88 w 228"/>
                  <a:gd name="T65" fmla="*/ 85 h 114"/>
                  <a:gd name="T66" fmla="*/ 114 w 228"/>
                  <a:gd name="T67" fmla="*/ 73 h 114"/>
                  <a:gd name="T68" fmla="*/ 141 w 228"/>
                  <a:gd name="T69" fmla="*/ 60 h 114"/>
                  <a:gd name="T70" fmla="*/ 165 w 228"/>
                  <a:gd name="T71" fmla="*/ 47 h 114"/>
                  <a:gd name="T72" fmla="*/ 184 w 228"/>
                  <a:gd name="T73" fmla="*/ 36 h 114"/>
                  <a:gd name="T74" fmla="*/ 200 w 228"/>
                  <a:gd name="T75" fmla="*/ 26 h 114"/>
                  <a:gd name="T76" fmla="*/ 213 w 228"/>
                  <a:gd name="T77" fmla="*/ 17 h 114"/>
                  <a:gd name="T78" fmla="*/ 220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9" y="1"/>
                    </a:lnTo>
                    <a:lnTo>
                      <a:pt x="203" y="4"/>
                    </a:lnTo>
                    <a:lnTo>
                      <a:pt x="194" y="7"/>
                    </a:lnTo>
                    <a:lnTo>
                      <a:pt x="186" y="11"/>
                    </a:lnTo>
                    <a:lnTo>
                      <a:pt x="176" y="16"/>
                    </a:lnTo>
                    <a:lnTo>
                      <a:pt x="165" y="22"/>
                    </a:lnTo>
                    <a:lnTo>
                      <a:pt x="154" y="29"/>
                    </a:lnTo>
                    <a:lnTo>
                      <a:pt x="145" y="35"/>
                    </a:lnTo>
                    <a:lnTo>
                      <a:pt x="141" y="37"/>
                    </a:lnTo>
                    <a:lnTo>
                      <a:pt x="138" y="39"/>
                    </a:lnTo>
                    <a:lnTo>
                      <a:pt x="137" y="40"/>
                    </a:lnTo>
                    <a:lnTo>
                      <a:pt x="134" y="42"/>
                    </a:lnTo>
                    <a:lnTo>
                      <a:pt x="129" y="45"/>
                    </a:lnTo>
                    <a:lnTo>
                      <a:pt x="119" y="50"/>
                    </a:lnTo>
                    <a:lnTo>
                      <a:pt x="105" y="59"/>
                    </a:lnTo>
                    <a:lnTo>
                      <a:pt x="86" y="71"/>
                    </a:lnTo>
                    <a:lnTo>
                      <a:pt x="67" y="81"/>
                    </a:lnTo>
                    <a:lnTo>
                      <a:pt x="50" y="89"/>
                    </a:lnTo>
                    <a:lnTo>
                      <a:pt x="33" y="98"/>
                    </a:lnTo>
                    <a:lnTo>
                      <a:pt x="20" y="105"/>
                    </a:lnTo>
                    <a:lnTo>
                      <a:pt x="8" y="110"/>
                    </a:lnTo>
                    <a:lnTo>
                      <a:pt x="2" y="112"/>
                    </a:lnTo>
                    <a:lnTo>
                      <a:pt x="0" y="114"/>
                    </a:lnTo>
                    <a:lnTo>
                      <a:pt x="54" y="114"/>
                    </a:lnTo>
                    <a:lnTo>
                      <a:pt x="53" y="112"/>
                    </a:lnTo>
                    <a:lnTo>
                      <a:pt x="51" y="110"/>
                    </a:lnTo>
                    <a:lnTo>
                      <a:pt x="54" y="107"/>
                    </a:lnTo>
                    <a:lnTo>
                      <a:pt x="60" y="101"/>
                    </a:lnTo>
                    <a:lnTo>
                      <a:pt x="70" y="94"/>
                    </a:lnTo>
                    <a:lnTo>
                      <a:pt x="88" y="85"/>
                    </a:lnTo>
                    <a:lnTo>
                      <a:pt x="114" y="73"/>
                    </a:lnTo>
                    <a:lnTo>
                      <a:pt x="141" y="60"/>
                    </a:lnTo>
                    <a:lnTo>
                      <a:pt x="165" y="47"/>
                    </a:lnTo>
                    <a:lnTo>
                      <a:pt x="184" y="36"/>
                    </a:lnTo>
                    <a:lnTo>
                      <a:pt x="200" y="26"/>
                    </a:lnTo>
                    <a:lnTo>
                      <a:pt x="213" y="17"/>
                    </a:lnTo>
                    <a:lnTo>
                      <a:pt x="220"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144"/>
              <p:cNvSpPr>
                <a:spLocks/>
              </p:cNvSpPr>
              <p:nvPr/>
            </p:nvSpPr>
            <p:spPr bwMode="auto">
              <a:xfrm>
                <a:off x="1677" y="1885"/>
                <a:ext cx="227" cy="114"/>
              </a:xfrm>
              <a:custGeom>
                <a:avLst/>
                <a:gdLst>
                  <a:gd name="T0" fmla="*/ 213 w 227"/>
                  <a:gd name="T1" fmla="*/ 0 h 114"/>
                  <a:gd name="T2" fmla="*/ 212 w 227"/>
                  <a:gd name="T3" fmla="*/ 0 h 114"/>
                  <a:gd name="T4" fmla="*/ 207 w 227"/>
                  <a:gd name="T5" fmla="*/ 1 h 114"/>
                  <a:gd name="T6" fmla="*/ 202 w 227"/>
                  <a:gd name="T7" fmla="*/ 4 h 114"/>
                  <a:gd name="T8" fmla="*/ 194 w 227"/>
                  <a:gd name="T9" fmla="*/ 7 h 114"/>
                  <a:gd name="T10" fmla="*/ 186 w 227"/>
                  <a:gd name="T11" fmla="*/ 11 h 114"/>
                  <a:gd name="T12" fmla="*/ 174 w 227"/>
                  <a:gd name="T13" fmla="*/ 17 h 114"/>
                  <a:gd name="T14" fmla="*/ 164 w 227"/>
                  <a:gd name="T15" fmla="*/ 23 h 114"/>
                  <a:gd name="T16" fmla="*/ 152 w 227"/>
                  <a:gd name="T17" fmla="*/ 30 h 114"/>
                  <a:gd name="T18" fmla="*/ 144 w 227"/>
                  <a:gd name="T19" fmla="*/ 36 h 114"/>
                  <a:gd name="T20" fmla="*/ 139 w 227"/>
                  <a:gd name="T21" fmla="*/ 39 h 114"/>
                  <a:gd name="T22" fmla="*/ 137 w 227"/>
                  <a:gd name="T23" fmla="*/ 40 h 114"/>
                  <a:gd name="T24" fmla="*/ 135 w 227"/>
                  <a:gd name="T25" fmla="*/ 40 h 114"/>
                  <a:gd name="T26" fmla="*/ 132 w 227"/>
                  <a:gd name="T27" fmla="*/ 41 h 114"/>
                  <a:gd name="T28" fmla="*/ 128 w 227"/>
                  <a:gd name="T29" fmla="*/ 44 h 114"/>
                  <a:gd name="T30" fmla="*/ 118 w 227"/>
                  <a:gd name="T31" fmla="*/ 50 h 114"/>
                  <a:gd name="T32" fmla="*/ 103 w 227"/>
                  <a:gd name="T33" fmla="*/ 59 h 114"/>
                  <a:gd name="T34" fmla="*/ 85 w 227"/>
                  <a:gd name="T35" fmla="*/ 70 h 114"/>
                  <a:gd name="T36" fmla="*/ 66 w 227"/>
                  <a:gd name="T37" fmla="*/ 80 h 114"/>
                  <a:gd name="T38" fmla="*/ 49 w 227"/>
                  <a:gd name="T39" fmla="*/ 89 h 114"/>
                  <a:gd name="T40" fmla="*/ 33 w 227"/>
                  <a:gd name="T41" fmla="*/ 98 h 114"/>
                  <a:gd name="T42" fmla="*/ 20 w 227"/>
                  <a:gd name="T43" fmla="*/ 105 h 114"/>
                  <a:gd name="T44" fmla="*/ 8 w 227"/>
                  <a:gd name="T45" fmla="*/ 109 h 114"/>
                  <a:gd name="T46" fmla="*/ 2 w 227"/>
                  <a:gd name="T47" fmla="*/ 112 h 114"/>
                  <a:gd name="T48" fmla="*/ 0 w 227"/>
                  <a:gd name="T49" fmla="*/ 114 h 114"/>
                  <a:gd name="T50" fmla="*/ 54 w 227"/>
                  <a:gd name="T51" fmla="*/ 114 h 114"/>
                  <a:gd name="T52" fmla="*/ 54 w 227"/>
                  <a:gd name="T53" fmla="*/ 114 h 114"/>
                  <a:gd name="T54" fmla="*/ 53 w 227"/>
                  <a:gd name="T55" fmla="*/ 112 h 114"/>
                  <a:gd name="T56" fmla="*/ 51 w 227"/>
                  <a:gd name="T57" fmla="*/ 111 h 114"/>
                  <a:gd name="T58" fmla="*/ 54 w 227"/>
                  <a:gd name="T59" fmla="*/ 106 h 114"/>
                  <a:gd name="T60" fmla="*/ 60 w 227"/>
                  <a:gd name="T61" fmla="*/ 102 h 114"/>
                  <a:gd name="T62" fmla="*/ 70 w 227"/>
                  <a:gd name="T63" fmla="*/ 95 h 114"/>
                  <a:gd name="T64" fmla="*/ 88 w 227"/>
                  <a:gd name="T65" fmla="*/ 85 h 114"/>
                  <a:gd name="T66" fmla="*/ 113 w 227"/>
                  <a:gd name="T67" fmla="*/ 73 h 114"/>
                  <a:gd name="T68" fmla="*/ 141 w 227"/>
                  <a:gd name="T69" fmla="*/ 60 h 114"/>
                  <a:gd name="T70" fmla="*/ 165 w 227"/>
                  <a:gd name="T71" fmla="*/ 47 h 114"/>
                  <a:gd name="T72" fmla="*/ 184 w 227"/>
                  <a:gd name="T73" fmla="*/ 36 h 114"/>
                  <a:gd name="T74" fmla="*/ 200 w 227"/>
                  <a:gd name="T75" fmla="*/ 26 h 114"/>
                  <a:gd name="T76" fmla="*/ 213 w 227"/>
                  <a:gd name="T77" fmla="*/ 17 h 114"/>
                  <a:gd name="T78" fmla="*/ 220 w 227"/>
                  <a:gd name="T79" fmla="*/ 10 h 114"/>
                  <a:gd name="T80" fmla="*/ 226 w 227"/>
                  <a:gd name="T81" fmla="*/ 5 h 114"/>
                  <a:gd name="T82" fmla="*/ 227 w 227"/>
                  <a:gd name="T83" fmla="*/ 4 h 114"/>
                  <a:gd name="T84" fmla="*/ 213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3" y="0"/>
                    </a:moveTo>
                    <a:lnTo>
                      <a:pt x="212" y="0"/>
                    </a:lnTo>
                    <a:lnTo>
                      <a:pt x="207" y="1"/>
                    </a:lnTo>
                    <a:lnTo>
                      <a:pt x="202" y="4"/>
                    </a:lnTo>
                    <a:lnTo>
                      <a:pt x="194" y="7"/>
                    </a:lnTo>
                    <a:lnTo>
                      <a:pt x="186" y="11"/>
                    </a:lnTo>
                    <a:lnTo>
                      <a:pt x="174" y="17"/>
                    </a:lnTo>
                    <a:lnTo>
                      <a:pt x="164" y="23"/>
                    </a:lnTo>
                    <a:lnTo>
                      <a:pt x="152" y="30"/>
                    </a:lnTo>
                    <a:lnTo>
                      <a:pt x="144" y="36"/>
                    </a:lnTo>
                    <a:lnTo>
                      <a:pt x="139" y="39"/>
                    </a:lnTo>
                    <a:lnTo>
                      <a:pt x="137" y="40"/>
                    </a:lnTo>
                    <a:lnTo>
                      <a:pt x="135" y="40"/>
                    </a:lnTo>
                    <a:lnTo>
                      <a:pt x="132" y="41"/>
                    </a:lnTo>
                    <a:lnTo>
                      <a:pt x="128" y="44"/>
                    </a:lnTo>
                    <a:lnTo>
                      <a:pt x="118" y="50"/>
                    </a:lnTo>
                    <a:lnTo>
                      <a:pt x="103" y="59"/>
                    </a:lnTo>
                    <a:lnTo>
                      <a:pt x="85" y="70"/>
                    </a:lnTo>
                    <a:lnTo>
                      <a:pt x="66" y="80"/>
                    </a:lnTo>
                    <a:lnTo>
                      <a:pt x="49" y="89"/>
                    </a:lnTo>
                    <a:lnTo>
                      <a:pt x="33" y="98"/>
                    </a:lnTo>
                    <a:lnTo>
                      <a:pt x="20" y="105"/>
                    </a:lnTo>
                    <a:lnTo>
                      <a:pt x="8" y="109"/>
                    </a:lnTo>
                    <a:lnTo>
                      <a:pt x="2" y="112"/>
                    </a:lnTo>
                    <a:lnTo>
                      <a:pt x="0" y="114"/>
                    </a:lnTo>
                    <a:lnTo>
                      <a:pt x="54" y="114"/>
                    </a:lnTo>
                    <a:lnTo>
                      <a:pt x="53" y="112"/>
                    </a:lnTo>
                    <a:lnTo>
                      <a:pt x="51" y="111"/>
                    </a:lnTo>
                    <a:lnTo>
                      <a:pt x="54" y="106"/>
                    </a:lnTo>
                    <a:lnTo>
                      <a:pt x="60" y="102"/>
                    </a:lnTo>
                    <a:lnTo>
                      <a:pt x="70" y="95"/>
                    </a:lnTo>
                    <a:lnTo>
                      <a:pt x="88" y="85"/>
                    </a:lnTo>
                    <a:lnTo>
                      <a:pt x="113" y="73"/>
                    </a:lnTo>
                    <a:lnTo>
                      <a:pt x="141" y="60"/>
                    </a:lnTo>
                    <a:lnTo>
                      <a:pt x="165" y="47"/>
                    </a:lnTo>
                    <a:lnTo>
                      <a:pt x="184" y="36"/>
                    </a:lnTo>
                    <a:lnTo>
                      <a:pt x="200" y="26"/>
                    </a:lnTo>
                    <a:lnTo>
                      <a:pt x="213" y="17"/>
                    </a:lnTo>
                    <a:lnTo>
                      <a:pt x="220" y="10"/>
                    </a:lnTo>
                    <a:lnTo>
                      <a:pt x="226" y="5"/>
                    </a:lnTo>
                    <a:lnTo>
                      <a:pt x="227"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145"/>
              <p:cNvSpPr>
                <a:spLocks/>
              </p:cNvSpPr>
              <p:nvPr/>
            </p:nvSpPr>
            <p:spPr bwMode="auto">
              <a:xfrm>
                <a:off x="1790" y="1909"/>
                <a:ext cx="148" cy="74"/>
              </a:xfrm>
              <a:custGeom>
                <a:avLst/>
                <a:gdLst>
                  <a:gd name="T0" fmla="*/ 138 w 148"/>
                  <a:gd name="T1" fmla="*/ 0 h 74"/>
                  <a:gd name="T2" fmla="*/ 135 w 148"/>
                  <a:gd name="T3" fmla="*/ 2 h 74"/>
                  <a:gd name="T4" fmla="*/ 126 w 148"/>
                  <a:gd name="T5" fmla="*/ 6 h 74"/>
                  <a:gd name="T6" fmla="*/ 114 w 148"/>
                  <a:gd name="T7" fmla="*/ 12 h 74"/>
                  <a:gd name="T8" fmla="*/ 100 w 148"/>
                  <a:gd name="T9" fmla="*/ 20 h 74"/>
                  <a:gd name="T10" fmla="*/ 91 w 148"/>
                  <a:gd name="T11" fmla="*/ 26 h 74"/>
                  <a:gd name="T12" fmla="*/ 89 w 148"/>
                  <a:gd name="T13" fmla="*/ 28 h 74"/>
                  <a:gd name="T14" fmla="*/ 84 w 148"/>
                  <a:gd name="T15" fmla="*/ 30 h 74"/>
                  <a:gd name="T16" fmla="*/ 68 w 148"/>
                  <a:gd name="T17" fmla="*/ 39 h 74"/>
                  <a:gd name="T18" fmla="*/ 57 w 148"/>
                  <a:gd name="T19" fmla="*/ 46 h 74"/>
                  <a:gd name="T20" fmla="*/ 44 w 148"/>
                  <a:gd name="T21" fmla="*/ 52 h 74"/>
                  <a:gd name="T22" fmla="*/ 32 w 148"/>
                  <a:gd name="T23" fmla="*/ 58 h 74"/>
                  <a:gd name="T24" fmla="*/ 22 w 148"/>
                  <a:gd name="T25" fmla="*/ 64 h 74"/>
                  <a:gd name="T26" fmla="*/ 13 w 148"/>
                  <a:gd name="T27" fmla="*/ 68 h 74"/>
                  <a:gd name="T28" fmla="*/ 6 w 148"/>
                  <a:gd name="T29" fmla="*/ 71 h 74"/>
                  <a:gd name="T30" fmla="*/ 2 w 148"/>
                  <a:gd name="T31" fmla="*/ 74 h 74"/>
                  <a:gd name="T32" fmla="*/ 0 w 148"/>
                  <a:gd name="T33" fmla="*/ 74 h 74"/>
                  <a:gd name="T34" fmla="*/ 37 w 148"/>
                  <a:gd name="T35" fmla="*/ 74 h 74"/>
                  <a:gd name="T36" fmla="*/ 37 w 148"/>
                  <a:gd name="T37" fmla="*/ 74 h 74"/>
                  <a:gd name="T38" fmla="*/ 35 w 148"/>
                  <a:gd name="T39" fmla="*/ 72 h 74"/>
                  <a:gd name="T40" fmla="*/ 35 w 148"/>
                  <a:gd name="T41" fmla="*/ 72 h 74"/>
                  <a:gd name="T42" fmla="*/ 37 w 148"/>
                  <a:gd name="T43" fmla="*/ 69 h 74"/>
                  <a:gd name="T44" fmla="*/ 39 w 148"/>
                  <a:gd name="T45" fmla="*/ 66 h 74"/>
                  <a:gd name="T46" fmla="*/ 47 w 148"/>
                  <a:gd name="T47" fmla="*/ 62 h 74"/>
                  <a:gd name="T48" fmla="*/ 58 w 148"/>
                  <a:gd name="T49" fmla="*/ 56 h 74"/>
                  <a:gd name="T50" fmla="*/ 74 w 148"/>
                  <a:gd name="T51" fmla="*/ 49 h 74"/>
                  <a:gd name="T52" fmla="*/ 91 w 148"/>
                  <a:gd name="T53" fmla="*/ 41 h 74"/>
                  <a:gd name="T54" fmla="*/ 107 w 148"/>
                  <a:gd name="T55" fmla="*/ 32 h 74"/>
                  <a:gd name="T56" fmla="*/ 120 w 148"/>
                  <a:gd name="T57" fmla="*/ 25 h 74"/>
                  <a:gd name="T58" fmla="*/ 130 w 148"/>
                  <a:gd name="T59" fmla="*/ 17 h 74"/>
                  <a:gd name="T60" fmla="*/ 138 w 148"/>
                  <a:gd name="T61" fmla="*/ 13 h 74"/>
                  <a:gd name="T62" fmla="*/ 143 w 148"/>
                  <a:gd name="T63" fmla="*/ 9 h 74"/>
                  <a:gd name="T64" fmla="*/ 146 w 148"/>
                  <a:gd name="T65" fmla="*/ 6 h 74"/>
                  <a:gd name="T66" fmla="*/ 148 w 148"/>
                  <a:gd name="T67" fmla="*/ 4 h 74"/>
                  <a:gd name="T68" fmla="*/ 138 w 148"/>
                  <a:gd name="T69" fmla="*/ 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74"/>
                  <a:gd name="T107" fmla="*/ 148 w 148"/>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74">
                    <a:moveTo>
                      <a:pt x="138" y="0"/>
                    </a:moveTo>
                    <a:lnTo>
                      <a:pt x="135" y="2"/>
                    </a:lnTo>
                    <a:lnTo>
                      <a:pt x="126" y="6"/>
                    </a:lnTo>
                    <a:lnTo>
                      <a:pt x="114" y="12"/>
                    </a:lnTo>
                    <a:lnTo>
                      <a:pt x="100" y="20"/>
                    </a:lnTo>
                    <a:lnTo>
                      <a:pt x="91" y="26"/>
                    </a:lnTo>
                    <a:lnTo>
                      <a:pt x="89" y="28"/>
                    </a:lnTo>
                    <a:lnTo>
                      <a:pt x="84" y="30"/>
                    </a:lnTo>
                    <a:lnTo>
                      <a:pt x="68" y="39"/>
                    </a:lnTo>
                    <a:lnTo>
                      <a:pt x="57" y="46"/>
                    </a:lnTo>
                    <a:lnTo>
                      <a:pt x="44" y="52"/>
                    </a:lnTo>
                    <a:lnTo>
                      <a:pt x="32" y="58"/>
                    </a:lnTo>
                    <a:lnTo>
                      <a:pt x="22" y="64"/>
                    </a:lnTo>
                    <a:lnTo>
                      <a:pt x="13" y="68"/>
                    </a:lnTo>
                    <a:lnTo>
                      <a:pt x="6" y="71"/>
                    </a:lnTo>
                    <a:lnTo>
                      <a:pt x="2" y="74"/>
                    </a:lnTo>
                    <a:lnTo>
                      <a:pt x="0" y="74"/>
                    </a:lnTo>
                    <a:lnTo>
                      <a:pt x="37" y="74"/>
                    </a:lnTo>
                    <a:lnTo>
                      <a:pt x="35" y="72"/>
                    </a:lnTo>
                    <a:lnTo>
                      <a:pt x="37" y="69"/>
                    </a:lnTo>
                    <a:lnTo>
                      <a:pt x="39" y="66"/>
                    </a:lnTo>
                    <a:lnTo>
                      <a:pt x="47" y="62"/>
                    </a:lnTo>
                    <a:lnTo>
                      <a:pt x="58" y="56"/>
                    </a:lnTo>
                    <a:lnTo>
                      <a:pt x="74" y="49"/>
                    </a:lnTo>
                    <a:lnTo>
                      <a:pt x="91" y="41"/>
                    </a:lnTo>
                    <a:lnTo>
                      <a:pt x="107" y="32"/>
                    </a:lnTo>
                    <a:lnTo>
                      <a:pt x="120" y="25"/>
                    </a:lnTo>
                    <a:lnTo>
                      <a:pt x="130" y="17"/>
                    </a:lnTo>
                    <a:lnTo>
                      <a:pt x="138" y="13"/>
                    </a:lnTo>
                    <a:lnTo>
                      <a:pt x="143" y="9"/>
                    </a:lnTo>
                    <a:lnTo>
                      <a:pt x="146" y="6"/>
                    </a:lnTo>
                    <a:lnTo>
                      <a:pt x="148" y="4"/>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146"/>
              <p:cNvSpPr>
                <a:spLocks/>
              </p:cNvSpPr>
              <p:nvPr/>
            </p:nvSpPr>
            <p:spPr bwMode="auto">
              <a:xfrm>
                <a:off x="1727" y="1948"/>
                <a:ext cx="228" cy="114"/>
              </a:xfrm>
              <a:custGeom>
                <a:avLst/>
                <a:gdLst>
                  <a:gd name="T0" fmla="*/ 212 w 228"/>
                  <a:gd name="T1" fmla="*/ 0 h 114"/>
                  <a:gd name="T2" fmla="*/ 211 w 228"/>
                  <a:gd name="T3" fmla="*/ 0 h 114"/>
                  <a:gd name="T4" fmla="*/ 208 w 228"/>
                  <a:gd name="T5" fmla="*/ 2 h 114"/>
                  <a:gd name="T6" fmla="*/ 202 w 228"/>
                  <a:gd name="T7" fmla="*/ 4 h 114"/>
                  <a:gd name="T8" fmla="*/ 193 w 228"/>
                  <a:gd name="T9" fmla="*/ 7 h 114"/>
                  <a:gd name="T10" fmla="*/ 185 w 228"/>
                  <a:gd name="T11" fmla="*/ 12 h 114"/>
                  <a:gd name="T12" fmla="*/ 175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6 w 228"/>
                  <a:gd name="T25" fmla="*/ 40 h 114"/>
                  <a:gd name="T26" fmla="*/ 133 w 228"/>
                  <a:gd name="T27" fmla="*/ 42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1 h 114"/>
                  <a:gd name="T58" fmla="*/ 53 w 228"/>
                  <a:gd name="T59" fmla="*/ 107 h 114"/>
                  <a:gd name="T60" fmla="*/ 61 w 228"/>
                  <a:gd name="T61" fmla="*/ 102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1 w 228"/>
                  <a:gd name="T75" fmla="*/ 27 h 114"/>
                  <a:gd name="T76" fmla="*/ 214 w 228"/>
                  <a:gd name="T77" fmla="*/ 19 h 114"/>
                  <a:gd name="T78" fmla="*/ 221 w 228"/>
                  <a:gd name="T79" fmla="*/ 12 h 114"/>
                  <a:gd name="T80" fmla="*/ 227 w 228"/>
                  <a:gd name="T81" fmla="*/ 7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4"/>
                    </a:lnTo>
                    <a:lnTo>
                      <a:pt x="193" y="7"/>
                    </a:lnTo>
                    <a:lnTo>
                      <a:pt x="185" y="12"/>
                    </a:lnTo>
                    <a:lnTo>
                      <a:pt x="175" y="17"/>
                    </a:lnTo>
                    <a:lnTo>
                      <a:pt x="164" y="23"/>
                    </a:lnTo>
                    <a:lnTo>
                      <a:pt x="153" y="30"/>
                    </a:lnTo>
                    <a:lnTo>
                      <a:pt x="144" y="36"/>
                    </a:lnTo>
                    <a:lnTo>
                      <a:pt x="140" y="39"/>
                    </a:lnTo>
                    <a:lnTo>
                      <a:pt x="137" y="40"/>
                    </a:lnTo>
                    <a:lnTo>
                      <a:pt x="136" y="40"/>
                    </a:lnTo>
                    <a:lnTo>
                      <a:pt x="133" y="42"/>
                    </a:lnTo>
                    <a:lnTo>
                      <a:pt x="128" y="45"/>
                    </a:lnTo>
                    <a:lnTo>
                      <a:pt x="118" y="51"/>
                    </a:lnTo>
                    <a:lnTo>
                      <a:pt x="104" y="59"/>
                    </a:lnTo>
                    <a:lnTo>
                      <a:pt x="85" y="71"/>
                    </a:lnTo>
                    <a:lnTo>
                      <a:pt x="66" y="81"/>
                    </a:lnTo>
                    <a:lnTo>
                      <a:pt x="49" y="89"/>
                    </a:lnTo>
                    <a:lnTo>
                      <a:pt x="33" y="98"/>
                    </a:lnTo>
                    <a:lnTo>
                      <a:pt x="20" y="105"/>
                    </a:lnTo>
                    <a:lnTo>
                      <a:pt x="9" y="110"/>
                    </a:lnTo>
                    <a:lnTo>
                      <a:pt x="3" y="113"/>
                    </a:lnTo>
                    <a:lnTo>
                      <a:pt x="0" y="114"/>
                    </a:lnTo>
                    <a:lnTo>
                      <a:pt x="53" y="114"/>
                    </a:lnTo>
                    <a:lnTo>
                      <a:pt x="52" y="113"/>
                    </a:lnTo>
                    <a:lnTo>
                      <a:pt x="52" y="111"/>
                    </a:lnTo>
                    <a:lnTo>
                      <a:pt x="53" y="107"/>
                    </a:lnTo>
                    <a:lnTo>
                      <a:pt x="61" y="102"/>
                    </a:lnTo>
                    <a:lnTo>
                      <a:pt x="71" y="95"/>
                    </a:lnTo>
                    <a:lnTo>
                      <a:pt x="88" y="87"/>
                    </a:lnTo>
                    <a:lnTo>
                      <a:pt x="114" y="75"/>
                    </a:lnTo>
                    <a:lnTo>
                      <a:pt x="141" y="62"/>
                    </a:lnTo>
                    <a:lnTo>
                      <a:pt x="166" y="49"/>
                    </a:lnTo>
                    <a:lnTo>
                      <a:pt x="185" y="38"/>
                    </a:lnTo>
                    <a:lnTo>
                      <a:pt x="201" y="27"/>
                    </a:lnTo>
                    <a:lnTo>
                      <a:pt x="214" y="19"/>
                    </a:lnTo>
                    <a:lnTo>
                      <a:pt x="221" y="12"/>
                    </a:lnTo>
                    <a:lnTo>
                      <a:pt x="227" y="7"/>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147"/>
              <p:cNvSpPr>
                <a:spLocks/>
              </p:cNvSpPr>
              <p:nvPr/>
            </p:nvSpPr>
            <p:spPr bwMode="auto">
              <a:xfrm>
                <a:off x="1752" y="1980"/>
                <a:ext cx="227" cy="114"/>
              </a:xfrm>
              <a:custGeom>
                <a:avLst/>
                <a:gdLst>
                  <a:gd name="T0" fmla="*/ 213 w 227"/>
                  <a:gd name="T1" fmla="*/ 0 h 114"/>
                  <a:gd name="T2" fmla="*/ 212 w 227"/>
                  <a:gd name="T3" fmla="*/ 0 h 114"/>
                  <a:gd name="T4" fmla="*/ 207 w 227"/>
                  <a:gd name="T5" fmla="*/ 1 h 114"/>
                  <a:gd name="T6" fmla="*/ 202 w 227"/>
                  <a:gd name="T7" fmla="*/ 4 h 114"/>
                  <a:gd name="T8" fmla="*/ 194 w 227"/>
                  <a:gd name="T9" fmla="*/ 7 h 114"/>
                  <a:gd name="T10" fmla="*/ 186 w 227"/>
                  <a:gd name="T11" fmla="*/ 11 h 114"/>
                  <a:gd name="T12" fmla="*/ 174 w 227"/>
                  <a:gd name="T13" fmla="*/ 17 h 114"/>
                  <a:gd name="T14" fmla="*/ 164 w 227"/>
                  <a:gd name="T15" fmla="*/ 23 h 114"/>
                  <a:gd name="T16" fmla="*/ 152 w 227"/>
                  <a:gd name="T17" fmla="*/ 30 h 114"/>
                  <a:gd name="T18" fmla="*/ 144 w 227"/>
                  <a:gd name="T19" fmla="*/ 36 h 114"/>
                  <a:gd name="T20" fmla="*/ 139 w 227"/>
                  <a:gd name="T21" fmla="*/ 39 h 114"/>
                  <a:gd name="T22" fmla="*/ 137 w 227"/>
                  <a:gd name="T23" fmla="*/ 40 h 114"/>
                  <a:gd name="T24" fmla="*/ 135 w 227"/>
                  <a:gd name="T25" fmla="*/ 42 h 114"/>
                  <a:gd name="T26" fmla="*/ 132 w 227"/>
                  <a:gd name="T27" fmla="*/ 43 h 114"/>
                  <a:gd name="T28" fmla="*/ 128 w 227"/>
                  <a:gd name="T29" fmla="*/ 45 h 114"/>
                  <a:gd name="T30" fmla="*/ 118 w 227"/>
                  <a:gd name="T31" fmla="*/ 50 h 114"/>
                  <a:gd name="T32" fmla="*/ 103 w 227"/>
                  <a:gd name="T33" fmla="*/ 59 h 114"/>
                  <a:gd name="T34" fmla="*/ 85 w 227"/>
                  <a:gd name="T35" fmla="*/ 70 h 114"/>
                  <a:gd name="T36" fmla="*/ 66 w 227"/>
                  <a:gd name="T37" fmla="*/ 81 h 114"/>
                  <a:gd name="T38" fmla="*/ 49 w 227"/>
                  <a:gd name="T39" fmla="*/ 89 h 114"/>
                  <a:gd name="T40" fmla="*/ 33 w 227"/>
                  <a:gd name="T41" fmla="*/ 98 h 114"/>
                  <a:gd name="T42" fmla="*/ 20 w 227"/>
                  <a:gd name="T43" fmla="*/ 105 h 114"/>
                  <a:gd name="T44" fmla="*/ 8 w 227"/>
                  <a:gd name="T45" fmla="*/ 109 h 114"/>
                  <a:gd name="T46" fmla="*/ 2 w 227"/>
                  <a:gd name="T47" fmla="*/ 112 h 114"/>
                  <a:gd name="T48" fmla="*/ 0 w 227"/>
                  <a:gd name="T49" fmla="*/ 114 h 114"/>
                  <a:gd name="T50" fmla="*/ 54 w 227"/>
                  <a:gd name="T51" fmla="*/ 114 h 114"/>
                  <a:gd name="T52" fmla="*/ 54 w 227"/>
                  <a:gd name="T53" fmla="*/ 114 h 114"/>
                  <a:gd name="T54" fmla="*/ 53 w 227"/>
                  <a:gd name="T55" fmla="*/ 112 h 114"/>
                  <a:gd name="T56" fmla="*/ 51 w 227"/>
                  <a:gd name="T57" fmla="*/ 111 h 114"/>
                  <a:gd name="T58" fmla="*/ 54 w 227"/>
                  <a:gd name="T59" fmla="*/ 107 h 114"/>
                  <a:gd name="T60" fmla="*/ 60 w 227"/>
                  <a:gd name="T61" fmla="*/ 102 h 114"/>
                  <a:gd name="T62" fmla="*/ 70 w 227"/>
                  <a:gd name="T63" fmla="*/ 95 h 114"/>
                  <a:gd name="T64" fmla="*/ 88 w 227"/>
                  <a:gd name="T65" fmla="*/ 86 h 114"/>
                  <a:gd name="T66" fmla="*/ 114 w 227"/>
                  <a:gd name="T67" fmla="*/ 75 h 114"/>
                  <a:gd name="T68" fmla="*/ 141 w 227"/>
                  <a:gd name="T69" fmla="*/ 62 h 114"/>
                  <a:gd name="T70" fmla="*/ 165 w 227"/>
                  <a:gd name="T71" fmla="*/ 49 h 114"/>
                  <a:gd name="T72" fmla="*/ 184 w 227"/>
                  <a:gd name="T73" fmla="*/ 37 h 114"/>
                  <a:gd name="T74" fmla="*/ 200 w 227"/>
                  <a:gd name="T75" fmla="*/ 27 h 114"/>
                  <a:gd name="T76" fmla="*/ 213 w 227"/>
                  <a:gd name="T77" fmla="*/ 19 h 114"/>
                  <a:gd name="T78" fmla="*/ 220 w 227"/>
                  <a:gd name="T79" fmla="*/ 11 h 114"/>
                  <a:gd name="T80" fmla="*/ 226 w 227"/>
                  <a:gd name="T81" fmla="*/ 7 h 114"/>
                  <a:gd name="T82" fmla="*/ 227 w 227"/>
                  <a:gd name="T83" fmla="*/ 6 h 114"/>
                  <a:gd name="T84" fmla="*/ 213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3" y="0"/>
                    </a:moveTo>
                    <a:lnTo>
                      <a:pt x="212" y="0"/>
                    </a:lnTo>
                    <a:lnTo>
                      <a:pt x="207" y="1"/>
                    </a:lnTo>
                    <a:lnTo>
                      <a:pt x="202" y="4"/>
                    </a:lnTo>
                    <a:lnTo>
                      <a:pt x="194" y="7"/>
                    </a:lnTo>
                    <a:lnTo>
                      <a:pt x="186" y="11"/>
                    </a:lnTo>
                    <a:lnTo>
                      <a:pt x="174" y="17"/>
                    </a:lnTo>
                    <a:lnTo>
                      <a:pt x="164" y="23"/>
                    </a:lnTo>
                    <a:lnTo>
                      <a:pt x="152" y="30"/>
                    </a:lnTo>
                    <a:lnTo>
                      <a:pt x="144" y="36"/>
                    </a:lnTo>
                    <a:lnTo>
                      <a:pt x="139" y="39"/>
                    </a:lnTo>
                    <a:lnTo>
                      <a:pt x="137" y="40"/>
                    </a:lnTo>
                    <a:lnTo>
                      <a:pt x="135" y="42"/>
                    </a:lnTo>
                    <a:lnTo>
                      <a:pt x="132" y="43"/>
                    </a:lnTo>
                    <a:lnTo>
                      <a:pt x="128" y="45"/>
                    </a:lnTo>
                    <a:lnTo>
                      <a:pt x="118" y="50"/>
                    </a:lnTo>
                    <a:lnTo>
                      <a:pt x="103" y="59"/>
                    </a:lnTo>
                    <a:lnTo>
                      <a:pt x="85" y="70"/>
                    </a:lnTo>
                    <a:lnTo>
                      <a:pt x="66" y="81"/>
                    </a:lnTo>
                    <a:lnTo>
                      <a:pt x="49" y="89"/>
                    </a:lnTo>
                    <a:lnTo>
                      <a:pt x="33" y="98"/>
                    </a:lnTo>
                    <a:lnTo>
                      <a:pt x="20" y="105"/>
                    </a:lnTo>
                    <a:lnTo>
                      <a:pt x="8" y="109"/>
                    </a:lnTo>
                    <a:lnTo>
                      <a:pt x="2" y="112"/>
                    </a:lnTo>
                    <a:lnTo>
                      <a:pt x="0" y="114"/>
                    </a:lnTo>
                    <a:lnTo>
                      <a:pt x="54" y="114"/>
                    </a:lnTo>
                    <a:lnTo>
                      <a:pt x="53" y="112"/>
                    </a:lnTo>
                    <a:lnTo>
                      <a:pt x="51" y="111"/>
                    </a:lnTo>
                    <a:lnTo>
                      <a:pt x="54" y="107"/>
                    </a:lnTo>
                    <a:lnTo>
                      <a:pt x="60" y="102"/>
                    </a:lnTo>
                    <a:lnTo>
                      <a:pt x="70" y="95"/>
                    </a:lnTo>
                    <a:lnTo>
                      <a:pt x="88" y="86"/>
                    </a:lnTo>
                    <a:lnTo>
                      <a:pt x="114" y="75"/>
                    </a:lnTo>
                    <a:lnTo>
                      <a:pt x="141" y="62"/>
                    </a:lnTo>
                    <a:lnTo>
                      <a:pt x="165" y="49"/>
                    </a:lnTo>
                    <a:lnTo>
                      <a:pt x="184" y="37"/>
                    </a:lnTo>
                    <a:lnTo>
                      <a:pt x="200" y="27"/>
                    </a:lnTo>
                    <a:lnTo>
                      <a:pt x="213" y="19"/>
                    </a:lnTo>
                    <a:lnTo>
                      <a:pt x="220" y="11"/>
                    </a:lnTo>
                    <a:lnTo>
                      <a:pt x="226" y="7"/>
                    </a:lnTo>
                    <a:lnTo>
                      <a:pt x="227"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148"/>
              <p:cNvSpPr>
                <a:spLocks/>
              </p:cNvSpPr>
              <p:nvPr/>
            </p:nvSpPr>
            <p:spPr bwMode="auto">
              <a:xfrm>
                <a:off x="1776" y="2012"/>
                <a:ext cx="228" cy="113"/>
              </a:xfrm>
              <a:custGeom>
                <a:avLst/>
                <a:gdLst>
                  <a:gd name="T0" fmla="*/ 214 w 228"/>
                  <a:gd name="T1" fmla="*/ 0 h 113"/>
                  <a:gd name="T2" fmla="*/ 212 w 228"/>
                  <a:gd name="T3" fmla="*/ 0 h 113"/>
                  <a:gd name="T4" fmla="*/ 209 w 228"/>
                  <a:gd name="T5" fmla="*/ 1 h 113"/>
                  <a:gd name="T6" fmla="*/ 203 w 228"/>
                  <a:gd name="T7" fmla="*/ 4 h 113"/>
                  <a:gd name="T8" fmla="*/ 195 w 228"/>
                  <a:gd name="T9" fmla="*/ 7 h 113"/>
                  <a:gd name="T10" fmla="*/ 186 w 228"/>
                  <a:gd name="T11" fmla="*/ 11 h 113"/>
                  <a:gd name="T12" fmla="*/ 176 w 228"/>
                  <a:gd name="T13" fmla="*/ 17 h 113"/>
                  <a:gd name="T14" fmla="*/ 166 w 228"/>
                  <a:gd name="T15" fmla="*/ 23 h 113"/>
                  <a:gd name="T16" fmla="*/ 154 w 228"/>
                  <a:gd name="T17" fmla="*/ 30 h 113"/>
                  <a:gd name="T18" fmla="*/ 146 w 228"/>
                  <a:gd name="T19" fmla="*/ 36 h 113"/>
                  <a:gd name="T20" fmla="*/ 141 w 228"/>
                  <a:gd name="T21" fmla="*/ 38 h 113"/>
                  <a:gd name="T22" fmla="*/ 139 w 228"/>
                  <a:gd name="T23" fmla="*/ 40 h 113"/>
                  <a:gd name="T24" fmla="*/ 137 w 228"/>
                  <a:gd name="T25" fmla="*/ 41 h 113"/>
                  <a:gd name="T26" fmla="*/ 134 w 228"/>
                  <a:gd name="T27" fmla="*/ 43 h 113"/>
                  <a:gd name="T28" fmla="*/ 130 w 228"/>
                  <a:gd name="T29" fmla="*/ 46 h 113"/>
                  <a:gd name="T30" fmla="*/ 120 w 228"/>
                  <a:gd name="T31" fmla="*/ 51 h 113"/>
                  <a:gd name="T32" fmla="*/ 105 w 228"/>
                  <a:gd name="T33" fmla="*/ 60 h 113"/>
                  <a:gd name="T34" fmla="*/ 87 w 228"/>
                  <a:gd name="T35" fmla="*/ 70 h 113"/>
                  <a:gd name="T36" fmla="*/ 68 w 228"/>
                  <a:gd name="T37" fmla="*/ 80 h 113"/>
                  <a:gd name="T38" fmla="*/ 51 w 228"/>
                  <a:gd name="T39" fmla="*/ 89 h 113"/>
                  <a:gd name="T40" fmla="*/ 33 w 228"/>
                  <a:gd name="T41" fmla="*/ 98 h 113"/>
                  <a:gd name="T42" fmla="*/ 20 w 228"/>
                  <a:gd name="T43" fmla="*/ 105 h 113"/>
                  <a:gd name="T44" fmla="*/ 9 w 228"/>
                  <a:gd name="T45" fmla="*/ 109 h 113"/>
                  <a:gd name="T46" fmla="*/ 3 w 228"/>
                  <a:gd name="T47" fmla="*/ 112 h 113"/>
                  <a:gd name="T48" fmla="*/ 0 w 228"/>
                  <a:gd name="T49" fmla="*/ 113 h 113"/>
                  <a:gd name="T50" fmla="*/ 55 w 228"/>
                  <a:gd name="T51" fmla="*/ 113 h 113"/>
                  <a:gd name="T52" fmla="*/ 55 w 228"/>
                  <a:gd name="T53" fmla="*/ 113 h 113"/>
                  <a:gd name="T54" fmla="*/ 53 w 228"/>
                  <a:gd name="T55" fmla="*/ 112 h 113"/>
                  <a:gd name="T56" fmla="*/ 52 w 228"/>
                  <a:gd name="T57" fmla="*/ 111 h 113"/>
                  <a:gd name="T58" fmla="*/ 55 w 228"/>
                  <a:gd name="T59" fmla="*/ 106 h 113"/>
                  <a:gd name="T60" fmla="*/ 61 w 228"/>
                  <a:gd name="T61" fmla="*/ 102 h 113"/>
                  <a:gd name="T62" fmla="*/ 71 w 228"/>
                  <a:gd name="T63" fmla="*/ 95 h 113"/>
                  <a:gd name="T64" fmla="*/ 88 w 228"/>
                  <a:gd name="T65" fmla="*/ 86 h 113"/>
                  <a:gd name="T66" fmla="*/ 114 w 228"/>
                  <a:gd name="T67" fmla="*/ 75 h 113"/>
                  <a:gd name="T68" fmla="*/ 141 w 228"/>
                  <a:gd name="T69" fmla="*/ 62 h 113"/>
                  <a:gd name="T70" fmla="*/ 166 w 228"/>
                  <a:gd name="T71" fmla="*/ 49 h 113"/>
                  <a:gd name="T72" fmla="*/ 185 w 228"/>
                  <a:gd name="T73" fmla="*/ 37 h 113"/>
                  <a:gd name="T74" fmla="*/ 201 w 228"/>
                  <a:gd name="T75" fmla="*/ 27 h 113"/>
                  <a:gd name="T76" fmla="*/ 214 w 228"/>
                  <a:gd name="T77" fmla="*/ 18 h 113"/>
                  <a:gd name="T78" fmla="*/ 221 w 228"/>
                  <a:gd name="T79" fmla="*/ 11 h 113"/>
                  <a:gd name="T80" fmla="*/ 227 w 228"/>
                  <a:gd name="T81" fmla="*/ 7 h 113"/>
                  <a:gd name="T82" fmla="*/ 228 w 228"/>
                  <a:gd name="T83" fmla="*/ 5 h 113"/>
                  <a:gd name="T84" fmla="*/ 214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4" y="0"/>
                    </a:moveTo>
                    <a:lnTo>
                      <a:pt x="212" y="0"/>
                    </a:lnTo>
                    <a:lnTo>
                      <a:pt x="209" y="1"/>
                    </a:lnTo>
                    <a:lnTo>
                      <a:pt x="203" y="4"/>
                    </a:lnTo>
                    <a:lnTo>
                      <a:pt x="195" y="7"/>
                    </a:lnTo>
                    <a:lnTo>
                      <a:pt x="186" y="11"/>
                    </a:lnTo>
                    <a:lnTo>
                      <a:pt x="176" y="17"/>
                    </a:lnTo>
                    <a:lnTo>
                      <a:pt x="166" y="23"/>
                    </a:lnTo>
                    <a:lnTo>
                      <a:pt x="154" y="30"/>
                    </a:lnTo>
                    <a:lnTo>
                      <a:pt x="146" y="36"/>
                    </a:lnTo>
                    <a:lnTo>
                      <a:pt x="141" y="38"/>
                    </a:lnTo>
                    <a:lnTo>
                      <a:pt x="139" y="40"/>
                    </a:lnTo>
                    <a:lnTo>
                      <a:pt x="137" y="41"/>
                    </a:lnTo>
                    <a:lnTo>
                      <a:pt x="134" y="43"/>
                    </a:lnTo>
                    <a:lnTo>
                      <a:pt x="130" y="46"/>
                    </a:lnTo>
                    <a:lnTo>
                      <a:pt x="120" y="51"/>
                    </a:lnTo>
                    <a:lnTo>
                      <a:pt x="105" y="60"/>
                    </a:lnTo>
                    <a:lnTo>
                      <a:pt x="87" y="70"/>
                    </a:lnTo>
                    <a:lnTo>
                      <a:pt x="68" y="80"/>
                    </a:lnTo>
                    <a:lnTo>
                      <a:pt x="51" y="89"/>
                    </a:lnTo>
                    <a:lnTo>
                      <a:pt x="33" y="98"/>
                    </a:lnTo>
                    <a:lnTo>
                      <a:pt x="20" y="105"/>
                    </a:lnTo>
                    <a:lnTo>
                      <a:pt x="9" y="109"/>
                    </a:lnTo>
                    <a:lnTo>
                      <a:pt x="3" y="112"/>
                    </a:lnTo>
                    <a:lnTo>
                      <a:pt x="0" y="113"/>
                    </a:lnTo>
                    <a:lnTo>
                      <a:pt x="55" y="113"/>
                    </a:lnTo>
                    <a:lnTo>
                      <a:pt x="53" y="112"/>
                    </a:lnTo>
                    <a:lnTo>
                      <a:pt x="52" y="111"/>
                    </a:lnTo>
                    <a:lnTo>
                      <a:pt x="55" y="106"/>
                    </a:lnTo>
                    <a:lnTo>
                      <a:pt x="61" y="102"/>
                    </a:lnTo>
                    <a:lnTo>
                      <a:pt x="71" y="95"/>
                    </a:lnTo>
                    <a:lnTo>
                      <a:pt x="88" y="86"/>
                    </a:lnTo>
                    <a:lnTo>
                      <a:pt x="114" y="75"/>
                    </a:lnTo>
                    <a:lnTo>
                      <a:pt x="141" y="62"/>
                    </a:lnTo>
                    <a:lnTo>
                      <a:pt x="166" y="49"/>
                    </a:lnTo>
                    <a:lnTo>
                      <a:pt x="185" y="37"/>
                    </a:lnTo>
                    <a:lnTo>
                      <a:pt x="201" y="27"/>
                    </a:lnTo>
                    <a:lnTo>
                      <a:pt x="214" y="18"/>
                    </a:lnTo>
                    <a:lnTo>
                      <a:pt x="221" y="11"/>
                    </a:lnTo>
                    <a:lnTo>
                      <a:pt x="227"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149"/>
              <p:cNvSpPr>
                <a:spLocks/>
              </p:cNvSpPr>
              <p:nvPr/>
            </p:nvSpPr>
            <p:spPr bwMode="auto">
              <a:xfrm>
                <a:off x="1802" y="2043"/>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5 w 228"/>
                  <a:gd name="T13" fmla="*/ 18 h 114"/>
                  <a:gd name="T14" fmla="*/ 165 w 228"/>
                  <a:gd name="T15" fmla="*/ 23 h 114"/>
                  <a:gd name="T16" fmla="*/ 153 w 228"/>
                  <a:gd name="T17" fmla="*/ 31 h 114"/>
                  <a:gd name="T18" fmla="*/ 144 w 228"/>
                  <a:gd name="T19" fmla="*/ 36 h 114"/>
                  <a:gd name="T20" fmla="*/ 140 w 228"/>
                  <a:gd name="T21" fmla="*/ 39 h 114"/>
                  <a:gd name="T22" fmla="*/ 137 w 228"/>
                  <a:gd name="T23" fmla="*/ 41 h 114"/>
                  <a:gd name="T24" fmla="*/ 136 w 228"/>
                  <a:gd name="T25" fmla="*/ 42 h 114"/>
                  <a:gd name="T26" fmla="*/ 133 w 228"/>
                  <a:gd name="T27" fmla="*/ 44 h 114"/>
                  <a:gd name="T28" fmla="*/ 128 w 228"/>
                  <a:gd name="T29" fmla="*/ 46 h 114"/>
                  <a:gd name="T30" fmla="*/ 118 w 228"/>
                  <a:gd name="T31" fmla="*/ 52 h 114"/>
                  <a:gd name="T32" fmla="*/ 104 w 228"/>
                  <a:gd name="T33" fmla="*/ 61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1 w 228"/>
                  <a:gd name="T61" fmla="*/ 103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5" y="18"/>
                    </a:lnTo>
                    <a:lnTo>
                      <a:pt x="165" y="23"/>
                    </a:lnTo>
                    <a:lnTo>
                      <a:pt x="153" y="31"/>
                    </a:lnTo>
                    <a:lnTo>
                      <a:pt x="144" y="36"/>
                    </a:lnTo>
                    <a:lnTo>
                      <a:pt x="140" y="39"/>
                    </a:lnTo>
                    <a:lnTo>
                      <a:pt x="137" y="41"/>
                    </a:lnTo>
                    <a:lnTo>
                      <a:pt x="136" y="42"/>
                    </a:lnTo>
                    <a:lnTo>
                      <a:pt x="133" y="44"/>
                    </a:lnTo>
                    <a:lnTo>
                      <a:pt x="128" y="46"/>
                    </a:lnTo>
                    <a:lnTo>
                      <a:pt x="118" y="52"/>
                    </a:lnTo>
                    <a:lnTo>
                      <a:pt x="104" y="61"/>
                    </a:lnTo>
                    <a:lnTo>
                      <a:pt x="85" y="71"/>
                    </a:lnTo>
                    <a:lnTo>
                      <a:pt x="66" y="81"/>
                    </a:lnTo>
                    <a:lnTo>
                      <a:pt x="49" y="90"/>
                    </a:lnTo>
                    <a:lnTo>
                      <a:pt x="33" y="98"/>
                    </a:lnTo>
                    <a:lnTo>
                      <a:pt x="20" y="106"/>
                    </a:lnTo>
                    <a:lnTo>
                      <a:pt x="9" y="110"/>
                    </a:lnTo>
                    <a:lnTo>
                      <a:pt x="3" y="113"/>
                    </a:lnTo>
                    <a:lnTo>
                      <a:pt x="0" y="114"/>
                    </a:lnTo>
                    <a:lnTo>
                      <a:pt x="55" y="114"/>
                    </a:lnTo>
                    <a:lnTo>
                      <a:pt x="53" y="113"/>
                    </a:lnTo>
                    <a:lnTo>
                      <a:pt x="52" y="111"/>
                    </a:lnTo>
                    <a:lnTo>
                      <a:pt x="55" y="107"/>
                    </a:lnTo>
                    <a:lnTo>
                      <a:pt x="61" y="103"/>
                    </a:lnTo>
                    <a:lnTo>
                      <a:pt x="71" y="95"/>
                    </a:lnTo>
                    <a:lnTo>
                      <a:pt x="88" y="87"/>
                    </a:lnTo>
                    <a:lnTo>
                      <a:pt x="114" y="75"/>
                    </a:lnTo>
                    <a:lnTo>
                      <a:pt x="141" y="62"/>
                    </a:lnTo>
                    <a:lnTo>
                      <a:pt x="166" y="49"/>
                    </a:lnTo>
                    <a:lnTo>
                      <a:pt x="185" y="38"/>
                    </a:lnTo>
                    <a:lnTo>
                      <a:pt x="201" y="28"/>
                    </a:lnTo>
                    <a:lnTo>
                      <a:pt x="214" y="19"/>
                    </a:lnTo>
                    <a:lnTo>
                      <a:pt x="221" y="12"/>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150"/>
              <p:cNvSpPr>
                <a:spLocks/>
              </p:cNvSpPr>
              <p:nvPr/>
            </p:nvSpPr>
            <p:spPr bwMode="auto">
              <a:xfrm>
                <a:off x="1827" y="2075"/>
                <a:ext cx="228" cy="115"/>
              </a:xfrm>
              <a:custGeom>
                <a:avLst/>
                <a:gdLst>
                  <a:gd name="T0" fmla="*/ 213 w 228"/>
                  <a:gd name="T1" fmla="*/ 0 h 115"/>
                  <a:gd name="T2" fmla="*/ 212 w 228"/>
                  <a:gd name="T3" fmla="*/ 0 h 115"/>
                  <a:gd name="T4" fmla="*/ 207 w 228"/>
                  <a:gd name="T5" fmla="*/ 1 h 115"/>
                  <a:gd name="T6" fmla="*/ 202 w 228"/>
                  <a:gd name="T7" fmla="*/ 4 h 115"/>
                  <a:gd name="T8" fmla="*/ 194 w 228"/>
                  <a:gd name="T9" fmla="*/ 7 h 115"/>
                  <a:gd name="T10" fmla="*/ 186 w 228"/>
                  <a:gd name="T11" fmla="*/ 12 h 115"/>
                  <a:gd name="T12" fmla="*/ 176 w 228"/>
                  <a:gd name="T13" fmla="*/ 17 h 115"/>
                  <a:gd name="T14" fmla="*/ 165 w 228"/>
                  <a:gd name="T15" fmla="*/ 23 h 115"/>
                  <a:gd name="T16" fmla="*/ 154 w 228"/>
                  <a:gd name="T17" fmla="*/ 30 h 115"/>
                  <a:gd name="T18" fmla="*/ 145 w 228"/>
                  <a:gd name="T19" fmla="*/ 36 h 115"/>
                  <a:gd name="T20" fmla="*/ 141 w 228"/>
                  <a:gd name="T21" fmla="*/ 39 h 115"/>
                  <a:gd name="T22" fmla="*/ 138 w 228"/>
                  <a:gd name="T23" fmla="*/ 40 h 115"/>
                  <a:gd name="T24" fmla="*/ 137 w 228"/>
                  <a:gd name="T25" fmla="*/ 42 h 115"/>
                  <a:gd name="T26" fmla="*/ 134 w 228"/>
                  <a:gd name="T27" fmla="*/ 43 h 115"/>
                  <a:gd name="T28" fmla="*/ 128 w 228"/>
                  <a:gd name="T29" fmla="*/ 46 h 115"/>
                  <a:gd name="T30" fmla="*/ 119 w 228"/>
                  <a:gd name="T31" fmla="*/ 52 h 115"/>
                  <a:gd name="T32" fmla="*/ 103 w 228"/>
                  <a:gd name="T33" fmla="*/ 61 h 115"/>
                  <a:gd name="T34" fmla="*/ 85 w 228"/>
                  <a:gd name="T35" fmla="*/ 71 h 115"/>
                  <a:gd name="T36" fmla="*/ 66 w 228"/>
                  <a:gd name="T37" fmla="*/ 81 h 115"/>
                  <a:gd name="T38" fmla="*/ 49 w 228"/>
                  <a:gd name="T39" fmla="*/ 91 h 115"/>
                  <a:gd name="T40" fmla="*/ 33 w 228"/>
                  <a:gd name="T41" fmla="*/ 98 h 115"/>
                  <a:gd name="T42" fmla="*/ 20 w 228"/>
                  <a:gd name="T43" fmla="*/ 105 h 115"/>
                  <a:gd name="T44" fmla="*/ 8 w 228"/>
                  <a:gd name="T45" fmla="*/ 111 h 115"/>
                  <a:gd name="T46" fmla="*/ 2 w 228"/>
                  <a:gd name="T47" fmla="*/ 114 h 115"/>
                  <a:gd name="T48" fmla="*/ 0 w 228"/>
                  <a:gd name="T49" fmla="*/ 115 h 115"/>
                  <a:gd name="T50" fmla="*/ 54 w 228"/>
                  <a:gd name="T51" fmla="*/ 115 h 115"/>
                  <a:gd name="T52" fmla="*/ 54 w 228"/>
                  <a:gd name="T53" fmla="*/ 115 h 115"/>
                  <a:gd name="T54" fmla="*/ 53 w 228"/>
                  <a:gd name="T55" fmla="*/ 114 h 115"/>
                  <a:gd name="T56" fmla="*/ 52 w 228"/>
                  <a:gd name="T57" fmla="*/ 111 h 115"/>
                  <a:gd name="T58" fmla="*/ 54 w 228"/>
                  <a:gd name="T59" fmla="*/ 108 h 115"/>
                  <a:gd name="T60" fmla="*/ 60 w 228"/>
                  <a:gd name="T61" fmla="*/ 102 h 115"/>
                  <a:gd name="T62" fmla="*/ 70 w 228"/>
                  <a:gd name="T63" fmla="*/ 95 h 115"/>
                  <a:gd name="T64" fmla="*/ 88 w 228"/>
                  <a:gd name="T65" fmla="*/ 86 h 115"/>
                  <a:gd name="T66" fmla="*/ 114 w 228"/>
                  <a:gd name="T67" fmla="*/ 75 h 115"/>
                  <a:gd name="T68" fmla="*/ 141 w 228"/>
                  <a:gd name="T69" fmla="*/ 62 h 115"/>
                  <a:gd name="T70" fmla="*/ 165 w 228"/>
                  <a:gd name="T71" fmla="*/ 49 h 115"/>
                  <a:gd name="T72" fmla="*/ 184 w 228"/>
                  <a:gd name="T73" fmla="*/ 37 h 115"/>
                  <a:gd name="T74" fmla="*/ 200 w 228"/>
                  <a:gd name="T75" fmla="*/ 27 h 115"/>
                  <a:gd name="T76" fmla="*/ 213 w 228"/>
                  <a:gd name="T77" fmla="*/ 19 h 115"/>
                  <a:gd name="T78" fmla="*/ 220 w 228"/>
                  <a:gd name="T79" fmla="*/ 12 h 115"/>
                  <a:gd name="T80" fmla="*/ 226 w 228"/>
                  <a:gd name="T81" fmla="*/ 7 h 115"/>
                  <a:gd name="T82" fmla="*/ 228 w 228"/>
                  <a:gd name="T83" fmla="*/ 6 h 115"/>
                  <a:gd name="T84" fmla="*/ 213 w 22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5"/>
                  <a:gd name="T131" fmla="*/ 228 w 22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5">
                    <a:moveTo>
                      <a:pt x="213" y="0"/>
                    </a:moveTo>
                    <a:lnTo>
                      <a:pt x="212" y="0"/>
                    </a:lnTo>
                    <a:lnTo>
                      <a:pt x="207" y="1"/>
                    </a:lnTo>
                    <a:lnTo>
                      <a:pt x="202" y="4"/>
                    </a:lnTo>
                    <a:lnTo>
                      <a:pt x="194" y="7"/>
                    </a:lnTo>
                    <a:lnTo>
                      <a:pt x="186" y="12"/>
                    </a:lnTo>
                    <a:lnTo>
                      <a:pt x="176" y="17"/>
                    </a:lnTo>
                    <a:lnTo>
                      <a:pt x="165" y="23"/>
                    </a:lnTo>
                    <a:lnTo>
                      <a:pt x="154" y="30"/>
                    </a:lnTo>
                    <a:lnTo>
                      <a:pt x="145" y="36"/>
                    </a:lnTo>
                    <a:lnTo>
                      <a:pt x="141" y="39"/>
                    </a:lnTo>
                    <a:lnTo>
                      <a:pt x="138" y="40"/>
                    </a:lnTo>
                    <a:lnTo>
                      <a:pt x="137" y="42"/>
                    </a:lnTo>
                    <a:lnTo>
                      <a:pt x="134" y="43"/>
                    </a:lnTo>
                    <a:lnTo>
                      <a:pt x="128" y="46"/>
                    </a:lnTo>
                    <a:lnTo>
                      <a:pt x="119" y="52"/>
                    </a:lnTo>
                    <a:lnTo>
                      <a:pt x="103" y="61"/>
                    </a:lnTo>
                    <a:lnTo>
                      <a:pt x="85" y="71"/>
                    </a:lnTo>
                    <a:lnTo>
                      <a:pt x="66" y="81"/>
                    </a:lnTo>
                    <a:lnTo>
                      <a:pt x="49" y="91"/>
                    </a:lnTo>
                    <a:lnTo>
                      <a:pt x="33" y="98"/>
                    </a:lnTo>
                    <a:lnTo>
                      <a:pt x="20" y="105"/>
                    </a:lnTo>
                    <a:lnTo>
                      <a:pt x="8" y="111"/>
                    </a:lnTo>
                    <a:lnTo>
                      <a:pt x="2" y="114"/>
                    </a:lnTo>
                    <a:lnTo>
                      <a:pt x="0" y="115"/>
                    </a:lnTo>
                    <a:lnTo>
                      <a:pt x="54" y="115"/>
                    </a:lnTo>
                    <a:lnTo>
                      <a:pt x="53" y="114"/>
                    </a:lnTo>
                    <a:lnTo>
                      <a:pt x="52" y="111"/>
                    </a:lnTo>
                    <a:lnTo>
                      <a:pt x="54" y="108"/>
                    </a:lnTo>
                    <a:lnTo>
                      <a:pt x="60" y="102"/>
                    </a:lnTo>
                    <a:lnTo>
                      <a:pt x="70" y="95"/>
                    </a:lnTo>
                    <a:lnTo>
                      <a:pt x="88" y="86"/>
                    </a:lnTo>
                    <a:lnTo>
                      <a:pt x="114" y="75"/>
                    </a:lnTo>
                    <a:lnTo>
                      <a:pt x="141" y="62"/>
                    </a:lnTo>
                    <a:lnTo>
                      <a:pt x="165" y="49"/>
                    </a:lnTo>
                    <a:lnTo>
                      <a:pt x="184" y="37"/>
                    </a:lnTo>
                    <a:lnTo>
                      <a:pt x="200" y="27"/>
                    </a:lnTo>
                    <a:lnTo>
                      <a:pt x="213" y="19"/>
                    </a:lnTo>
                    <a:lnTo>
                      <a:pt x="220"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151"/>
              <p:cNvSpPr>
                <a:spLocks/>
              </p:cNvSpPr>
              <p:nvPr/>
            </p:nvSpPr>
            <p:spPr bwMode="auto">
              <a:xfrm>
                <a:off x="1853" y="2108"/>
                <a:ext cx="227" cy="114"/>
              </a:xfrm>
              <a:custGeom>
                <a:avLst/>
                <a:gdLst>
                  <a:gd name="T0" fmla="*/ 212 w 227"/>
                  <a:gd name="T1" fmla="*/ 0 h 114"/>
                  <a:gd name="T2" fmla="*/ 210 w 227"/>
                  <a:gd name="T3" fmla="*/ 0 h 114"/>
                  <a:gd name="T4" fmla="*/ 207 w 227"/>
                  <a:gd name="T5" fmla="*/ 2 h 114"/>
                  <a:gd name="T6" fmla="*/ 202 w 227"/>
                  <a:gd name="T7" fmla="*/ 4 h 114"/>
                  <a:gd name="T8" fmla="*/ 193 w 227"/>
                  <a:gd name="T9" fmla="*/ 7 h 114"/>
                  <a:gd name="T10" fmla="*/ 184 w 227"/>
                  <a:gd name="T11" fmla="*/ 12 h 114"/>
                  <a:gd name="T12" fmla="*/ 174 w 227"/>
                  <a:gd name="T13" fmla="*/ 16 h 114"/>
                  <a:gd name="T14" fmla="*/ 164 w 227"/>
                  <a:gd name="T15" fmla="*/ 22 h 114"/>
                  <a:gd name="T16" fmla="*/ 152 w 227"/>
                  <a:gd name="T17" fmla="*/ 29 h 114"/>
                  <a:gd name="T18" fmla="*/ 144 w 227"/>
                  <a:gd name="T19" fmla="*/ 35 h 114"/>
                  <a:gd name="T20" fmla="*/ 139 w 227"/>
                  <a:gd name="T21" fmla="*/ 38 h 114"/>
                  <a:gd name="T22" fmla="*/ 137 w 227"/>
                  <a:gd name="T23" fmla="*/ 39 h 114"/>
                  <a:gd name="T24" fmla="*/ 135 w 227"/>
                  <a:gd name="T25" fmla="*/ 41 h 114"/>
                  <a:gd name="T26" fmla="*/ 132 w 227"/>
                  <a:gd name="T27" fmla="*/ 42 h 114"/>
                  <a:gd name="T28" fmla="*/ 128 w 227"/>
                  <a:gd name="T29" fmla="*/ 45 h 114"/>
                  <a:gd name="T30" fmla="*/ 118 w 227"/>
                  <a:gd name="T31" fmla="*/ 51 h 114"/>
                  <a:gd name="T32" fmla="*/ 103 w 227"/>
                  <a:gd name="T33" fmla="*/ 59 h 114"/>
                  <a:gd name="T34" fmla="*/ 85 w 227"/>
                  <a:gd name="T35" fmla="*/ 69 h 114"/>
                  <a:gd name="T36" fmla="*/ 66 w 227"/>
                  <a:gd name="T37" fmla="*/ 79 h 114"/>
                  <a:gd name="T38" fmla="*/ 49 w 227"/>
                  <a:gd name="T39" fmla="*/ 90 h 114"/>
                  <a:gd name="T40" fmla="*/ 33 w 227"/>
                  <a:gd name="T41" fmla="*/ 97 h 114"/>
                  <a:gd name="T42" fmla="*/ 20 w 227"/>
                  <a:gd name="T43" fmla="*/ 104 h 114"/>
                  <a:gd name="T44" fmla="*/ 8 w 227"/>
                  <a:gd name="T45" fmla="*/ 110 h 114"/>
                  <a:gd name="T46" fmla="*/ 2 w 227"/>
                  <a:gd name="T47" fmla="*/ 113 h 114"/>
                  <a:gd name="T48" fmla="*/ 0 w 227"/>
                  <a:gd name="T49" fmla="*/ 114 h 114"/>
                  <a:gd name="T50" fmla="*/ 53 w 227"/>
                  <a:gd name="T51" fmla="*/ 114 h 114"/>
                  <a:gd name="T52" fmla="*/ 53 w 227"/>
                  <a:gd name="T53" fmla="*/ 114 h 114"/>
                  <a:gd name="T54" fmla="*/ 51 w 227"/>
                  <a:gd name="T55" fmla="*/ 113 h 114"/>
                  <a:gd name="T56" fmla="*/ 51 w 227"/>
                  <a:gd name="T57" fmla="*/ 110 h 114"/>
                  <a:gd name="T58" fmla="*/ 53 w 227"/>
                  <a:gd name="T59" fmla="*/ 107 h 114"/>
                  <a:gd name="T60" fmla="*/ 60 w 227"/>
                  <a:gd name="T61" fmla="*/ 101 h 114"/>
                  <a:gd name="T62" fmla="*/ 70 w 227"/>
                  <a:gd name="T63" fmla="*/ 94 h 114"/>
                  <a:gd name="T64" fmla="*/ 88 w 227"/>
                  <a:gd name="T65" fmla="*/ 85 h 114"/>
                  <a:gd name="T66" fmla="*/ 114 w 227"/>
                  <a:gd name="T67" fmla="*/ 74 h 114"/>
                  <a:gd name="T68" fmla="*/ 141 w 227"/>
                  <a:gd name="T69" fmla="*/ 61 h 114"/>
                  <a:gd name="T70" fmla="*/ 165 w 227"/>
                  <a:gd name="T71" fmla="*/ 48 h 114"/>
                  <a:gd name="T72" fmla="*/ 184 w 227"/>
                  <a:gd name="T73" fmla="*/ 36 h 114"/>
                  <a:gd name="T74" fmla="*/ 200 w 227"/>
                  <a:gd name="T75" fmla="*/ 26 h 114"/>
                  <a:gd name="T76" fmla="*/ 213 w 227"/>
                  <a:gd name="T77" fmla="*/ 17 h 114"/>
                  <a:gd name="T78" fmla="*/ 220 w 227"/>
                  <a:gd name="T79" fmla="*/ 10 h 114"/>
                  <a:gd name="T80" fmla="*/ 226 w 227"/>
                  <a:gd name="T81" fmla="*/ 6 h 114"/>
                  <a:gd name="T82" fmla="*/ 227 w 227"/>
                  <a:gd name="T83" fmla="*/ 4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0" y="0"/>
                    </a:lnTo>
                    <a:lnTo>
                      <a:pt x="207" y="2"/>
                    </a:lnTo>
                    <a:lnTo>
                      <a:pt x="202" y="4"/>
                    </a:lnTo>
                    <a:lnTo>
                      <a:pt x="193" y="7"/>
                    </a:lnTo>
                    <a:lnTo>
                      <a:pt x="184" y="12"/>
                    </a:lnTo>
                    <a:lnTo>
                      <a:pt x="174" y="16"/>
                    </a:lnTo>
                    <a:lnTo>
                      <a:pt x="164" y="22"/>
                    </a:lnTo>
                    <a:lnTo>
                      <a:pt x="152" y="29"/>
                    </a:lnTo>
                    <a:lnTo>
                      <a:pt x="144" y="35"/>
                    </a:lnTo>
                    <a:lnTo>
                      <a:pt x="139" y="38"/>
                    </a:lnTo>
                    <a:lnTo>
                      <a:pt x="137" y="39"/>
                    </a:lnTo>
                    <a:lnTo>
                      <a:pt x="135" y="41"/>
                    </a:lnTo>
                    <a:lnTo>
                      <a:pt x="132" y="42"/>
                    </a:lnTo>
                    <a:lnTo>
                      <a:pt x="128" y="45"/>
                    </a:lnTo>
                    <a:lnTo>
                      <a:pt x="118" y="51"/>
                    </a:lnTo>
                    <a:lnTo>
                      <a:pt x="103" y="59"/>
                    </a:lnTo>
                    <a:lnTo>
                      <a:pt x="85" y="69"/>
                    </a:lnTo>
                    <a:lnTo>
                      <a:pt x="66" y="79"/>
                    </a:lnTo>
                    <a:lnTo>
                      <a:pt x="49" y="90"/>
                    </a:lnTo>
                    <a:lnTo>
                      <a:pt x="33" y="97"/>
                    </a:lnTo>
                    <a:lnTo>
                      <a:pt x="20" y="104"/>
                    </a:lnTo>
                    <a:lnTo>
                      <a:pt x="8" y="110"/>
                    </a:lnTo>
                    <a:lnTo>
                      <a:pt x="2" y="113"/>
                    </a:lnTo>
                    <a:lnTo>
                      <a:pt x="0" y="114"/>
                    </a:lnTo>
                    <a:lnTo>
                      <a:pt x="53" y="114"/>
                    </a:lnTo>
                    <a:lnTo>
                      <a:pt x="51" y="113"/>
                    </a:lnTo>
                    <a:lnTo>
                      <a:pt x="51" y="110"/>
                    </a:lnTo>
                    <a:lnTo>
                      <a:pt x="53" y="107"/>
                    </a:lnTo>
                    <a:lnTo>
                      <a:pt x="60" y="101"/>
                    </a:lnTo>
                    <a:lnTo>
                      <a:pt x="70" y="94"/>
                    </a:lnTo>
                    <a:lnTo>
                      <a:pt x="88" y="85"/>
                    </a:lnTo>
                    <a:lnTo>
                      <a:pt x="114" y="74"/>
                    </a:lnTo>
                    <a:lnTo>
                      <a:pt x="141" y="61"/>
                    </a:lnTo>
                    <a:lnTo>
                      <a:pt x="165" y="48"/>
                    </a:lnTo>
                    <a:lnTo>
                      <a:pt x="184" y="36"/>
                    </a:lnTo>
                    <a:lnTo>
                      <a:pt x="200" y="26"/>
                    </a:lnTo>
                    <a:lnTo>
                      <a:pt x="213" y="17"/>
                    </a:lnTo>
                    <a:lnTo>
                      <a:pt x="220" y="10"/>
                    </a:lnTo>
                    <a:lnTo>
                      <a:pt x="226" y="6"/>
                    </a:lnTo>
                    <a:lnTo>
                      <a:pt x="227"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152"/>
              <p:cNvSpPr>
                <a:spLocks/>
              </p:cNvSpPr>
              <p:nvPr/>
            </p:nvSpPr>
            <p:spPr bwMode="auto">
              <a:xfrm>
                <a:off x="1877" y="2140"/>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6 h 114"/>
                  <a:gd name="T14" fmla="*/ 166 w 228"/>
                  <a:gd name="T15" fmla="*/ 21 h 114"/>
                  <a:gd name="T16" fmla="*/ 154 w 228"/>
                  <a:gd name="T17" fmla="*/ 29 h 114"/>
                  <a:gd name="T18" fmla="*/ 146 w 228"/>
                  <a:gd name="T19" fmla="*/ 34 h 114"/>
                  <a:gd name="T20" fmla="*/ 141 w 228"/>
                  <a:gd name="T21" fmla="*/ 37 h 114"/>
                  <a:gd name="T22" fmla="*/ 139 w 228"/>
                  <a:gd name="T23" fmla="*/ 39 h 114"/>
                  <a:gd name="T24" fmla="*/ 137 w 228"/>
                  <a:gd name="T25" fmla="*/ 40 h 114"/>
                  <a:gd name="T26" fmla="*/ 134 w 228"/>
                  <a:gd name="T27" fmla="*/ 42 h 114"/>
                  <a:gd name="T28" fmla="*/ 128 w 228"/>
                  <a:gd name="T29" fmla="*/ 45 h 114"/>
                  <a:gd name="T30" fmla="*/ 120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09 h 114"/>
                  <a:gd name="T58" fmla="*/ 55 w 228"/>
                  <a:gd name="T59" fmla="*/ 107 h 114"/>
                  <a:gd name="T60" fmla="*/ 61 w 228"/>
                  <a:gd name="T61" fmla="*/ 101 h 114"/>
                  <a:gd name="T62" fmla="*/ 71 w 228"/>
                  <a:gd name="T63" fmla="*/ 94 h 114"/>
                  <a:gd name="T64" fmla="*/ 88 w 228"/>
                  <a:gd name="T65" fmla="*/ 85 h 114"/>
                  <a:gd name="T66" fmla="*/ 114 w 228"/>
                  <a:gd name="T67" fmla="*/ 73 h 114"/>
                  <a:gd name="T68" fmla="*/ 141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6"/>
                    </a:lnTo>
                    <a:lnTo>
                      <a:pt x="166" y="21"/>
                    </a:lnTo>
                    <a:lnTo>
                      <a:pt x="154" y="29"/>
                    </a:lnTo>
                    <a:lnTo>
                      <a:pt x="146" y="34"/>
                    </a:lnTo>
                    <a:lnTo>
                      <a:pt x="141" y="37"/>
                    </a:lnTo>
                    <a:lnTo>
                      <a:pt x="139" y="39"/>
                    </a:lnTo>
                    <a:lnTo>
                      <a:pt x="137" y="40"/>
                    </a:lnTo>
                    <a:lnTo>
                      <a:pt x="134" y="42"/>
                    </a:lnTo>
                    <a:lnTo>
                      <a:pt x="128" y="45"/>
                    </a:lnTo>
                    <a:lnTo>
                      <a:pt x="120" y="50"/>
                    </a:lnTo>
                    <a:lnTo>
                      <a:pt x="104" y="59"/>
                    </a:lnTo>
                    <a:lnTo>
                      <a:pt x="85" y="71"/>
                    </a:lnTo>
                    <a:lnTo>
                      <a:pt x="66" y="81"/>
                    </a:lnTo>
                    <a:lnTo>
                      <a:pt x="49" y="89"/>
                    </a:lnTo>
                    <a:lnTo>
                      <a:pt x="33" y="98"/>
                    </a:lnTo>
                    <a:lnTo>
                      <a:pt x="20" y="105"/>
                    </a:lnTo>
                    <a:lnTo>
                      <a:pt x="9" y="109"/>
                    </a:lnTo>
                    <a:lnTo>
                      <a:pt x="3" y="112"/>
                    </a:lnTo>
                    <a:lnTo>
                      <a:pt x="0" y="114"/>
                    </a:lnTo>
                    <a:lnTo>
                      <a:pt x="55" y="114"/>
                    </a:lnTo>
                    <a:lnTo>
                      <a:pt x="53" y="112"/>
                    </a:lnTo>
                    <a:lnTo>
                      <a:pt x="52" y="109"/>
                    </a:lnTo>
                    <a:lnTo>
                      <a:pt x="55" y="107"/>
                    </a:lnTo>
                    <a:lnTo>
                      <a:pt x="61" y="101"/>
                    </a:lnTo>
                    <a:lnTo>
                      <a:pt x="71" y="94"/>
                    </a:lnTo>
                    <a:lnTo>
                      <a:pt x="88" y="85"/>
                    </a:lnTo>
                    <a:lnTo>
                      <a:pt x="114" y="73"/>
                    </a:lnTo>
                    <a:lnTo>
                      <a:pt x="141" y="60"/>
                    </a:lnTo>
                    <a:lnTo>
                      <a:pt x="166" y="47"/>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153"/>
              <p:cNvSpPr>
                <a:spLocks/>
              </p:cNvSpPr>
              <p:nvPr/>
            </p:nvSpPr>
            <p:spPr bwMode="auto">
              <a:xfrm>
                <a:off x="1902" y="2172"/>
                <a:ext cx="228" cy="113"/>
              </a:xfrm>
              <a:custGeom>
                <a:avLst/>
                <a:gdLst>
                  <a:gd name="T0" fmla="*/ 213 w 228"/>
                  <a:gd name="T1" fmla="*/ 0 h 113"/>
                  <a:gd name="T2" fmla="*/ 212 w 228"/>
                  <a:gd name="T3" fmla="*/ 0 h 113"/>
                  <a:gd name="T4" fmla="*/ 209 w 228"/>
                  <a:gd name="T5" fmla="*/ 1 h 113"/>
                  <a:gd name="T6" fmla="*/ 203 w 228"/>
                  <a:gd name="T7" fmla="*/ 4 h 113"/>
                  <a:gd name="T8" fmla="*/ 194 w 228"/>
                  <a:gd name="T9" fmla="*/ 7 h 113"/>
                  <a:gd name="T10" fmla="*/ 186 w 228"/>
                  <a:gd name="T11" fmla="*/ 11 h 113"/>
                  <a:gd name="T12" fmla="*/ 176 w 228"/>
                  <a:gd name="T13" fmla="*/ 15 h 113"/>
                  <a:gd name="T14" fmla="*/ 166 w 228"/>
                  <a:gd name="T15" fmla="*/ 21 h 113"/>
                  <a:gd name="T16" fmla="*/ 154 w 228"/>
                  <a:gd name="T17" fmla="*/ 28 h 113"/>
                  <a:gd name="T18" fmla="*/ 145 w 228"/>
                  <a:gd name="T19" fmla="*/ 34 h 113"/>
                  <a:gd name="T20" fmla="*/ 141 w 228"/>
                  <a:gd name="T21" fmla="*/ 37 h 113"/>
                  <a:gd name="T22" fmla="*/ 138 w 228"/>
                  <a:gd name="T23" fmla="*/ 39 h 113"/>
                  <a:gd name="T24" fmla="*/ 137 w 228"/>
                  <a:gd name="T25" fmla="*/ 40 h 113"/>
                  <a:gd name="T26" fmla="*/ 134 w 228"/>
                  <a:gd name="T27" fmla="*/ 41 h 113"/>
                  <a:gd name="T28" fmla="*/ 129 w 228"/>
                  <a:gd name="T29" fmla="*/ 44 h 113"/>
                  <a:gd name="T30" fmla="*/ 119 w 228"/>
                  <a:gd name="T31" fmla="*/ 50 h 113"/>
                  <a:gd name="T32" fmla="*/ 105 w 228"/>
                  <a:gd name="T33" fmla="*/ 59 h 113"/>
                  <a:gd name="T34" fmla="*/ 86 w 228"/>
                  <a:gd name="T35" fmla="*/ 70 h 113"/>
                  <a:gd name="T36" fmla="*/ 67 w 228"/>
                  <a:gd name="T37" fmla="*/ 80 h 113"/>
                  <a:gd name="T38" fmla="*/ 50 w 228"/>
                  <a:gd name="T39" fmla="*/ 89 h 113"/>
                  <a:gd name="T40" fmla="*/ 33 w 228"/>
                  <a:gd name="T41" fmla="*/ 98 h 113"/>
                  <a:gd name="T42" fmla="*/ 20 w 228"/>
                  <a:gd name="T43" fmla="*/ 105 h 113"/>
                  <a:gd name="T44" fmla="*/ 8 w 228"/>
                  <a:gd name="T45" fmla="*/ 109 h 113"/>
                  <a:gd name="T46" fmla="*/ 2 w 228"/>
                  <a:gd name="T47" fmla="*/ 112 h 113"/>
                  <a:gd name="T48" fmla="*/ 0 w 228"/>
                  <a:gd name="T49" fmla="*/ 113 h 113"/>
                  <a:gd name="T50" fmla="*/ 54 w 228"/>
                  <a:gd name="T51" fmla="*/ 113 h 113"/>
                  <a:gd name="T52" fmla="*/ 54 w 228"/>
                  <a:gd name="T53" fmla="*/ 113 h 113"/>
                  <a:gd name="T54" fmla="*/ 53 w 228"/>
                  <a:gd name="T55" fmla="*/ 112 h 113"/>
                  <a:gd name="T56" fmla="*/ 52 w 228"/>
                  <a:gd name="T57" fmla="*/ 109 h 113"/>
                  <a:gd name="T58" fmla="*/ 54 w 228"/>
                  <a:gd name="T59" fmla="*/ 106 h 113"/>
                  <a:gd name="T60" fmla="*/ 60 w 228"/>
                  <a:gd name="T61" fmla="*/ 101 h 113"/>
                  <a:gd name="T62" fmla="*/ 70 w 228"/>
                  <a:gd name="T63" fmla="*/ 93 h 113"/>
                  <a:gd name="T64" fmla="*/ 88 w 228"/>
                  <a:gd name="T65" fmla="*/ 85 h 113"/>
                  <a:gd name="T66" fmla="*/ 114 w 228"/>
                  <a:gd name="T67" fmla="*/ 73 h 113"/>
                  <a:gd name="T68" fmla="*/ 141 w 228"/>
                  <a:gd name="T69" fmla="*/ 60 h 113"/>
                  <a:gd name="T70" fmla="*/ 166 w 228"/>
                  <a:gd name="T71" fmla="*/ 47 h 113"/>
                  <a:gd name="T72" fmla="*/ 184 w 228"/>
                  <a:gd name="T73" fmla="*/ 36 h 113"/>
                  <a:gd name="T74" fmla="*/ 200 w 228"/>
                  <a:gd name="T75" fmla="*/ 26 h 113"/>
                  <a:gd name="T76" fmla="*/ 213 w 228"/>
                  <a:gd name="T77" fmla="*/ 17 h 113"/>
                  <a:gd name="T78" fmla="*/ 220 w 228"/>
                  <a:gd name="T79" fmla="*/ 10 h 113"/>
                  <a:gd name="T80" fmla="*/ 226 w 228"/>
                  <a:gd name="T81" fmla="*/ 5 h 113"/>
                  <a:gd name="T82" fmla="*/ 228 w 228"/>
                  <a:gd name="T83" fmla="*/ 4 h 113"/>
                  <a:gd name="T84" fmla="*/ 213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3" y="0"/>
                    </a:moveTo>
                    <a:lnTo>
                      <a:pt x="212" y="0"/>
                    </a:lnTo>
                    <a:lnTo>
                      <a:pt x="209" y="1"/>
                    </a:lnTo>
                    <a:lnTo>
                      <a:pt x="203" y="4"/>
                    </a:lnTo>
                    <a:lnTo>
                      <a:pt x="194" y="7"/>
                    </a:lnTo>
                    <a:lnTo>
                      <a:pt x="186" y="11"/>
                    </a:lnTo>
                    <a:lnTo>
                      <a:pt x="176" y="15"/>
                    </a:lnTo>
                    <a:lnTo>
                      <a:pt x="166" y="21"/>
                    </a:lnTo>
                    <a:lnTo>
                      <a:pt x="154" y="28"/>
                    </a:lnTo>
                    <a:lnTo>
                      <a:pt x="145" y="34"/>
                    </a:lnTo>
                    <a:lnTo>
                      <a:pt x="141" y="37"/>
                    </a:lnTo>
                    <a:lnTo>
                      <a:pt x="138" y="39"/>
                    </a:lnTo>
                    <a:lnTo>
                      <a:pt x="137" y="40"/>
                    </a:lnTo>
                    <a:lnTo>
                      <a:pt x="134" y="41"/>
                    </a:lnTo>
                    <a:lnTo>
                      <a:pt x="129" y="44"/>
                    </a:lnTo>
                    <a:lnTo>
                      <a:pt x="119" y="50"/>
                    </a:lnTo>
                    <a:lnTo>
                      <a:pt x="105" y="59"/>
                    </a:lnTo>
                    <a:lnTo>
                      <a:pt x="86" y="70"/>
                    </a:lnTo>
                    <a:lnTo>
                      <a:pt x="67" y="80"/>
                    </a:lnTo>
                    <a:lnTo>
                      <a:pt x="50" y="89"/>
                    </a:lnTo>
                    <a:lnTo>
                      <a:pt x="33" y="98"/>
                    </a:lnTo>
                    <a:lnTo>
                      <a:pt x="20" y="105"/>
                    </a:lnTo>
                    <a:lnTo>
                      <a:pt x="8" y="109"/>
                    </a:lnTo>
                    <a:lnTo>
                      <a:pt x="2" y="112"/>
                    </a:lnTo>
                    <a:lnTo>
                      <a:pt x="0" y="113"/>
                    </a:lnTo>
                    <a:lnTo>
                      <a:pt x="54" y="113"/>
                    </a:lnTo>
                    <a:lnTo>
                      <a:pt x="53" y="112"/>
                    </a:lnTo>
                    <a:lnTo>
                      <a:pt x="52" y="109"/>
                    </a:lnTo>
                    <a:lnTo>
                      <a:pt x="54" y="106"/>
                    </a:lnTo>
                    <a:lnTo>
                      <a:pt x="60" y="101"/>
                    </a:lnTo>
                    <a:lnTo>
                      <a:pt x="70" y="93"/>
                    </a:lnTo>
                    <a:lnTo>
                      <a:pt x="88" y="85"/>
                    </a:lnTo>
                    <a:lnTo>
                      <a:pt x="114" y="73"/>
                    </a:lnTo>
                    <a:lnTo>
                      <a:pt x="141" y="60"/>
                    </a:lnTo>
                    <a:lnTo>
                      <a:pt x="166" y="47"/>
                    </a:lnTo>
                    <a:lnTo>
                      <a:pt x="184" y="36"/>
                    </a:lnTo>
                    <a:lnTo>
                      <a:pt x="200" y="26"/>
                    </a:lnTo>
                    <a:lnTo>
                      <a:pt x="213" y="17"/>
                    </a:lnTo>
                    <a:lnTo>
                      <a:pt x="220" y="10"/>
                    </a:lnTo>
                    <a:lnTo>
                      <a:pt x="226" y="5"/>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154"/>
              <p:cNvSpPr>
                <a:spLocks/>
              </p:cNvSpPr>
              <p:nvPr/>
            </p:nvSpPr>
            <p:spPr bwMode="auto">
              <a:xfrm>
                <a:off x="1928" y="2203"/>
                <a:ext cx="228" cy="114"/>
              </a:xfrm>
              <a:custGeom>
                <a:avLst/>
                <a:gdLst>
                  <a:gd name="T0" fmla="*/ 213 w 228"/>
                  <a:gd name="T1" fmla="*/ 0 h 114"/>
                  <a:gd name="T2" fmla="*/ 212 w 228"/>
                  <a:gd name="T3" fmla="*/ 0 h 114"/>
                  <a:gd name="T4" fmla="*/ 207 w 228"/>
                  <a:gd name="T5" fmla="*/ 2 h 114"/>
                  <a:gd name="T6" fmla="*/ 202 w 228"/>
                  <a:gd name="T7" fmla="*/ 5 h 114"/>
                  <a:gd name="T8" fmla="*/ 194 w 228"/>
                  <a:gd name="T9" fmla="*/ 8 h 114"/>
                  <a:gd name="T10" fmla="*/ 186 w 228"/>
                  <a:gd name="T11" fmla="*/ 12 h 114"/>
                  <a:gd name="T12" fmla="*/ 174 w 228"/>
                  <a:gd name="T13" fmla="*/ 18 h 114"/>
                  <a:gd name="T14" fmla="*/ 164 w 228"/>
                  <a:gd name="T15" fmla="*/ 23 h 114"/>
                  <a:gd name="T16" fmla="*/ 152 w 228"/>
                  <a:gd name="T17" fmla="*/ 31 h 114"/>
                  <a:gd name="T18" fmla="*/ 144 w 228"/>
                  <a:gd name="T19" fmla="*/ 36 h 114"/>
                  <a:gd name="T20" fmla="*/ 140 w 228"/>
                  <a:gd name="T21" fmla="*/ 39 h 114"/>
                  <a:gd name="T22" fmla="*/ 137 w 228"/>
                  <a:gd name="T23" fmla="*/ 41 h 114"/>
                  <a:gd name="T24" fmla="*/ 135 w 228"/>
                  <a:gd name="T25" fmla="*/ 41 h 114"/>
                  <a:gd name="T26" fmla="*/ 132 w 228"/>
                  <a:gd name="T27" fmla="*/ 42 h 114"/>
                  <a:gd name="T28" fmla="*/ 128 w 228"/>
                  <a:gd name="T29" fmla="*/ 45 h 114"/>
                  <a:gd name="T30" fmla="*/ 118 w 228"/>
                  <a:gd name="T31" fmla="*/ 51 h 114"/>
                  <a:gd name="T32" fmla="*/ 103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8 w 228"/>
                  <a:gd name="T45" fmla="*/ 110 h 114"/>
                  <a:gd name="T46" fmla="*/ 2 w 228"/>
                  <a:gd name="T47" fmla="*/ 113 h 114"/>
                  <a:gd name="T48" fmla="*/ 0 w 228"/>
                  <a:gd name="T49" fmla="*/ 114 h 114"/>
                  <a:gd name="T50" fmla="*/ 54 w 228"/>
                  <a:gd name="T51" fmla="*/ 114 h 114"/>
                  <a:gd name="T52" fmla="*/ 54 w 228"/>
                  <a:gd name="T53" fmla="*/ 114 h 114"/>
                  <a:gd name="T54" fmla="*/ 53 w 228"/>
                  <a:gd name="T55" fmla="*/ 113 h 114"/>
                  <a:gd name="T56" fmla="*/ 51 w 228"/>
                  <a:gd name="T57" fmla="*/ 111 h 114"/>
                  <a:gd name="T58" fmla="*/ 54 w 228"/>
                  <a:gd name="T59" fmla="*/ 107 h 114"/>
                  <a:gd name="T60" fmla="*/ 60 w 228"/>
                  <a:gd name="T61" fmla="*/ 103 h 114"/>
                  <a:gd name="T62" fmla="*/ 70 w 228"/>
                  <a:gd name="T63" fmla="*/ 95 h 114"/>
                  <a:gd name="T64" fmla="*/ 88 w 228"/>
                  <a:gd name="T65" fmla="*/ 85 h 114"/>
                  <a:gd name="T66" fmla="*/ 114 w 228"/>
                  <a:gd name="T67" fmla="*/ 74 h 114"/>
                  <a:gd name="T68" fmla="*/ 141 w 228"/>
                  <a:gd name="T69" fmla="*/ 61 h 114"/>
                  <a:gd name="T70" fmla="*/ 165 w 228"/>
                  <a:gd name="T71" fmla="*/ 48 h 114"/>
                  <a:gd name="T72" fmla="*/ 184 w 228"/>
                  <a:gd name="T73" fmla="*/ 36 h 114"/>
                  <a:gd name="T74" fmla="*/ 200 w 228"/>
                  <a:gd name="T75" fmla="*/ 26 h 114"/>
                  <a:gd name="T76" fmla="*/ 213 w 228"/>
                  <a:gd name="T77" fmla="*/ 18 h 114"/>
                  <a:gd name="T78" fmla="*/ 220 w 228"/>
                  <a:gd name="T79" fmla="*/ 10 h 114"/>
                  <a:gd name="T80" fmla="*/ 226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2"/>
                    </a:lnTo>
                    <a:lnTo>
                      <a:pt x="202" y="5"/>
                    </a:lnTo>
                    <a:lnTo>
                      <a:pt x="194" y="8"/>
                    </a:lnTo>
                    <a:lnTo>
                      <a:pt x="186" y="12"/>
                    </a:lnTo>
                    <a:lnTo>
                      <a:pt x="174" y="18"/>
                    </a:lnTo>
                    <a:lnTo>
                      <a:pt x="164" y="23"/>
                    </a:lnTo>
                    <a:lnTo>
                      <a:pt x="152" y="31"/>
                    </a:lnTo>
                    <a:lnTo>
                      <a:pt x="144" y="36"/>
                    </a:lnTo>
                    <a:lnTo>
                      <a:pt x="140" y="39"/>
                    </a:lnTo>
                    <a:lnTo>
                      <a:pt x="137" y="41"/>
                    </a:lnTo>
                    <a:lnTo>
                      <a:pt x="135" y="41"/>
                    </a:lnTo>
                    <a:lnTo>
                      <a:pt x="132" y="42"/>
                    </a:lnTo>
                    <a:lnTo>
                      <a:pt x="128" y="45"/>
                    </a:lnTo>
                    <a:lnTo>
                      <a:pt x="118" y="51"/>
                    </a:lnTo>
                    <a:lnTo>
                      <a:pt x="103" y="59"/>
                    </a:lnTo>
                    <a:lnTo>
                      <a:pt x="85" y="71"/>
                    </a:lnTo>
                    <a:lnTo>
                      <a:pt x="66" y="81"/>
                    </a:lnTo>
                    <a:lnTo>
                      <a:pt x="49" y="90"/>
                    </a:lnTo>
                    <a:lnTo>
                      <a:pt x="33" y="98"/>
                    </a:lnTo>
                    <a:lnTo>
                      <a:pt x="20" y="106"/>
                    </a:lnTo>
                    <a:lnTo>
                      <a:pt x="8" y="110"/>
                    </a:lnTo>
                    <a:lnTo>
                      <a:pt x="2" y="113"/>
                    </a:lnTo>
                    <a:lnTo>
                      <a:pt x="0" y="114"/>
                    </a:lnTo>
                    <a:lnTo>
                      <a:pt x="54" y="114"/>
                    </a:lnTo>
                    <a:lnTo>
                      <a:pt x="53" y="113"/>
                    </a:lnTo>
                    <a:lnTo>
                      <a:pt x="51" y="111"/>
                    </a:lnTo>
                    <a:lnTo>
                      <a:pt x="54" y="107"/>
                    </a:lnTo>
                    <a:lnTo>
                      <a:pt x="60" y="103"/>
                    </a:lnTo>
                    <a:lnTo>
                      <a:pt x="70" y="95"/>
                    </a:lnTo>
                    <a:lnTo>
                      <a:pt x="88" y="85"/>
                    </a:lnTo>
                    <a:lnTo>
                      <a:pt x="114" y="74"/>
                    </a:lnTo>
                    <a:lnTo>
                      <a:pt x="141" y="61"/>
                    </a:lnTo>
                    <a:lnTo>
                      <a:pt x="165" y="48"/>
                    </a:lnTo>
                    <a:lnTo>
                      <a:pt x="184" y="36"/>
                    </a:lnTo>
                    <a:lnTo>
                      <a:pt x="200" y="26"/>
                    </a:lnTo>
                    <a:lnTo>
                      <a:pt x="213" y="18"/>
                    </a:lnTo>
                    <a:lnTo>
                      <a:pt x="220" y="10"/>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155"/>
              <p:cNvSpPr>
                <a:spLocks/>
              </p:cNvSpPr>
              <p:nvPr/>
            </p:nvSpPr>
            <p:spPr bwMode="auto">
              <a:xfrm>
                <a:off x="1952" y="2235"/>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2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9 w 228"/>
                  <a:gd name="T23" fmla="*/ 40 h 114"/>
                  <a:gd name="T24" fmla="*/ 137 w 228"/>
                  <a:gd name="T25" fmla="*/ 40 h 114"/>
                  <a:gd name="T26" fmla="*/ 134 w 228"/>
                  <a:gd name="T27" fmla="*/ 42 h 114"/>
                  <a:gd name="T28" fmla="*/ 128 w 228"/>
                  <a:gd name="T29" fmla="*/ 45 h 114"/>
                  <a:gd name="T30" fmla="*/ 120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1 w 228"/>
                  <a:gd name="T61" fmla="*/ 102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2"/>
                    </a:lnTo>
                    <a:lnTo>
                      <a:pt x="176" y="17"/>
                    </a:lnTo>
                    <a:lnTo>
                      <a:pt x="166" y="23"/>
                    </a:lnTo>
                    <a:lnTo>
                      <a:pt x="154" y="30"/>
                    </a:lnTo>
                    <a:lnTo>
                      <a:pt x="146" y="36"/>
                    </a:lnTo>
                    <a:lnTo>
                      <a:pt x="141" y="39"/>
                    </a:lnTo>
                    <a:lnTo>
                      <a:pt x="139" y="40"/>
                    </a:lnTo>
                    <a:lnTo>
                      <a:pt x="137" y="40"/>
                    </a:lnTo>
                    <a:lnTo>
                      <a:pt x="134" y="42"/>
                    </a:lnTo>
                    <a:lnTo>
                      <a:pt x="128" y="45"/>
                    </a:lnTo>
                    <a:lnTo>
                      <a:pt x="120" y="50"/>
                    </a:lnTo>
                    <a:lnTo>
                      <a:pt x="104" y="59"/>
                    </a:lnTo>
                    <a:lnTo>
                      <a:pt x="85" y="71"/>
                    </a:lnTo>
                    <a:lnTo>
                      <a:pt x="66" y="81"/>
                    </a:lnTo>
                    <a:lnTo>
                      <a:pt x="49" y="89"/>
                    </a:lnTo>
                    <a:lnTo>
                      <a:pt x="33" y="98"/>
                    </a:lnTo>
                    <a:lnTo>
                      <a:pt x="20" y="105"/>
                    </a:lnTo>
                    <a:lnTo>
                      <a:pt x="9" y="110"/>
                    </a:lnTo>
                    <a:lnTo>
                      <a:pt x="3" y="113"/>
                    </a:lnTo>
                    <a:lnTo>
                      <a:pt x="0" y="114"/>
                    </a:lnTo>
                    <a:lnTo>
                      <a:pt x="55" y="114"/>
                    </a:lnTo>
                    <a:lnTo>
                      <a:pt x="53" y="113"/>
                    </a:lnTo>
                    <a:lnTo>
                      <a:pt x="52" y="111"/>
                    </a:lnTo>
                    <a:lnTo>
                      <a:pt x="55" y="107"/>
                    </a:lnTo>
                    <a:lnTo>
                      <a:pt x="61" y="102"/>
                    </a:lnTo>
                    <a:lnTo>
                      <a:pt x="71" y="95"/>
                    </a:lnTo>
                    <a:lnTo>
                      <a:pt x="88" y="87"/>
                    </a:lnTo>
                    <a:lnTo>
                      <a:pt x="114" y="75"/>
                    </a:lnTo>
                    <a:lnTo>
                      <a:pt x="141" y="62"/>
                    </a:lnTo>
                    <a:lnTo>
                      <a:pt x="166" y="49"/>
                    </a:lnTo>
                    <a:lnTo>
                      <a:pt x="185" y="38"/>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156"/>
              <p:cNvSpPr>
                <a:spLocks/>
              </p:cNvSpPr>
              <p:nvPr/>
            </p:nvSpPr>
            <p:spPr bwMode="auto">
              <a:xfrm>
                <a:off x="1978" y="2267"/>
                <a:ext cx="228" cy="114"/>
              </a:xfrm>
              <a:custGeom>
                <a:avLst/>
                <a:gdLst>
                  <a:gd name="T0" fmla="*/ 212 w 228"/>
                  <a:gd name="T1" fmla="*/ 0 h 114"/>
                  <a:gd name="T2" fmla="*/ 211 w 228"/>
                  <a:gd name="T3" fmla="*/ 0 h 114"/>
                  <a:gd name="T4" fmla="*/ 208 w 228"/>
                  <a:gd name="T5" fmla="*/ 1 h 114"/>
                  <a:gd name="T6" fmla="*/ 202 w 228"/>
                  <a:gd name="T7" fmla="*/ 4 h 114"/>
                  <a:gd name="T8" fmla="*/ 193 w 228"/>
                  <a:gd name="T9" fmla="*/ 7 h 114"/>
                  <a:gd name="T10" fmla="*/ 185 w 228"/>
                  <a:gd name="T11" fmla="*/ 11 h 114"/>
                  <a:gd name="T12" fmla="*/ 175 w 228"/>
                  <a:gd name="T13" fmla="*/ 17 h 114"/>
                  <a:gd name="T14" fmla="*/ 165 w 228"/>
                  <a:gd name="T15" fmla="*/ 23 h 114"/>
                  <a:gd name="T16" fmla="*/ 153 w 228"/>
                  <a:gd name="T17" fmla="*/ 30 h 114"/>
                  <a:gd name="T18" fmla="*/ 144 w 228"/>
                  <a:gd name="T19" fmla="*/ 36 h 114"/>
                  <a:gd name="T20" fmla="*/ 140 w 228"/>
                  <a:gd name="T21" fmla="*/ 39 h 114"/>
                  <a:gd name="T22" fmla="*/ 137 w 228"/>
                  <a:gd name="T23" fmla="*/ 40 h 114"/>
                  <a:gd name="T24" fmla="*/ 136 w 228"/>
                  <a:gd name="T25" fmla="*/ 40 h 114"/>
                  <a:gd name="T26" fmla="*/ 133 w 228"/>
                  <a:gd name="T27" fmla="*/ 42 h 114"/>
                  <a:gd name="T28" fmla="*/ 128 w 228"/>
                  <a:gd name="T29" fmla="*/ 44 h 114"/>
                  <a:gd name="T30" fmla="*/ 118 w 228"/>
                  <a:gd name="T31" fmla="*/ 50 h 114"/>
                  <a:gd name="T32" fmla="*/ 104 w 228"/>
                  <a:gd name="T33" fmla="*/ 59 h 114"/>
                  <a:gd name="T34" fmla="*/ 85 w 228"/>
                  <a:gd name="T35" fmla="*/ 70 h 114"/>
                  <a:gd name="T36" fmla="*/ 66 w 228"/>
                  <a:gd name="T37" fmla="*/ 81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3 w 228"/>
                  <a:gd name="T51" fmla="*/ 114 h 114"/>
                  <a:gd name="T52" fmla="*/ 53 w 228"/>
                  <a:gd name="T53" fmla="*/ 114 h 114"/>
                  <a:gd name="T54" fmla="*/ 52 w 228"/>
                  <a:gd name="T55" fmla="*/ 112 h 114"/>
                  <a:gd name="T56" fmla="*/ 52 w 228"/>
                  <a:gd name="T57" fmla="*/ 111 h 114"/>
                  <a:gd name="T58" fmla="*/ 53 w 228"/>
                  <a:gd name="T59" fmla="*/ 106 h 114"/>
                  <a:gd name="T60" fmla="*/ 61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1 w 228"/>
                  <a:gd name="T75" fmla="*/ 27 h 114"/>
                  <a:gd name="T76" fmla="*/ 214 w 228"/>
                  <a:gd name="T77" fmla="*/ 18 h 114"/>
                  <a:gd name="T78" fmla="*/ 221 w 228"/>
                  <a:gd name="T79" fmla="*/ 11 h 114"/>
                  <a:gd name="T80" fmla="*/ 227 w 228"/>
                  <a:gd name="T81" fmla="*/ 7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1"/>
                    </a:lnTo>
                    <a:lnTo>
                      <a:pt x="202" y="4"/>
                    </a:lnTo>
                    <a:lnTo>
                      <a:pt x="193" y="7"/>
                    </a:lnTo>
                    <a:lnTo>
                      <a:pt x="185" y="11"/>
                    </a:lnTo>
                    <a:lnTo>
                      <a:pt x="175" y="17"/>
                    </a:lnTo>
                    <a:lnTo>
                      <a:pt x="165" y="23"/>
                    </a:lnTo>
                    <a:lnTo>
                      <a:pt x="153" y="30"/>
                    </a:lnTo>
                    <a:lnTo>
                      <a:pt x="144" y="36"/>
                    </a:lnTo>
                    <a:lnTo>
                      <a:pt x="140" y="39"/>
                    </a:lnTo>
                    <a:lnTo>
                      <a:pt x="137" y="40"/>
                    </a:lnTo>
                    <a:lnTo>
                      <a:pt x="136" y="40"/>
                    </a:lnTo>
                    <a:lnTo>
                      <a:pt x="133" y="42"/>
                    </a:lnTo>
                    <a:lnTo>
                      <a:pt x="128" y="44"/>
                    </a:lnTo>
                    <a:lnTo>
                      <a:pt x="118" y="50"/>
                    </a:lnTo>
                    <a:lnTo>
                      <a:pt x="104" y="59"/>
                    </a:lnTo>
                    <a:lnTo>
                      <a:pt x="85" y="70"/>
                    </a:lnTo>
                    <a:lnTo>
                      <a:pt x="66" y="81"/>
                    </a:lnTo>
                    <a:lnTo>
                      <a:pt x="49" y="89"/>
                    </a:lnTo>
                    <a:lnTo>
                      <a:pt x="33" y="98"/>
                    </a:lnTo>
                    <a:lnTo>
                      <a:pt x="20" y="105"/>
                    </a:lnTo>
                    <a:lnTo>
                      <a:pt x="9" y="109"/>
                    </a:lnTo>
                    <a:lnTo>
                      <a:pt x="3" y="112"/>
                    </a:lnTo>
                    <a:lnTo>
                      <a:pt x="0" y="114"/>
                    </a:lnTo>
                    <a:lnTo>
                      <a:pt x="53" y="114"/>
                    </a:lnTo>
                    <a:lnTo>
                      <a:pt x="52" y="112"/>
                    </a:lnTo>
                    <a:lnTo>
                      <a:pt x="52" y="111"/>
                    </a:lnTo>
                    <a:lnTo>
                      <a:pt x="53" y="106"/>
                    </a:lnTo>
                    <a:lnTo>
                      <a:pt x="61" y="102"/>
                    </a:lnTo>
                    <a:lnTo>
                      <a:pt x="71" y="95"/>
                    </a:lnTo>
                    <a:lnTo>
                      <a:pt x="88" y="86"/>
                    </a:lnTo>
                    <a:lnTo>
                      <a:pt x="114" y="75"/>
                    </a:lnTo>
                    <a:lnTo>
                      <a:pt x="141" y="62"/>
                    </a:lnTo>
                    <a:lnTo>
                      <a:pt x="166" y="49"/>
                    </a:lnTo>
                    <a:lnTo>
                      <a:pt x="185" y="37"/>
                    </a:lnTo>
                    <a:lnTo>
                      <a:pt x="201" y="27"/>
                    </a:lnTo>
                    <a:lnTo>
                      <a:pt x="214" y="18"/>
                    </a:lnTo>
                    <a:lnTo>
                      <a:pt x="221" y="11"/>
                    </a:lnTo>
                    <a:lnTo>
                      <a:pt x="227" y="7"/>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157"/>
              <p:cNvSpPr>
                <a:spLocks/>
              </p:cNvSpPr>
              <p:nvPr/>
            </p:nvSpPr>
            <p:spPr bwMode="auto">
              <a:xfrm>
                <a:off x="2003" y="2298"/>
                <a:ext cx="228" cy="114"/>
              </a:xfrm>
              <a:custGeom>
                <a:avLst/>
                <a:gdLst>
                  <a:gd name="T0" fmla="*/ 213 w 228"/>
                  <a:gd name="T1" fmla="*/ 0 h 114"/>
                  <a:gd name="T2" fmla="*/ 212 w 228"/>
                  <a:gd name="T3" fmla="*/ 0 h 114"/>
                  <a:gd name="T4" fmla="*/ 207 w 228"/>
                  <a:gd name="T5" fmla="*/ 2 h 114"/>
                  <a:gd name="T6" fmla="*/ 202 w 228"/>
                  <a:gd name="T7" fmla="*/ 5 h 114"/>
                  <a:gd name="T8" fmla="*/ 194 w 228"/>
                  <a:gd name="T9" fmla="*/ 8 h 114"/>
                  <a:gd name="T10" fmla="*/ 186 w 228"/>
                  <a:gd name="T11" fmla="*/ 12 h 114"/>
                  <a:gd name="T12" fmla="*/ 176 w 228"/>
                  <a:gd name="T13" fmla="*/ 18 h 114"/>
                  <a:gd name="T14" fmla="*/ 166 w 228"/>
                  <a:gd name="T15" fmla="*/ 24 h 114"/>
                  <a:gd name="T16" fmla="*/ 154 w 228"/>
                  <a:gd name="T17" fmla="*/ 31 h 114"/>
                  <a:gd name="T18" fmla="*/ 145 w 228"/>
                  <a:gd name="T19" fmla="*/ 37 h 114"/>
                  <a:gd name="T20" fmla="*/ 141 w 228"/>
                  <a:gd name="T21" fmla="*/ 39 h 114"/>
                  <a:gd name="T22" fmla="*/ 138 w 228"/>
                  <a:gd name="T23" fmla="*/ 41 h 114"/>
                  <a:gd name="T24" fmla="*/ 137 w 228"/>
                  <a:gd name="T25" fmla="*/ 42 h 114"/>
                  <a:gd name="T26" fmla="*/ 134 w 228"/>
                  <a:gd name="T27" fmla="*/ 44 h 114"/>
                  <a:gd name="T28" fmla="*/ 128 w 228"/>
                  <a:gd name="T29" fmla="*/ 45 h 114"/>
                  <a:gd name="T30" fmla="*/ 119 w 228"/>
                  <a:gd name="T31" fmla="*/ 51 h 114"/>
                  <a:gd name="T32" fmla="*/ 103 w 228"/>
                  <a:gd name="T33" fmla="*/ 60 h 114"/>
                  <a:gd name="T34" fmla="*/ 85 w 228"/>
                  <a:gd name="T35" fmla="*/ 71 h 114"/>
                  <a:gd name="T36" fmla="*/ 66 w 228"/>
                  <a:gd name="T37" fmla="*/ 81 h 114"/>
                  <a:gd name="T38" fmla="*/ 49 w 228"/>
                  <a:gd name="T39" fmla="*/ 90 h 114"/>
                  <a:gd name="T40" fmla="*/ 33 w 228"/>
                  <a:gd name="T41" fmla="*/ 99 h 114"/>
                  <a:gd name="T42" fmla="*/ 20 w 228"/>
                  <a:gd name="T43" fmla="*/ 106 h 114"/>
                  <a:gd name="T44" fmla="*/ 8 w 228"/>
                  <a:gd name="T45" fmla="*/ 110 h 114"/>
                  <a:gd name="T46" fmla="*/ 2 w 228"/>
                  <a:gd name="T47" fmla="*/ 113 h 114"/>
                  <a:gd name="T48" fmla="*/ 0 w 228"/>
                  <a:gd name="T49" fmla="*/ 114 h 114"/>
                  <a:gd name="T50" fmla="*/ 54 w 228"/>
                  <a:gd name="T51" fmla="*/ 114 h 114"/>
                  <a:gd name="T52" fmla="*/ 54 w 228"/>
                  <a:gd name="T53" fmla="*/ 114 h 114"/>
                  <a:gd name="T54" fmla="*/ 53 w 228"/>
                  <a:gd name="T55" fmla="*/ 113 h 114"/>
                  <a:gd name="T56" fmla="*/ 52 w 228"/>
                  <a:gd name="T57" fmla="*/ 112 h 114"/>
                  <a:gd name="T58" fmla="*/ 54 w 228"/>
                  <a:gd name="T59" fmla="*/ 107 h 114"/>
                  <a:gd name="T60" fmla="*/ 60 w 228"/>
                  <a:gd name="T61" fmla="*/ 103 h 114"/>
                  <a:gd name="T62" fmla="*/ 70 w 228"/>
                  <a:gd name="T63" fmla="*/ 96 h 114"/>
                  <a:gd name="T64" fmla="*/ 88 w 228"/>
                  <a:gd name="T65" fmla="*/ 87 h 114"/>
                  <a:gd name="T66" fmla="*/ 114 w 228"/>
                  <a:gd name="T67" fmla="*/ 75 h 114"/>
                  <a:gd name="T68" fmla="*/ 141 w 228"/>
                  <a:gd name="T69" fmla="*/ 62 h 114"/>
                  <a:gd name="T70" fmla="*/ 166 w 228"/>
                  <a:gd name="T71" fmla="*/ 50 h 114"/>
                  <a:gd name="T72" fmla="*/ 184 w 228"/>
                  <a:gd name="T73" fmla="*/ 38 h 114"/>
                  <a:gd name="T74" fmla="*/ 200 w 228"/>
                  <a:gd name="T75" fmla="*/ 28 h 114"/>
                  <a:gd name="T76" fmla="*/ 213 w 228"/>
                  <a:gd name="T77" fmla="*/ 19 h 114"/>
                  <a:gd name="T78" fmla="*/ 220 w 228"/>
                  <a:gd name="T79" fmla="*/ 12 h 114"/>
                  <a:gd name="T80" fmla="*/ 226 w 228"/>
                  <a:gd name="T81" fmla="*/ 8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7" y="2"/>
                    </a:lnTo>
                    <a:lnTo>
                      <a:pt x="202" y="5"/>
                    </a:lnTo>
                    <a:lnTo>
                      <a:pt x="194" y="8"/>
                    </a:lnTo>
                    <a:lnTo>
                      <a:pt x="186" y="12"/>
                    </a:lnTo>
                    <a:lnTo>
                      <a:pt x="176" y="18"/>
                    </a:lnTo>
                    <a:lnTo>
                      <a:pt x="166" y="24"/>
                    </a:lnTo>
                    <a:lnTo>
                      <a:pt x="154" y="31"/>
                    </a:lnTo>
                    <a:lnTo>
                      <a:pt x="145" y="37"/>
                    </a:lnTo>
                    <a:lnTo>
                      <a:pt x="141" y="39"/>
                    </a:lnTo>
                    <a:lnTo>
                      <a:pt x="138" y="41"/>
                    </a:lnTo>
                    <a:lnTo>
                      <a:pt x="137" y="42"/>
                    </a:lnTo>
                    <a:lnTo>
                      <a:pt x="134" y="44"/>
                    </a:lnTo>
                    <a:lnTo>
                      <a:pt x="128" y="45"/>
                    </a:lnTo>
                    <a:lnTo>
                      <a:pt x="119" y="51"/>
                    </a:lnTo>
                    <a:lnTo>
                      <a:pt x="103" y="60"/>
                    </a:lnTo>
                    <a:lnTo>
                      <a:pt x="85" y="71"/>
                    </a:lnTo>
                    <a:lnTo>
                      <a:pt x="66" y="81"/>
                    </a:lnTo>
                    <a:lnTo>
                      <a:pt x="49" y="90"/>
                    </a:lnTo>
                    <a:lnTo>
                      <a:pt x="33" y="99"/>
                    </a:lnTo>
                    <a:lnTo>
                      <a:pt x="20" y="106"/>
                    </a:lnTo>
                    <a:lnTo>
                      <a:pt x="8" y="110"/>
                    </a:lnTo>
                    <a:lnTo>
                      <a:pt x="2" y="113"/>
                    </a:lnTo>
                    <a:lnTo>
                      <a:pt x="0" y="114"/>
                    </a:lnTo>
                    <a:lnTo>
                      <a:pt x="54" y="114"/>
                    </a:lnTo>
                    <a:lnTo>
                      <a:pt x="53" y="113"/>
                    </a:lnTo>
                    <a:lnTo>
                      <a:pt x="52" y="112"/>
                    </a:lnTo>
                    <a:lnTo>
                      <a:pt x="54" y="107"/>
                    </a:lnTo>
                    <a:lnTo>
                      <a:pt x="60" y="103"/>
                    </a:lnTo>
                    <a:lnTo>
                      <a:pt x="70" y="96"/>
                    </a:lnTo>
                    <a:lnTo>
                      <a:pt x="88" y="87"/>
                    </a:lnTo>
                    <a:lnTo>
                      <a:pt x="114" y="75"/>
                    </a:lnTo>
                    <a:lnTo>
                      <a:pt x="141" y="62"/>
                    </a:lnTo>
                    <a:lnTo>
                      <a:pt x="166" y="50"/>
                    </a:lnTo>
                    <a:lnTo>
                      <a:pt x="184" y="38"/>
                    </a:lnTo>
                    <a:lnTo>
                      <a:pt x="200" y="28"/>
                    </a:lnTo>
                    <a:lnTo>
                      <a:pt x="213" y="19"/>
                    </a:lnTo>
                    <a:lnTo>
                      <a:pt x="220" y="12"/>
                    </a:lnTo>
                    <a:lnTo>
                      <a:pt x="226" y="8"/>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58"/>
              <p:cNvSpPr>
                <a:spLocks/>
              </p:cNvSpPr>
              <p:nvPr/>
            </p:nvSpPr>
            <p:spPr bwMode="auto">
              <a:xfrm>
                <a:off x="586" y="953"/>
                <a:ext cx="228" cy="114"/>
              </a:xfrm>
              <a:custGeom>
                <a:avLst/>
                <a:gdLst>
                  <a:gd name="T0" fmla="*/ 213 w 228"/>
                  <a:gd name="T1" fmla="*/ 0 h 114"/>
                  <a:gd name="T2" fmla="*/ 212 w 228"/>
                  <a:gd name="T3" fmla="*/ 0 h 114"/>
                  <a:gd name="T4" fmla="*/ 208 w 228"/>
                  <a:gd name="T5" fmla="*/ 2 h 114"/>
                  <a:gd name="T6" fmla="*/ 202 w 228"/>
                  <a:gd name="T7" fmla="*/ 4 h 114"/>
                  <a:gd name="T8" fmla="*/ 195 w 228"/>
                  <a:gd name="T9" fmla="*/ 7 h 114"/>
                  <a:gd name="T10" fmla="*/ 186 w 228"/>
                  <a:gd name="T11" fmla="*/ 12 h 114"/>
                  <a:gd name="T12" fmla="*/ 176 w 228"/>
                  <a:gd name="T13" fmla="*/ 17 h 114"/>
                  <a:gd name="T14" fmla="*/ 166 w 228"/>
                  <a:gd name="T15" fmla="*/ 23 h 114"/>
                  <a:gd name="T16" fmla="*/ 154 w 228"/>
                  <a:gd name="T17" fmla="*/ 30 h 114"/>
                  <a:gd name="T18" fmla="*/ 145 w 228"/>
                  <a:gd name="T19" fmla="*/ 36 h 114"/>
                  <a:gd name="T20" fmla="*/ 141 w 228"/>
                  <a:gd name="T21" fmla="*/ 39 h 114"/>
                  <a:gd name="T22" fmla="*/ 138 w 228"/>
                  <a:gd name="T23" fmla="*/ 41 h 114"/>
                  <a:gd name="T24" fmla="*/ 137 w 228"/>
                  <a:gd name="T25" fmla="*/ 42 h 114"/>
                  <a:gd name="T26" fmla="*/ 134 w 228"/>
                  <a:gd name="T27" fmla="*/ 43 h 114"/>
                  <a:gd name="T28" fmla="*/ 128 w 228"/>
                  <a:gd name="T29" fmla="*/ 46 h 114"/>
                  <a:gd name="T30" fmla="*/ 120 w 228"/>
                  <a:gd name="T31" fmla="*/ 52 h 114"/>
                  <a:gd name="T32" fmla="*/ 104 w 228"/>
                  <a:gd name="T33" fmla="*/ 61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8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0 w 228"/>
                  <a:gd name="T61" fmla="*/ 103 h 114"/>
                  <a:gd name="T62" fmla="*/ 70 w 228"/>
                  <a:gd name="T63" fmla="*/ 95 h 114"/>
                  <a:gd name="T64" fmla="*/ 88 w 228"/>
                  <a:gd name="T65" fmla="*/ 87 h 114"/>
                  <a:gd name="T66" fmla="*/ 114 w 228"/>
                  <a:gd name="T67" fmla="*/ 75 h 114"/>
                  <a:gd name="T68" fmla="*/ 141 w 228"/>
                  <a:gd name="T69" fmla="*/ 62 h 114"/>
                  <a:gd name="T70" fmla="*/ 166 w 228"/>
                  <a:gd name="T71" fmla="*/ 49 h 114"/>
                  <a:gd name="T72" fmla="*/ 184 w 228"/>
                  <a:gd name="T73" fmla="*/ 38 h 114"/>
                  <a:gd name="T74" fmla="*/ 200 w 228"/>
                  <a:gd name="T75" fmla="*/ 28 h 114"/>
                  <a:gd name="T76" fmla="*/ 213 w 228"/>
                  <a:gd name="T77" fmla="*/ 19 h 114"/>
                  <a:gd name="T78" fmla="*/ 221 w 228"/>
                  <a:gd name="T79" fmla="*/ 12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4"/>
                    </a:lnTo>
                    <a:lnTo>
                      <a:pt x="195" y="7"/>
                    </a:lnTo>
                    <a:lnTo>
                      <a:pt x="186" y="12"/>
                    </a:lnTo>
                    <a:lnTo>
                      <a:pt x="176" y="17"/>
                    </a:lnTo>
                    <a:lnTo>
                      <a:pt x="166" y="23"/>
                    </a:lnTo>
                    <a:lnTo>
                      <a:pt x="154" y="30"/>
                    </a:lnTo>
                    <a:lnTo>
                      <a:pt x="145" y="36"/>
                    </a:lnTo>
                    <a:lnTo>
                      <a:pt x="141" y="39"/>
                    </a:lnTo>
                    <a:lnTo>
                      <a:pt x="138" y="41"/>
                    </a:lnTo>
                    <a:lnTo>
                      <a:pt x="137" y="42"/>
                    </a:lnTo>
                    <a:lnTo>
                      <a:pt x="134" y="43"/>
                    </a:lnTo>
                    <a:lnTo>
                      <a:pt x="128" y="46"/>
                    </a:lnTo>
                    <a:lnTo>
                      <a:pt x="120" y="52"/>
                    </a:lnTo>
                    <a:lnTo>
                      <a:pt x="104" y="61"/>
                    </a:lnTo>
                    <a:lnTo>
                      <a:pt x="85" y="71"/>
                    </a:lnTo>
                    <a:lnTo>
                      <a:pt x="66" y="81"/>
                    </a:lnTo>
                    <a:lnTo>
                      <a:pt x="49" y="90"/>
                    </a:lnTo>
                    <a:lnTo>
                      <a:pt x="33" y="98"/>
                    </a:lnTo>
                    <a:lnTo>
                      <a:pt x="20" y="105"/>
                    </a:lnTo>
                    <a:lnTo>
                      <a:pt x="8" y="110"/>
                    </a:lnTo>
                    <a:lnTo>
                      <a:pt x="3" y="113"/>
                    </a:lnTo>
                    <a:lnTo>
                      <a:pt x="0" y="114"/>
                    </a:lnTo>
                    <a:lnTo>
                      <a:pt x="55" y="114"/>
                    </a:lnTo>
                    <a:lnTo>
                      <a:pt x="53" y="113"/>
                    </a:lnTo>
                    <a:lnTo>
                      <a:pt x="52" y="111"/>
                    </a:lnTo>
                    <a:lnTo>
                      <a:pt x="55" y="107"/>
                    </a:lnTo>
                    <a:lnTo>
                      <a:pt x="60" y="103"/>
                    </a:lnTo>
                    <a:lnTo>
                      <a:pt x="70" y="95"/>
                    </a:lnTo>
                    <a:lnTo>
                      <a:pt x="88" y="87"/>
                    </a:lnTo>
                    <a:lnTo>
                      <a:pt x="114" y="75"/>
                    </a:lnTo>
                    <a:lnTo>
                      <a:pt x="141" y="62"/>
                    </a:lnTo>
                    <a:lnTo>
                      <a:pt x="166" y="49"/>
                    </a:lnTo>
                    <a:lnTo>
                      <a:pt x="184" y="38"/>
                    </a:lnTo>
                    <a:lnTo>
                      <a:pt x="200" y="28"/>
                    </a:lnTo>
                    <a:lnTo>
                      <a:pt x="213" y="19"/>
                    </a:lnTo>
                    <a:lnTo>
                      <a:pt x="221"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159"/>
              <p:cNvSpPr>
                <a:spLocks/>
              </p:cNvSpPr>
              <p:nvPr/>
            </p:nvSpPr>
            <p:spPr bwMode="auto">
              <a:xfrm>
                <a:off x="612" y="985"/>
                <a:ext cx="228" cy="114"/>
              </a:xfrm>
              <a:custGeom>
                <a:avLst/>
                <a:gdLst>
                  <a:gd name="T0" fmla="*/ 212 w 228"/>
                  <a:gd name="T1" fmla="*/ 0 h 114"/>
                  <a:gd name="T2" fmla="*/ 210 w 228"/>
                  <a:gd name="T3" fmla="*/ 0 h 114"/>
                  <a:gd name="T4" fmla="*/ 207 w 228"/>
                  <a:gd name="T5" fmla="*/ 1 h 114"/>
                  <a:gd name="T6" fmla="*/ 202 w 228"/>
                  <a:gd name="T7" fmla="*/ 4 h 114"/>
                  <a:gd name="T8" fmla="*/ 193 w 228"/>
                  <a:gd name="T9" fmla="*/ 7 h 114"/>
                  <a:gd name="T10" fmla="*/ 184 w 228"/>
                  <a:gd name="T11" fmla="*/ 11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2 h 114"/>
                  <a:gd name="T26" fmla="*/ 132 w 228"/>
                  <a:gd name="T27" fmla="*/ 43 h 114"/>
                  <a:gd name="T28" fmla="*/ 128 w 228"/>
                  <a:gd name="T29" fmla="*/ 46 h 114"/>
                  <a:gd name="T30" fmla="*/ 118 w 228"/>
                  <a:gd name="T31" fmla="*/ 52 h 114"/>
                  <a:gd name="T32" fmla="*/ 104 w 228"/>
                  <a:gd name="T33" fmla="*/ 60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3 w 228"/>
                  <a:gd name="T51" fmla="*/ 114 h 114"/>
                  <a:gd name="T52" fmla="*/ 53 w 228"/>
                  <a:gd name="T53" fmla="*/ 114 h 114"/>
                  <a:gd name="T54" fmla="*/ 52 w 228"/>
                  <a:gd name="T55" fmla="*/ 112 h 114"/>
                  <a:gd name="T56" fmla="*/ 52 w 228"/>
                  <a:gd name="T57" fmla="*/ 111 h 114"/>
                  <a:gd name="T58" fmla="*/ 53 w 228"/>
                  <a:gd name="T59" fmla="*/ 107 h 114"/>
                  <a:gd name="T60" fmla="*/ 60 w 228"/>
                  <a:gd name="T61" fmla="*/ 102 h 114"/>
                  <a:gd name="T62" fmla="*/ 70 w 228"/>
                  <a:gd name="T63" fmla="*/ 95 h 114"/>
                  <a:gd name="T64" fmla="*/ 88 w 228"/>
                  <a:gd name="T65" fmla="*/ 86 h 114"/>
                  <a:gd name="T66" fmla="*/ 114 w 228"/>
                  <a:gd name="T67" fmla="*/ 75 h 114"/>
                  <a:gd name="T68" fmla="*/ 141 w 228"/>
                  <a:gd name="T69" fmla="*/ 62 h 114"/>
                  <a:gd name="T70" fmla="*/ 166 w 228"/>
                  <a:gd name="T71" fmla="*/ 49 h 114"/>
                  <a:gd name="T72" fmla="*/ 184 w 228"/>
                  <a:gd name="T73" fmla="*/ 37 h 114"/>
                  <a:gd name="T74" fmla="*/ 200 w 228"/>
                  <a:gd name="T75" fmla="*/ 27 h 114"/>
                  <a:gd name="T76" fmla="*/ 213 w 228"/>
                  <a:gd name="T77" fmla="*/ 19 h 114"/>
                  <a:gd name="T78" fmla="*/ 220 w 228"/>
                  <a:gd name="T79" fmla="*/ 11 h 114"/>
                  <a:gd name="T80" fmla="*/ 226 w 228"/>
                  <a:gd name="T81" fmla="*/ 7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0" y="0"/>
                    </a:lnTo>
                    <a:lnTo>
                      <a:pt x="207" y="1"/>
                    </a:lnTo>
                    <a:lnTo>
                      <a:pt x="202" y="4"/>
                    </a:lnTo>
                    <a:lnTo>
                      <a:pt x="193" y="7"/>
                    </a:lnTo>
                    <a:lnTo>
                      <a:pt x="184" y="11"/>
                    </a:lnTo>
                    <a:lnTo>
                      <a:pt x="174" y="17"/>
                    </a:lnTo>
                    <a:lnTo>
                      <a:pt x="164" y="23"/>
                    </a:lnTo>
                    <a:lnTo>
                      <a:pt x="153" y="30"/>
                    </a:lnTo>
                    <a:lnTo>
                      <a:pt x="144" y="36"/>
                    </a:lnTo>
                    <a:lnTo>
                      <a:pt x="140" y="39"/>
                    </a:lnTo>
                    <a:lnTo>
                      <a:pt x="137" y="40"/>
                    </a:lnTo>
                    <a:lnTo>
                      <a:pt x="135" y="42"/>
                    </a:lnTo>
                    <a:lnTo>
                      <a:pt x="132" y="43"/>
                    </a:lnTo>
                    <a:lnTo>
                      <a:pt x="128" y="46"/>
                    </a:lnTo>
                    <a:lnTo>
                      <a:pt x="118" y="52"/>
                    </a:lnTo>
                    <a:lnTo>
                      <a:pt x="104" y="60"/>
                    </a:lnTo>
                    <a:lnTo>
                      <a:pt x="85" y="71"/>
                    </a:lnTo>
                    <a:lnTo>
                      <a:pt x="66" y="81"/>
                    </a:lnTo>
                    <a:lnTo>
                      <a:pt x="49" y="89"/>
                    </a:lnTo>
                    <a:lnTo>
                      <a:pt x="33" y="98"/>
                    </a:lnTo>
                    <a:lnTo>
                      <a:pt x="20" y="105"/>
                    </a:lnTo>
                    <a:lnTo>
                      <a:pt x="8" y="109"/>
                    </a:lnTo>
                    <a:lnTo>
                      <a:pt x="3" y="112"/>
                    </a:lnTo>
                    <a:lnTo>
                      <a:pt x="0" y="114"/>
                    </a:lnTo>
                    <a:lnTo>
                      <a:pt x="53" y="114"/>
                    </a:lnTo>
                    <a:lnTo>
                      <a:pt x="52" y="112"/>
                    </a:lnTo>
                    <a:lnTo>
                      <a:pt x="52" y="111"/>
                    </a:lnTo>
                    <a:lnTo>
                      <a:pt x="53" y="107"/>
                    </a:lnTo>
                    <a:lnTo>
                      <a:pt x="60" y="102"/>
                    </a:lnTo>
                    <a:lnTo>
                      <a:pt x="70" y="95"/>
                    </a:lnTo>
                    <a:lnTo>
                      <a:pt x="88" y="86"/>
                    </a:lnTo>
                    <a:lnTo>
                      <a:pt x="114" y="75"/>
                    </a:lnTo>
                    <a:lnTo>
                      <a:pt x="141" y="62"/>
                    </a:lnTo>
                    <a:lnTo>
                      <a:pt x="166" y="49"/>
                    </a:lnTo>
                    <a:lnTo>
                      <a:pt x="184" y="37"/>
                    </a:lnTo>
                    <a:lnTo>
                      <a:pt x="200" y="27"/>
                    </a:lnTo>
                    <a:lnTo>
                      <a:pt x="213" y="19"/>
                    </a:lnTo>
                    <a:lnTo>
                      <a:pt x="220" y="11"/>
                    </a:lnTo>
                    <a:lnTo>
                      <a:pt x="226" y="7"/>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160"/>
              <p:cNvSpPr>
                <a:spLocks/>
              </p:cNvSpPr>
              <p:nvPr/>
            </p:nvSpPr>
            <p:spPr bwMode="auto">
              <a:xfrm>
                <a:off x="636" y="1018"/>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2 h 114"/>
                  <a:gd name="T12" fmla="*/ 175 w 228"/>
                  <a:gd name="T13" fmla="*/ 16 h 114"/>
                  <a:gd name="T14" fmla="*/ 165 w 228"/>
                  <a:gd name="T15" fmla="*/ 22 h 114"/>
                  <a:gd name="T16" fmla="*/ 153 w 228"/>
                  <a:gd name="T17" fmla="*/ 29 h 114"/>
                  <a:gd name="T18" fmla="*/ 145 w 228"/>
                  <a:gd name="T19" fmla="*/ 35 h 114"/>
                  <a:gd name="T20" fmla="*/ 140 w 228"/>
                  <a:gd name="T21" fmla="*/ 38 h 114"/>
                  <a:gd name="T22" fmla="*/ 137 w 228"/>
                  <a:gd name="T23" fmla="*/ 39 h 114"/>
                  <a:gd name="T24" fmla="*/ 136 w 228"/>
                  <a:gd name="T25" fmla="*/ 40 h 114"/>
                  <a:gd name="T26" fmla="*/ 133 w 228"/>
                  <a:gd name="T27" fmla="*/ 42 h 114"/>
                  <a:gd name="T28" fmla="*/ 129 w 228"/>
                  <a:gd name="T29" fmla="*/ 45 h 114"/>
                  <a:gd name="T30" fmla="*/ 119 w 228"/>
                  <a:gd name="T31" fmla="*/ 50 h 114"/>
                  <a:gd name="T32" fmla="*/ 104 w 228"/>
                  <a:gd name="T33" fmla="*/ 59 h 114"/>
                  <a:gd name="T34" fmla="*/ 85 w 228"/>
                  <a:gd name="T35" fmla="*/ 69 h 114"/>
                  <a:gd name="T36" fmla="*/ 67 w 228"/>
                  <a:gd name="T37" fmla="*/ 79 h 114"/>
                  <a:gd name="T38" fmla="*/ 49 w 228"/>
                  <a:gd name="T39" fmla="*/ 89 h 114"/>
                  <a:gd name="T40" fmla="*/ 33 w 228"/>
                  <a:gd name="T41" fmla="*/ 97 h 114"/>
                  <a:gd name="T42" fmla="*/ 20 w 228"/>
                  <a:gd name="T43" fmla="*/ 104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2"/>
                    </a:lnTo>
                    <a:lnTo>
                      <a:pt x="175" y="16"/>
                    </a:lnTo>
                    <a:lnTo>
                      <a:pt x="165" y="22"/>
                    </a:lnTo>
                    <a:lnTo>
                      <a:pt x="153" y="29"/>
                    </a:lnTo>
                    <a:lnTo>
                      <a:pt x="145" y="35"/>
                    </a:lnTo>
                    <a:lnTo>
                      <a:pt x="140" y="38"/>
                    </a:lnTo>
                    <a:lnTo>
                      <a:pt x="137" y="39"/>
                    </a:lnTo>
                    <a:lnTo>
                      <a:pt x="136" y="40"/>
                    </a:lnTo>
                    <a:lnTo>
                      <a:pt x="133" y="42"/>
                    </a:lnTo>
                    <a:lnTo>
                      <a:pt x="129" y="45"/>
                    </a:lnTo>
                    <a:lnTo>
                      <a:pt x="119" y="50"/>
                    </a:lnTo>
                    <a:lnTo>
                      <a:pt x="104" y="59"/>
                    </a:lnTo>
                    <a:lnTo>
                      <a:pt x="85" y="69"/>
                    </a:lnTo>
                    <a:lnTo>
                      <a:pt x="67" y="79"/>
                    </a:lnTo>
                    <a:lnTo>
                      <a:pt x="49" y="89"/>
                    </a:lnTo>
                    <a:lnTo>
                      <a:pt x="33" y="97"/>
                    </a:lnTo>
                    <a:lnTo>
                      <a:pt x="20" y="104"/>
                    </a:lnTo>
                    <a:lnTo>
                      <a:pt x="9" y="110"/>
                    </a:lnTo>
                    <a:lnTo>
                      <a:pt x="3" y="112"/>
                    </a:lnTo>
                    <a:lnTo>
                      <a:pt x="0" y="114"/>
                    </a:lnTo>
                    <a:lnTo>
                      <a:pt x="55" y="114"/>
                    </a:lnTo>
                    <a:lnTo>
                      <a:pt x="54" y="112"/>
                    </a:lnTo>
                    <a:lnTo>
                      <a:pt x="52" y="110"/>
                    </a:lnTo>
                    <a:lnTo>
                      <a:pt x="55" y="107"/>
                    </a:lnTo>
                    <a:lnTo>
                      <a:pt x="61" y="101"/>
                    </a:lnTo>
                    <a:lnTo>
                      <a:pt x="71" y="94"/>
                    </a:lnTo>
                    <a:lnTo>
                      <a:pt x="88" y="85"/>
                    </a:lnTo>
                    <a:lnTo>
                      <a:pt x="114" y="74"/>
                    </a:lnTo>
                    <a:lnTo>
                      <a:pt x="142" y="61"/>
                    </a:lnTo>
                    <a:lnTo>
                      <a:pt x="166" y="48"/>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161"/>
              <p:cNvSpPr>
                <a:spLocks/>
              </p:cNvSpPr>
              <p:nvPr/>
            </p:nvSpPr>
            <p:spPr bwMode="auto">
              <a:xfrm>
                <a:off x="661" y="1050"/>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6 h 114"/>
                  <a:gd name="T14" fmla="*/ 166 w 228"/>
                  <a:gd name="T15" fmla="*/ 21 h 114"/>
                  <a:gd name="T16" fmla="*/ 154 w 228"/>
                  <a:gd name="T17" fmla="*/ 29 h 114"/>
                  <a:gd name="T18" fmla="*/ 146 w 228"/>
                  <a:gd name="T19" fmla="*/ 34 h 114"/>
                  <a:gd name="T20" fmla="*/ 141 w 228"/>
                  <a:gd name="T21" fmla="*/ 37 h 114"/>
                  <a:gd name="T22" fmla="*/ 138 w 228"/>
                  <a:gd name="T23" fmla="*/ 39 h 114"/>
                  <a:gd name="T24" fmla="*/ 137 w 228"/>
                  <a:gd name="T25" fmla="*/ 40 h 114"/>
                  <a:gd name="T26" fmla="*/ 134 w 228"/>
                  <a:gd name="T27" fmla="*/ 42 h 114"/>
                  <a:gd name="T28" fmla="*/ 128 w 228"/>
                  <a:gd name="T29" fmla="*/ 44 h 114"/>
                  <a:gd name="T30" fmla="*/ 120 w 228"/>
                  <a:gd name="T31" fmla="*/ 50 h 114"/>
                  <a:gd name="T32" fmla="*/ 104 w 228"/>
                  <a:gd name="T33" fmla="*/ 59 h 114"/>
                  <a:gd name="T34" fmla="*/ 85 w 228"/>
                  <a:gd name="T35" fmla="*/ 69 h 114"/>
                  <a:gd name="T36" fmla="*/ 66 w 228"/>
                  <a:gd name="T37" fmla="*/ 79 h 114"/>
                  <a:gd name="T38" fmla="*/ 49 w 228"/>
                  <a:gd name="T39" fmla="*/ 89 h 114"/>
                  <a:gd name="T40" fmla="*/ 33 w 228"/>
                  <a:gd name="T41" fmla="*/ 96 h 114"/>
                  <a:gd name="T42" fmla="*/ 20 w 228"/>
                  <a:gd name="T43" fmla="*/ 104 h 114"/>
                  <a:gd name="T44" fmla="*/ 8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09 h 114"/>
                  <a:gd name="T58" fmla="*/ 55 w 228"/>
                  <a:gd name="T59" fmla="*/ 106 h 114"/>
                  <a:gd name="T60" fmla="*/ 60 w 228"/>
                  <a:gd name="T61" fmla="*/ 101 h 114"/>
                  <a:gd name="T62" fmla="*/ 70 w 228"/>
                  <a:gd name="T63" fmla="*/ 93 h 114"/>
                  <a:gd name="T64" fmla="*/ 88 w 228"/>
                  <a:gd name="T65" fmla="*/ 85 h 114"/>
                  <a:gd name="T66" fmla="*/ 114 w 228"/>
                  <a:gd name="T67" fmla="*/ 73 h 114"/>
                  <a:gd name="T68" fmla="*/ 141 w 228"/>
                  <a:gd name="T69" fmla="*/ 60 h 114"/>
                  <a:gd name="T70" fmla="*/ 166 w 228"/>
                  <a:gd name="T71" fmla="*/ 47 h 114"/>
                  <a:gd name="T72" fmla="*/ 184 w 228"/>
                  <a:gd name="T73" fmla="*/ 36 h 114"/>
                  <a:gd name="T74" fmla="*/ 200 w 228"/>
                  <a:gd name="T75" fmla="*/ 26 h 114"/>
                  <a:gd name="T76" fmla="*/ 213 w 228"/>
                  <a:gd name="T77" fmla="*/ 17 h 114"/>
                  <a:gd name="T78" fmla="*/ 221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1"/>
                    </a:lnTo>
                    <a:lnTo>
                      <a:pt x="176" y="16"/>
                    </a:lnTo>
                    <a:lnTo>
                      <a:pt x="166" y="21"/>
                    </a:lnTo>
                    <a:lnTo>
                      <a:pt x="154" y="29"/>
                    </a:lnTo>
                    <a:lnTo>
                      <a:pt x="146" y="34"/>
                    </a:lnTo>
                    <a:lnTo>
                      <a:pt x="141" y="37"/>
                    </a:lnTo>
                    <a:lnTo>
                      <a:pt x="138" y="39"/>
                    </a:lnTo>
                    <a:lnTo>
                      <a:pt x="137" y="40"/>
                    </a:lnTo>
                    <a:lnTo>
                      <a:pt x="134" y="42"/>
                    </a:lnTo>
                    <a:lnTo>
                      <a:pt x="128" y="44"/>
                    </a:lnTo>
                    <a:lnTo>
                      <a:pt x="120" y="50"/>
                    </a:lnTo>
                    <a:lnTo>
                      <a:pt x="104" y="59"/>
                    </a:lnTo>
                    <a:lnTo>
                      <a:pt x="85" y="69"/>
                    </a:lnTo>
                    <a:lnTo>
                      <a:pt x="66" y="79"/>
                    </a:lnTo>
                    <a:lnTo>
                      <a:pt x="49" y="89"/>
                    </a:lnTo>
                    <a:lnTo>
                      <a:pt x="33" y="96"/>
                    </a:lnTo>
                    <a:lnTo>
                      <a:pt x="20" y="104"/>
                    </a:lnTo>
                    <a:lnTo>
                      <a:pt x="8" y="109"/>
                    </a:lnTo>
                    <a:lnTo>
                      <a:pt x="3" y="112"/>
                    </a:lnTo>
                    <a:lnTo>
                      <a:pt x="0" y="114"/>
                    </a:lnTo>
                    <a:lnTo>
                      <a:pt x="55" y="114"/>
                    </a:lnTo>
                    <a:lnTo>
                      <a:pt x="53" y="112"/>
                    </a:lnTo>
                    <a:lnTo>
                      <a:pt x="52" y="109"/>
                    </a:lnTo>
                    <a:lnTo>
                      <a:pt x="55" y="106"/>
                    </a:lnTo>
                    <a:lnTo>
                      <a:pt x="60" y="101"/>
                    </a:lnTo>
                    <a:lnTo>
                      <a:pt x="70" y="93"/>
                    </a:lnTo>
                    <a:lnTo>
                      <a:pt x="88" y="85"/>
                    </a:lnTo>
                    <a:lnTo>
                      <a:pt x="114" y="73"/>
                    </a:lnTo>
                    <a:lnTo>
                      <a:pt x="141" y="60"/>
                    </a:lnTo>
                    <a:lnTo>
                      <a:pt x="166" y="47"/>
                    </a:lnTo>
                    <a:lnTo>
                      <a:pt x="184" y="36"/>
                    </a:lnTo>
                    <a:lnTo>
                      <a:pt x="200" y="26"/>
                    </a:lnTo>
                    <a:lnTo>
                      <a:pt x="213" y="17"/>
                    </a:lnTo>
                    <a:lnTo>
                      <a:pt x="221"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162"/>
              <p:cNvSpPr>
                <a:spLocks/>
              </p:cNvSpPr>
              <p:nvPr/>
            </p:nvSpPr>
            <p:spPr bwMode="auto">
              <a:xfrm>
                <a:off x="687" y="1081"/>
                <a:ext cx="228" cy="114"/>
              </a:xfrm>
              <a:custGeom>
                <a:avLst/>
                <a:gdLst>
                  <a:gd name="T0" fmla="*/ 213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4 w 228"/>
                  <a:gd name="T13" fmla="*/ 16 h 114"/>
                  <a:gd name="T14" fmla="*/ 164 w 228"/>
                  <a:gd name="T15" fmla="*/ 22 h 114"/>
                  <a:gd name="T16" fmla="*/ 153 w 228"/>
                  <a:gd name="T17" fmla="*/ 29 h 114"/>
                  <a:gd name="T18" fmla="*/ 144 w 228"/>
                  <a:gd name="T19" fmla="*/ 35 h 114"/>
                  <a:gd name="T20" fmla="*/ 140 w 228"/>
                  <a:gd name="T21" fmla="*/ 38 h 114"/>
                  <a:gd name="T22" fmla="*/ 137 w 228"/>
                  <a:gd name="T23" fmla="*/ 39 h 114"/>
                  <a:gd name="T24" fmla="*/ 135 w 228"/>
                  <a:gd name="T25" fmla="*/ 41 h 114"/>
                  <a:gd name="T26" fmla="*/ 132 w 228"/>
                  <a:gd name="T27" fmla="*/ 42 h 114"/>
                  <a:gd name="T28" fmla="*/ 128 w 228"/>
                  <a:gd name="T29" fmla="*/ 45 h 114"/>
                  <a:gd name="T30" fmla="*/ 118 w 228"/>
                  <a:gd name="T31" fmla="*/ 51 h 114"/>
                  <a:gd name="T32" fmla="*/ 104 w 228"/>
                  <a:gd name="T33" fmla="*/ 60 h 114"/>
                  <a:gd name="T34" fmla="*/ 85 w 228"/>
                  <a:gd name="T35" fmla="*/ 71 h 114"/>
                  <a:gd name="T36" fmla="*/ 66 w 228"/>
                  <a:gd name="T37" fmla="*/ 81 h 114"/>
                  <a:gd name="T38" fmla="*/ 49 w 228"/>
                  <a:gd name="T39" fmla="*/ 90 h 114"/>
                  <a:gd name="T40" fmla="*/ 33 w 228"/>
                  <a:gd name="T41" fmla="*/ 99 h 114"/>
                  <a:gd name="T42" fmla="*/ 20 w 228"/>
                  <a:gd name="T43" fmla="*/ 106 h 114"/>
                  <a:gd name="T44" fmla="*/ 8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0 w 228"/>
                  <a:gd name="T61" fmla="*/ 101 h 114"/>
                  <a:gd name="T62" fmla="*/ 70 w 228"/>
                  <a:gd name="T63" fmla="*/ 94 h 114"/>
                  <a:gd name="T64" fmla="*/ 88 w 228"/>
                  <a:gd name="T65" fmla="*/ 86 h 114"/>
                  <a:gd name="T66" fmla="*/ 114 w 228"/>
                  <a:gd name="T67" fmla="*/ 74 h 114"/>
                  <a:gd name="T68" fmla="*/ 141 w 228"/>
                  <a:gd name="T69" fmla="*/ 61 h 114"/>
                  <a:gd name="T70" fmla="*/ 166 w 228"/>
                  <a:gd name="T71" fmla="*/ 48 h 114"/>
                  <a:gd name="T72" fmla="*/ 184 w 228"/>
                  <a:gd name="T73" fmla="*/ 37 h 114"/>
                  <a:gd name="T74" fmla="*/ 200 w 228"/>
                  <a:gd name="T75" fmla="*/ 26 h 114"/>
                  <a:gd name="T76" fmla="*/ 213 w 228"/>
                  <a:gd name="T77" fmla="*/ 18 h 114"/>
                  <a:gd name="T78" fmla="*/ 221 w 228"/>
                  <a:gd name="T79" fmla="*/ 11 h 114"/>
                  <a:gd name="T80" fmla="*/ 226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5"/>
                    </a:lnTo>
                    <a:lnTo>
                      <a:pt x="195" y="8"/>
                    </a:lnTo>
                    <a:lnTo>
                      <a:pt x="186" y="12"/>
                    </a:lnTo>
                    <a:lnTo>
                      <a:pt x="174" y="16"/>
                    </a:lnTo>
                    <a:lnTo>
                      <a:pt x="164" y="22"/>
                    </a:lnTo>
                    <a:lnTo>
                      <a:pt x="153" y="29"/>
                    </a:lnTo>
                    <a:lnTo>
                      <a:pt x="144" y="35"/>
                    </a:lnTo>
                    <a:lnTo>
                      <a:pt x="140" y="38"/>
                    </a:lnTo>
                    <a:lnTo>
                      <a:pt x="137" y="39"/>
                    </a:lnTo>
                    <a:lnTo>
                      <a:pt x="135" y="41"/>
                    </a:lnTo>
                    <a:lnTo>
                      <a:pt x="132" y="42"/>
                    </a:lnTo>
                    <a:lnTo>
                      <a:pt x="128" y="45"/>
                    </a:lnTo>
                    <a:lnTo>
                      <a:pt x="118" y="51"/>
                    </a:lnTo>
                    <a:lnTo>
                      <a:pt x="104" y="60"/>
                    </a:lnTo>
                    <a:lnTo>
                      <a:pt x="85" y="71"/>
                    </a:lnTo>
                    <a:lnTo>
                      <a:pt x="66" y="81"/>
                    </a:lnTo>
                    <a:lnTo>
                      <a:pt x="49" y="90"/>
                    </a:lnTo>
                    <a:lnTo>
                      <a:pt x="33" y="99"/>
                    </a:lnTo>
                    <a:lnTo>
                      <a:pt x="20" y="106"/>
                    </a:lnTo>
                    <a:lnTo>
                      <a:pt x="8" y="110"/>
                    </a:lnTo>
                    <a:lnTo>
                      <a:pt x="3" y="113"/>
                    </a:lnTo>
                    <a:lnTo>
                      <a:pt x="0" y="114"/>
                    </a:lnTo>
                    <a:lnTo>
                      <a:pt x="55" y="114"/>
                    </a:lnTo>
                    <a:lnTo>
                      <a:pt x="53" y="113"/>
                    </a:lnTo>
                    <a:lnTo>
                      <a:pt x="52" y="110"/>
                    </a:lnTo>
                    <a:lnTo>
                      <a:pt x="55" y="107"/>
                    </a:lnTo>
                    <a:lnTo>
                      <a:pt x="60" y="101"/>
                    </a:lnTo>
                    <a:lnTo>
                      <a:pt x="70" y="94"/>
                    </a:lnTo>
                    <a:lnTo>
                      <a:pt x="88" y="86"/>
                    </a:lnTo>
                    <a:lnTo>
                      <a:pt x="114" y="74"/>
                    </a:lnTo>
                    <a:lnTo>
                      <a:pt x="141" y="61"/>
                    </a:lnTo>
                    <a:lnTo>
                      <a:pt x="166" y="48"/>
                    </a:lnTo>
                    <a:lnTo>
                      <a:pt x="184" y="37"/>
                    </a:lnTo>
                    <a:lnTo>
                      <a:pt x="200" y="26"/>
                    </a:lnTo>
                    <a:lnTo>
                      <a:pt x="213" y="18"/>
                    </a:lnTo>
                    <a:lnTo>
                      <a:pt x="221" y="11"/>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163"/>
              <p:cNvSpPr>
                <a:spLocks/>
              </p:cNvSpPr>
              <p:nvPr/>
            </p:nvSpPr>
            <p:spPr bwMode="auto">
              <a:xfrm>
                <a:off x="711" y="1113"/>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6 w 228"/>
                  <a:gd name="T13" fmla="*/ 16 h 114"/>
                  <a:gd name="T14" fmla="*/ 166 w 228"/>
                  <a:gd name="T15" fmla="*/ 22 h 114"/>
                  <a:gd name="T16" fmla="*/ 155 w 228"/>
                  <a:gd name="T17" fmla="*/ 29 h 114"/>
                  <a:gd name="T18" fmla="*/ 146 w 228"/>
                  <a:gd name="T19" fmla="*/ 35 h 114"/>
                  <a:gd name="T20" fmla="*/ 142 w 228"/>
                  <a:gd name="T21" fmla="*/ 38 h 114"/>
                  <a:gd name="T22" fmla="*/ 139 w 228"/>
                  <a:gd name="T23" fmla="*/ 39 h 114"/>
                  <a:gd name="T24" fmla="*/ 137 w 228"/>
                  <a:gd name="T25" fmla="*/ 41 h 114"/>
                  <a:gd name="T26" fmla="*/ 134 w 228"/>
                  <a:gd name="T27" fmla="*/ 42 h 114"/>
                  <a:gd name="T28" fmla="*/ 129 w 228"/>
                  <a:gd name="T29" fmla="*/ 45 h 114"/>
                  <a:gd name="T30" fmla="*/ 120 w 228"/>
                  <a:gd name="T31" fmla="*/ 51 h 114"/>
                  <a:gd name="T32" fmla="*/ 104 w 228"/>
                  <a:gd name="T33" fmla="*/ 59 h 114"/>
                  <a:gd name="T34" fmla="*/ 85 w 228"/>
                  <a:gd name="T35" fmla="*/ 71 h 114"/>
                  <a:gd name="T36" fmla="*/ 67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6" y="16"/>
                    </a:lnTo>
                    <a:lnTo>
                      <a:pt x="166" y="22"/>
                    </a:lnTo>
                    <a:lnTo>
                      <a:pt x="155" y="29"/>
                    </a:lnTo>
                    <a:lnTo>
                      <a:pt x="146" y="35"/>
                    </a:lnTo>
                    <a:lnTo>
                      <a:pt x="142" y="38"/>
                    </a:lnTo>
                    <a:lnTo>
                      <a:pt x="139" y="39"/>
                    </a:lnTo>
                    <a:lnTo>
                      <a:pt x="137" y="41"/>
                    </a:lnTo>
                    <a:lnTo>
                      <a:pt x="134" y="42"/>
                    </a:lnTo>
                    <a:lnTo>
                      <a:pt x="129" y="45"/>
                    </a:lnTo>
                    <a:lnTo>
                      <a:pt x="120" y="51"/>
                    </a:lnTo>
                    <a:lnTo>
                      <a:pt x="104" y="59"/>
                    </a:lnTo>
                    <a:lnTo>
                      <a:pt x="85" y="71"/>
                    </a:lnTo>
                    <a:lnTo>
                      <a:pt x="67" y="81"/>
                    </a:lnTo>
                    <a:lnTo>
                      <a:pt x="49" y="90"/>
                    </a:lnTo>
                    <a:lnTo>
                      <a:pt x="33" y="98"/>
                    </a:lnTo>
                    <a:lnTo>
                      <a:pt x="20" y="105"/>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6" y="48"/>
                    </a:lnTo>
                    <a:lnTo>
                      <a:pt x="185" y="36"/>
                    </a:lnTo>
                    <a:lnTo>
                      <a:pt x="201" y="26"/>
                    </a:lnTo>
                    <a:lnTo>
                      <a:pt x="214" y="17"/>
                    </a:lnTo>
                    <a:lnTo>
                      <a:pt x="221" y="10"/>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164"/>
              <p:cNvSpPr>
                <a:spLocks/>
              </p:cNvSpPr>
              <p:nvPr/>
            </p:nvSpPr>
            <p:spPr bwMode="auto">
              <a:xfrm>
                <a:off x="737" y="1145"/>
                <a:ext cx="228" cy="114"/>
              </a:xfrm>
              <a:custGeom>
                <a:avLst/>
                <a:gdLst>
                  <a:gd name="T0" fmla="*/ 212 w 228"/>
                  <a:gd name="T1" fmla="*/ 0 h 114"/>
                  <a:gd name="T2" fmla="*/ 211 w 228"/>
                  <a:gd name="T3" fmla="*/ 0 h 114"/>
                  <a:gd name="T4" fmla="*/ 208 w 228"/>
                  <a:gd name="T5" fmla="*/ 1 h 114"/>
                  <a:gd name="T6" fmla="*/ 202 w 228"/>
                  <a:gd name="T7" fmla="*/ 4 h 114"/>
                  <a:gd name="T8" fmla="*/ 194 w 228"/>
                  <a:gd name="T9" fmla="*/ 7 h 114"/>
                  <a:gd name="T10" fmla="*/ 185 w 228"/>
                  <a:gd name="T11" fmla="*/ 11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7 w 228"/>
                  <a:gd name="T23" fmla="*/ 40 h 114"/>
                  <a:gd name="T24" fmla="*/ 136 w 228"/>
                  <a:gd name="T25" fmla="*/ 40 h 114"/>
                  <a:gd name="T26" fmla="*/ 133 w 228"/>
                  <a:gd name="T27" fmla="*/ 42 h 114"/>
                  <a:gd name="T28" fmla="*/ 129 w 228"/>
                  <a:gd name="T29" fmla="*/ 45 h 114"/>
                  <a:gd name="T30" fmla="*/ 119 w 228"/>
                  <a:gd name="T31" fmla="*/ 50 h 114"/>
                  <a:gd name="T32" fmla="*/ 104 w 228"/>
                  <a:gd name="T33" fmla="*/ 59 h 114"/>
                  <a:gd name="T34" fmla="*/ 85 w 228"/>
                  <a:gd name="T35" fmla="*/ 71 h 114"/>
                  <a:gd name="T36" fmla="*/ 67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2 h 114"/>
                  <a:gd name="T48" fmla="*/ 0 w 228"/>
                  <a:gd name="T49" fmla="*/ 114 h 114"/>
                  <a:gd name="T50" fmla="*/ 54 w 228"/>
                  <a:gd name="T51" fmla="*/ 114 h 114"/>
                  <a:gd name="T52" fmla="*/ 54 w 228"/>
                  <a:gd name="T53" fmla="*/ 114 h 114"/>
                  <a:gd name="T54" fmla="*/ 52 w 228"/>
                  <a:gd name="T55" fmla="*/ 112 h 114"/>
                  <a:gd name="T56" fmla="*/ 52 w 228"/>
                  <a:gd name="T57" fmla="*/ 111 h 114"/>
                  <a:gd name="T58" fmla="*/ 54 w 228"/>
                  <a:gd name="T59" fmla="*/ 107 h 114"/>
                  <a:gd name="T60" fmla="*/ 61 w 228"/>
                  <a:gd name="T61" fmla="*/ 102 h 114"/>
                  <a:gd name="T62" fmla="*/ 71 w 228"/>
                  <a:gd name="T63" fmla="*/ 95 h 114"/>
                  <a:gd name="T64" fmla="*/ 88 w 228"/>
                  <a:gd name="T65" fmla="*/ 85 h 114"/>
                  <a:gd name="T66" fmla="*/ 114 w 228"/>
                  <a:gd name="T67" fmla="*/ 73 h 114"/>
                  <a:gd name="T68" fmla="*/ 142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1"/>
                    </a:lnTo>
                    <a:lnTo>
                      <a:pt x="202" y="4"/>
                    </a:lnTo>
                    <a:lnTo>
                      <a:pt x="194" y="7"/>
                    </a:lnTo>
                    <a:lnTo>
                      <a:pt x="185" y="11"/>
                    </a:lnTo>
                    <a:lnTo>
                      <a:pt x="175" y="17"/>
                    </a:lnTo>
                    <a:lnTo>
                      <a:pt x="165" y="23"/>
                    </a:lnTo>
                    <a:lnTo>
                      <a:pt x="153" y="30"/>
                    </a:lnTo>
                    <a:lnTo>
                      <a:pt x="145" y="36"/>
                    </a:lnTo>
                    <a:lnTo>
                      <a:pt x="140" y="39"/>
                    </a:lnTo>
                    <a:lnTo>
                      <a:pt x="137" y="40"/>
                    </a:lnTo>
                    <a:lnTo>
                      <a:pt x="136" y="40"/>
                    </a:lnTo>
                    <a:lnTo>
                      <a:pt x="133" y="42"/>
                    </a:lnTo>
                    <a:lnTo>
                      <a:pt x="129" y="45"/>
                    </a:lnTo>
                    <a:lnTo>
                      <a:pt x="119" y="50"/>
                    </a:lnTo>
                    <a:lnTo>
                      <a:pt x="104" y="59"/>
                    </a:lnTo>
                    <a:lnTo>
                      <a:pt x="85" y="71"/>
                    </a:lnTo>
                    <a:lnTo>
                      <a:pt x="67" y="81"/>
                    </a:lnTo>
                    <a:lnTo>
                      <a:pt x="49" y="89"/>
                    </a:lnTo>
                    <a:lnTo>
                      <a:pt x="33" y="98"/>
                    </a:lnTo>
                    <a:lnTo>
                      <a:pt x="20" y="105"/>
                    </a:lnTo>
                    <a:lnTo>
                      <a:pt x="9" y="110"/>
                    </a:lnTo>
                    <a:lnTo>
                      <a:pt x="3" y="112"/>
                    </a:lnTo>
                    <a:lnTo>
                      <a:pt x="0" y="114"/>
                    </a:lnTo>
                    <a:lnTo>
                      <a:pt x="54" y="114"/>
                    </a:lnTo>
                    <a:lnTo>
                      <a:pt x="52" y="112"/>
                    </a:lnTo>
                    <a:lnTo>
                      <a:pt x="52" y="111"/>
                    </a:lnTo>
                    <a:lnTo>
                      <a:pt x="54" y="107"/>
                    </a:lnTo>
                    <a:lnTo>
                      <a:pt x="61" y="102"/>
                    </a:lnTo>
                    <a:lnTo>
                      <a:pt x="71" y="95"/>
                    </a:lnTo>
                    <a:lnTo>
                      <a:pt x="88" y="85"/>
                    </a:lnTo>
                    <a:lnTo>
                      <a:pt x="114" y="73"/>
                    </a:lnTo>
                    <a:lnTo>
                      <a:pt x="142" y="60"/>
                    </a:lnTo>
                    <a:lnTo>
                      <a:pt x="166" y="47"/>
                    </a:lnTo>
                    <a:lnTo>
                      <a:pt x="185" y="36"/>
                    </a:lnTo>
                    <a:lnTo>
                      <a:pt x="201" y="26"/>
                    </a:lnTo>
                    <a:lnTo>
                      <a:pt x="214" y="17"/>
                    </a:lnTo>
                    <a:lnTo>
                      <a:pt x="221" y="10"/>
                    </a:lnTo>
                    <a:lnTo>
                      <a:pt x="227" y="6"/>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165"/>
              <p:cNvSpPr>
                <a:spLocks/>
              </p:cNvSpPr>
              <p:nvPr/>
            </p:nvSpPr>
            <p:spPr bwMode="auto">
              <a:xfrm>
                <a:off x="762" y="1177"/>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0 h 114"/>
                  <a:gd name="T26" fmla="*/ 133 w 228"/>
                  <a:gd name="T27" fmla="*/ 41 h 114"/>
                  <a:gd name="T28" fmla="*/ 128 w 228"/>
                  <a:gd name="T29" fmla="*/ 44 h 114"/>
                  <a:gd name="T30" fmla="*/ 118 w 228"/>
                  <a:gd name="T31" fmla="*/ 50 h 114"/>
                  <a:gd name="T32" fmla="*/ 104 w 228"/>
                  <a:gd name="T33" fmla="*/ 59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6 h 114"/>
                  <a:gd name="T60" fmla="*/ 60 w 228"/>
                  <a:gd name="T61" fmla="*/ 102 h 114"/>
                  <a:gd name="T62" fmla="*/ 70 w 228"/>
                  <a:gd name="T63" fmla="*/ 95 h 114"/>
                  <a:gd name="T64" fmla="*/ 88 w 228"/>
                  <a:gd name="T65" fmla="*/ 86 h 114"/>
                  <a:gd name="T66" fmla="*/ 114 w 228"/>
                  <a:gd name="T67" fmla="*/ 75 h 114"/>
                  <a:gd name="T68" fmla="*/ 141 w 228"/>
                  <a:gd name="T69" fmla="*/ 62 h 114"/>
                  <a:gd name="T70" fmla="*/ 166 w 228"/>
                  <a:gd name="T71" fmla="*/ 49 h 114"/>
                  <a:gd name="T72" fmla="*/ 184 w 228"/>
                  <a:gd name="T73" fmla="*/ 37 h 114"/>
                  <a:gd name="T74" fmla="*/ 200 w 228"/>
                  <a:gd name="T75" fmla="*/ 26 h 114"/>
                  <a:gd name="T76" fmla="*/ 213 w 228"/>
                  <a:gd name="T77" fmla="*/ 17 h 114"/>
                  <a:gd name="T78" fmla="*/ 221 w 228"/>
                  <a:gd name="T79" fmla="*/ 10 h 114"/>
                  <a:gd name="T80" fmla="*/ 226 w 228"/>
                  <a:gd name="T81" fmla="*/ 5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1"/>
                    </a:lnTo>
                    <a:lnTo>
                      <a:pt x="174" y="17"/>
                    </a:lnTo>
                    <a:lnTo>
                      <a:pt x="164" y="23"/>
                    </a:lnTo>
                    <a:lnTo>
                      <a:pt x="153" y="30"/>
                    </a:lnTo>
                    <a:lnTo>
                      <a:pt x="144" y="36"/>
                    </a:lnTo>
                    <a:lnTo>
                      <a:pt x="140" y="39"/>
                    </a:lnTo>
                    <a:lnTo>
                      <a:pt x="137" y="40"/>
                    </a:lnTo>
                    <a:lnTo>
                      <a:pt x="135" y="40"/>
                    </a:lnTo>
                    <a:lnTo>
                      <a:pt x="133" y="41"/>
                    </a:lnTo>
                    <a:lnTo>
                      <a:pt x="128" y="44"/>
                    </a:lnTo>
                    <a:lnTo>
                      <a:pt x="118" y="50"/>
                    </a:lnTo>
                    <a:lnTo>
                      <a:pt x="104" y="59"/>
                    </a:lnTo>
                    <a:lnTo>
                      <a:pt x="85" y="70"/>
                    </a:lnTo>
                    <a:lnTo>
                      <a:pt x="66" y="80"/>
                    </a:lnTo>
                    <a:lnTo>
                      <a:pt x="49" y="89"/>
                    </a:lnTo>
                    <a:lnTo>
                      <a:pt x="33" y="98"/>
                    </a:lnTo>
                    <a:lnTo>
                      <a:pt x="20" y="105"/>
                    </a:lnTo>
                    <a:lnTo>
                      <a:pt x="8" y="109"/>
                    </a:lnTo>
                    <a:lnTo>
                      <a:pt x="3" y="112"/>
                    </a:lnTo>
                    <a:lnTo>
                      <a:pt x="0" y="114"/>
                    </a:lnTo>
                    <a:lnTo>
                      <a:pt x="55" y="114"/>
                    </a:lnTo>
                    <a:lnTo>
                      <a:pt x="53" y="112"/>
                    </a:lnTo>
                    <a:lnTo>
                      <a:pt x="52" y="111"/>
                    </a:lnTo>
                    <a:lnTo>
                      <a:pt x="55" y="106"/>
                    </a:lnTo>
                    <a:lnTo>
                      <a:pt x="60" y="102"/>
                    </a:lnTo>
                    <a:lnTo>
                      <a:pt x="70" y="95"/>
                    </a:lnTo>
                    <a:lnTo>
                      <a:pt x="88" y="86"/>
                    </a:lnTo>
                    <a:lnTo>
                      <a:pt x="114" y="75"/>
                    </a:lnTo>
                    <a:lnTo>
                      <a:pt x="141" y="62"/>
                    </a:lnTo>
                    <a:lnTo>
                      <a:pt x="166" y="49"/>
                    </a:lnTo>
                    <a:lnTo>
                      <a:pt x="184" y="37"/>
                    </a:lnTo>
                    <a:lnTo>
                      <a:pt x="200" y="26"/>
                    </a:lnTo>
                    <a:lnTo>
                      <a:pt x="213" y="17"/>
                    </a:lnTo>
                    <a:lnTo>
                      <a:pt x="221" y="10"/>
                    </a:lnTo>
                    <a:lnTo>
                      <a:pt x="226" y="5"/>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166"/>
              <p:cNvSpPr>
                <a:spLocks/>
              </p:cNvSpPr>
              <p:nvPr/>
            </p:nvSpPr>
            <p:spPr bwMode="auto">
              <a:xfrm>
                <a:off x="786" y="1208"/>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6 w 228"/>
                  <a:gd name="T13" fmla="*/ 18 h 114"/>
                  <a:gd name="T14" fmla="*/ 166 w 228"/>
                  <a:gd name="T15" fmla="*/ 23 h 114"/>
                  <a:gd name="T16" fmla="*/ 155 w 228"/>
                  <a:gd name="T17" fmla="*/ 31 h 114"/>
                  <a:gd name="T18" fmla="*/ 146 w 228"/>
                  <a:gd name="T19" fmla="*/ 36 h 114"/>
                  <a:gd name="T20" fmla="*/ 142 w 228"/>
                  <a:gd name="T21" fmla="*/ 39 h 114"/>
                  <a:gd name="T22" fmla="*/ 139 w 228"/>
                  <a:gd name="T23" fmla="*/ 41 h 114"/>
                  <a:gd name="T24" fmla="*/ 137 w 228"/>
                  <a:gd name="T25" fmla="*/ 41 h 114"/>
                  <a:gd name="T26" fmla="*/ 134 w 228"/>
                  <a:gd name="T27" fmla="*/ 42 h 114"/>
                  <a:gd name="T28" fmla="*/ 129 w 228"/>
                  <a:gd name="T29" fmla="*/ 45 h 114"/>
                  <a:gd name="T30" fmla="*/ 120 w 228"/>
                  <a:gd name="T31" fmla="*/ 51 h 114"/>
                  <a:gd name="T32" fmla="*/ 104 w 228"/>
                  <a:gd name="T33" fmla="*/ 59 h 114"/>
                  <a:gd name="T34" fmla="*/ 85 w 228"/>
                  <a:gd name="T35" fmla="*/ 71 h 114"/>
                  <a:gd name="T36" fmla="*/ 67 w 228"/>
                  <a:gd name="T37" fmla="*/ 81 h 114"/>
                  <a:gd name="T38" fmla="*/ 49 w 228"/>
                  <a:gd name="T39" fmla="*/ 90 h 114"/>
                  <a:gd name="T40" fmla="*/ 33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6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8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8"/>
                    </a:lnTo>
                    <a:lnTo>
                      <a:pt x="186" y="12"/>
                    </a:lnTo>
                    <a:lnTo>
                      <a:pt x="176" y="18"/>
                    </a:lnTo>
                    <a:lnTo>
                      <a:pt x="166" y="23"/>
                    </a:lnTo>
                    <a:lnTo>
                      <a:pt x="155" y="31"/>
                    </a:lnTo>
                    <a:lnTo>
                      <a:pt x="146" y="36"/>
                    </a:lnTo>
                    <a:lnTo>
                      <a:pt x="142" y="39"/>
                    </a:lnTo>
                    <a:lnTo>
                      <a:pt x="139" y="41"/>
                    </a:lnTo>
                    <a:lnTo>
                      <a:pt x="137" y="41"/>
                    </a:lnTo>
                    <a:lnTo>
                      <a:pt x="134" y="42"/>
                    </a:lnTo>
                    <a:lnTo>
                      <a:pt x="129" y="45"/>
                    </a:lnTo>
                    <a:lnTo>
                      <a:pt x="120" y="51"/>
                    </a:lnTo>
                    <a:lnTo>
                      <a:pt x="104" y="59"/>
                    </a:lnTo>
                    <a:lnTo>
                      <a:pt x="85" y="71"/>
                    </a:lnTo>
                    <a:lnTo>
                      <a:pt x="67" y="81"/>
                    </a:lnTo>
                    <a:lnTo>
                      <a:pt x="49" y="90"/>
                    </a:lnTo>
                    <a:lnTo>
                      <a:pt x="33" y="98"/>
                    </a:lnTo>
                    <a:lnTo>
                      <a:pt x="21" y="106"/>
                    </a:lnTo>
                    <a:lnTo>
                      <a:pt x="9" y="110"/>
                    </a:lnTo>
                    <a:lnTo>
                      <a:pt x="3" y="113"/>
                    </a:lnTo>
                    <a:lnTo>
                      <a:pt x="0" y="114"/>
                    </a:lnTo>
                    <a:lnTo>
                      <a:pt x="55" y="114"/>
                    </a:lnTo>
                    <a:lnTo>
                      <a:pt x="54" y="113"/>
                    </a:lnTo>
                    <a:lnTo>
                      <a:pt x="52" y="111"/>
                    </a:lnTo>
                    <a:lnTo>
                      <a:pt x="55" y="107"/>
                    </a:lnTo>
                    <a:lnTo>
                      <a:pt x="61" y="103"/>
                    </a:lnTo>
                    <a:lnTo>
                      <a:pt x="71" y="96"/>
                    </a:lnTo>
                    <a:lnTo>
                      <a:pt x="88" y="87"/>
                    </a:lnTo>
                    <a:lnTo>
                      <a:pt x="114" y="75"/>
                    </a:lnTo>
                    <a:lnTo>
                      <a:pt x="142" y="62"/>
                    </a:lnTo>
                    <a:lnTo>
                      <a:pt x="166" y="49"/>
                    </a:lnTo>
                    <a:lnTo>
                      <a:pt x="185" y="38"/>
                    </a:lnTo>
                    <a:lnTo>
                      <a:pt x="201" y="28"/>
                    </a:lnTo>
                    <a:lnTo>
                      <a:pt x="214" y="19"/>
                    </a:lnTo>
                    <a:lnTo>
                      <a:pt x="221" y="12"/>
                    </a:lnTo>
                    <a:lnTo>
                      <a:pt x="227" y="8"/>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167"/>
              <p:cNvSpPr>
                <a:spLocks/>
              </p:cNvSpPr>
              <p:nvPr/>
            </p:nvSpPr>
            <p:spPr bwMode="auto">
              <a:xfrm>
                <a:off x="812" y="1240"/>
                <a:ext cx="228" cy="114"/>
              </a:xfrm>
              <a:custGeom>
                <a:avLst/>
                <a:gdLst>
                  <a:gd name="T0" fmla="*/ 214 w 228"/>
                  <a:gd name="T1" fmla="*/ 0 h 114"/>
                  <a:gd name="T2" fmla="*/ 212 w 228"/>
                  <a:gd name="T3" fmla="*/ 0 h 114"/>
                  <a:gd name="T4" fmla="*/ 208 w 228"/>
                  <a:gd name="T5" fmla="*/ 2 h 114"/>
                  <a:gd name="T6" fmla="*/ 202 w 228"/>
                  <a:gd name="T7" fmla="*/ 4 h 114"/>
                  <a:gd name="T8" fmla="*/ 195 w 228"/>
                  <a:gd name="T9" fmla="*/ 7 h 114"/>
                  <a:gd name="T10" fmla="*/ 186 w 228"/>
                  <a:gd name="T11" fmla="*/ 12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7 w 228"/>
                  <a:gd name="T23" fmla="*/ 40 h 114"/>
                  <a:gd name="T24" fmla="*/ 136 w 228"/>
                  <a:gd name="T25" fmla="*/ 42 h 114"/>
                  <a:gd name="T26" fmla="*/ 133 w 228"/>
                  <a:gd name="T27" fmla="*/ 43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2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7 h 114"/>
                  <a:gd name="T76" fmla="*/ 214 w 228"/>
                  <a:gd name="T77" fmla="*/ 19 h 114"/>
                  <a:gd name="T78" fmla="*/ 221 w 228"/>
                  <a:gd name="T79" fmla="*/ 12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4"/>
                    </a:lnTo>
                    <a:lnTo>
                      <a:pt x="195" y="7"/>
                    </a:lnTo>
                    <a:lnTo>
                      <a:pt x="186" y="12"/>
                    </a:lnTo>
                    <a:lnTo>
                      <a:pt x="175" y="17"/>
                    </a:lnTo>
                    <a:lnTo>
                      <a:pt x="165" y="23"/>
                    </a:lnTo>
                    <a:lnTo>
                      <a:pt x="153" y="30"/>
                    </a:lnTo>
                    <a:lnTo>
                      <a:pt x="145" y="36"/>
                    </a:lnTo>
                    <a:lnTo>
                      <a:pt x="140" y="39"/>
                    </a:lnTo>
                    <a:lnTo>
                      <a:pt x="137" y="40"/>
                    </a:lnTo>
                    <a:lnTo>
                      <a:pt x="136" y="42"/>
                    </a:lnTo>
                    <a:lnTo>
                      <a:pt x="133" y="43"/>
                    </a:lnTo>
                    <a:lnTo>
                      <a:pt x="129" y="45"/>
                    </a:lnTo>
                    <a:lnTo>
                      <a:pt x="119" y="51"/>
                    </a:lnTo>
                    <a:lnTo>
                      <a:pt x="104" y="59"/>
                    </a:lnTo>
                    <a:lnTo>
                      <a:pt x="85" y="71"/>
                    </a:lnTo>
                    <a:lnTo>
                      <a:pt x="67" y="81"/>
                    </a:lnTo>
                    <a:lnTo>
                      <a:pt x="49" y="89"/>
                    </a:lnTo>
                    <a:lnTo>
                      <a:pt x="33" y="98"/>
                    </a:lnTo>
                    <a:lnTo>
                      <a:pt x="20" y="105"/>
                    </a:lnTo>
                    <a:lnTo>
                      <a:pt x="9" y="110"/>
                    </a:lnTo>
                    <a:lnTo>
                      <a:pt x="3" y="113"/>
                    </a:lnTo>
                    <a:lnTo>
                      <a:pt x="0" y="114"/>
                    </a:lnTo>
                    <a:lnTo>
                      <a:pt x="55" y="114"/>
                    </a:lnTo>
                    <a:lnTo>
                      <a:pt x="54" y="113"/>
                    </a:lnTo>
                    <a:lnTo>
                      <a:pt x="52" y="111"/>
                    </a:lnTo>
                    <a:lnTo>
                      <a:pt x="55" y="107"/>
                    </a:lnTo>
                    <a:lnTo>
                      <a:pt x="61" y="102"/>
                    </a:lnTo>
                    <a:lnTo>
                      <a:pt x="71" y="95"/>
                    </a:lnTo>
                    <a:lnTo>
                      <a:pt x="88" y="87"/>
                    </a:lnTo>
                    <a:lnTo>
                      <a:pt x="114" y="75"/>
                    </a:lnTo>
                    <a:lnTo>
                      <a:pt x="142" y="62"/>
                    </a:lnTo>
                    <a:lnTo>
                      <a:pt x="166" y="49"/>
                    </a:lnTo>
                    <a:lnTo>
                      <a:pt x="185" y="38"/>
                    </a:lnTo>
                    <a:lnTo>
                      <a:pt x="201" y="27"/>
                    </a:lnTo>
                    <a:lnTo>
                      <a:pt x="214" y="19"/>
                    </a:lnTo>
                    <a:lnTo>
                      <a:pt x="221" y="12"/>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168"/>
              <p:cNvSpPr>
                <a:spLocks/>
              </p:cNvSpPr>
              <p:nvPr/>
            </p:nvSpPr>
            <p:spPr bwMode="auto">
              <a:xfrm>
                <a:off x="837" y="1272"/>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8 w 228"/>
                  <a:gd name="T23" fmla="*/ 40 h 114"/>
                  <a:gd name="T24" fmla="*/ 137 w 228"/>
                  <a:gd name="T25" fmla="*/ 42 h 114"/>
                  <a:gd name="T26" fmla="*/ 134 w 228"/>
                  <a:gd name="T27" fmla="*/ 43 h 114"/>
                  <a:gd name="T28" fmla="*/ 128 w 228"/>
                  <a:gd name="T29" fmla="*/ 46 h 114"/>
                  <a:gd name="T30" fmla="*/ 120 w 228"/>
                  <a:gd name="T31" fmla="*/ 52 h 114"/>
                  <a:gd name="T32" fmla="*/ 104 w 228"/>
                  <a:gd name="T33" fmla="*/ 60 h 114"/>
                  <a:gd name="T34" fmla="*/ 85 w 228"/>
                  <a:gd name="T35" fmla="*/ 70 h 114"/>
                  <a:gd name="T36" fmla="*/ 66 w 228"/>
                  <a:gd name="T37" fmla="*/ 81 h 114"/>
                  <a:gd name="T38" fmla="*/ 49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0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4 w 228"/>
                  <a:gd name="T73" fmla="*/ 37 h 114"/>
                  <a:gd name="T74" fmla="*/ 200 w 228"/>
                  <a:gd name="T75" fmla="*/ 27 h 114"/>
                  <a:gd name="T76" fmla="*/ 213 w 228"/>
                  <a:gd name="T77" fmla="*/ 19 h 114"/>
                  <a:gd name="T78" fmla="*/ 221 w 228"/>
                  <a:gd name="T79" fmla="*/ 11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1"/>
                    </a:lnTo>
                    <a:lnTo>
                      <a:pt x="176" y="17"/>
                    </a:lnTo>
                    <a:lnTo>
                      <a:pt x="166" y="23"/>
                    </a:lnTo>
                    <a:lnTo>
                      <a:pt x="154" y="30"/>
                    </a:lnTo>
                    <a:lnTo>
                      <a:pt x="146" y="36"/>
                    </a:lnTo>
                    <a:lnTo>
                      <a:pt x="141" y="39"/>
                    </a:lnTo>
                    <a:lnTo>
                      <a:pt x="138" y="40"/>
                    </a:lnTo>
                    <a:lnTo>
                      <a:pt x="137" y="42"/>
                    </a:lnTo>
                    <a:lnTo>
                      <a:pt x="134" y="43"/>
                    </a:lnTo>
                    <a:lnTo>
                      <a:pt x="128" y="46"/>
                    </a:lnTo>
                    <a:lnTo>
                      <a:pt x="120" y="52"/>
                    </a:lnTo>
                    <a:lnTo>
                      <a:pt x="104" y="60"/>
                    </a:lnTo>
                    <a:lnTo>
                      <a:pt x="85" y="70"/>
                    </a:lnTo>
                    <a:lnTo>
                      <a:pt x="66" y="81"/>
                    </a:lnTo>
                    <a:lnTo>
                      <a:pt x="49" y="89"/>
                    </a:lnTo>
                    <a:lnTo>
                      <a:pt x="33" y="98"/>
                    </a:lnTo>
                    <a:lnTo>
                      <a:pt x="20" y="105"/>
                    </a:lnTo>
                    <a:lnTo>
                      <a:pt x="8" y="109"/>
                    </a:lnTo>
                    <a:lnTo>
                      <a:pt x="3" y="112"/>
                    </a:lnTo>
                    <a:lnTo>
                      <a:pt x="0" y="114"/>
                    </a:lnTo>
                    <a:lnTo>
                      <a:pt x="55" y="114"/>
                    </a:lnTo>
                    <a:lnTo>
                      <a:pt x="53" y="112"/>
                    </a:lnTo>
                    <a:lnTo>
                      <a:pt x="52" y="111"/>
                    </a:lnTo>
                    <a:lnTo>
                      <a:pt x="55" y="107"/>
                    </a:lnTo>
                    <a:lnTo>
                      <a:pt x="60" y="102"/>
                    </a:lnTo>
                    <a:lnTo>
                      <a:pt x="71" y="95"/>
                    </a:lnTo>
                    <a:lnTo>
                      <a:pt x="88" y="86"/>
                    </a:lnTo>
                    <a:lnTo>
                      <a:pt x="114" y="75"/>
                    </a:lnTo>
                    <a:lnTo>
                      <a:pt x="141" y="62"/>
                    </a:lnTo>
                    <a:lnTo>
                      <a:pt x="166" y="49"/>
                    </a:lnTo>
                    <a:lnTo>
                      <a:pt x="184" y="37"/>
                    </a:lnTo>
                    <a:lnTo>
                      <a:pt x="200" y="27"/>
                    </a:lnTo>
                    <a:lnTo>
                      <a:pt x="213" y="19"/>
                    </a:lnTo>
                    <a:lnTo>
                      <a:pt x="221" y="11"/>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169"/>
              <p:cNvSpPr>
                <a:spLocks/>
              </p:cNvSpPr>
              <p:nvPr/>
            </p:nvSpPr>
            <p:spPr bwMode="auto">
              <a:xfrm>
                <a:off x="863" y="1304"/>
                <a:ext cx="228" cy="113"/>
              </a:xfrm>
              <a:custGeom>
                <a:avLst/>
                <a:gdLst>
                  <a:gd name="T0" fmla="*/ 212 w 228"/>
                  <a:gd name="T1" fmla="*/ 0 h 113"/>
                  <a:gd name="T2" fmla="*/ 210 w 228"/>
                  <a:gd name="T3" fmla="*/ 0 h 113"/>
                  <a:gd name="T4" fmla="*/ 208 w 228"/>
                  <a:gd name="T5" fmla="*/ 1 h 113"/>
                  <a:gd name="T6" fmla="*/ 202 w 228"/>
                  <a:gd name="T7" fmla="*/ 4 h 113"/>
                  <a:gd name="T8" fmla="*/ 193 w 228"/>
                  <a:gd name="T9" fmla="*/ 7 h 113"/>
                  <a:gd name="T10" fmla="*/ 184 w 228"/>
                  <a:gd name="T11" fmla="*/ 11 h 113"/>
                  <a:gd name="T12" fmla="*/ 174 w 228"/>
                  <a:gd name="T13" fmla="*/ 17 h 113"/>
                  <a:gd name="T14" fmla="*/ 164 w 228"/>
                  <a:gd name="T15" fmla="*/ 23 h 113"/>
                  <a:gd name="T16" fmla="*/ 153 w 228"/>
                  <a:gd name="T17" fmla="*/ 30 h 113"/>
                  <a:gd name="T18" fmla="*/ 144 w 228"/>
                  <a:gd name="T19" fmla="*/ 36 h 113"/>
                  <a:gd name="T20" fmla="*/ 140 w 228"/>
                  <a:gd name="T21" fmla="*/ 38 h 113"/>
                  <a:gd name="T22" fmla="*/ 137 w 228"/>
                  <a:gd name="T23" fmla="*/ 40 h 113"/>
                  <a:gd name="T24" fmla="*/ 135 w 228"/>
                  <a:gd name="T25" fmla="*/ 41 h 113"/>
                  <a:gd name="T26" fmla="*/ 133 w 228"/>
                  <a:gd name="T27" fmla="*/ 43 h 113"/>
                  <a:gd name="T28" fmla="*/ 128 w 228"/>
                  <a:gd name="T29" fmla="*/ 46 h 113"/>
                  <a:gd name="T30" fmla="*/ 118 w 228"/>
                  <a:gd name="T31" fmla="*/ 51 h 113"/>
                  <a:gd name="T32" fmla="*/ 104 w 228"/>
                  <a:gd name="T33" fmla="*/ 60 h 113"/>
                  <a:gd name="T34" fmla="*/ 85 w 228"/>
                  <a:gd name="T35" fmla="*/ 70 h 113"/>
                  <a:gd name="T36" fmla="*/ 66 w 228"/>
                  <a:gd name="T37" fmla="*/ 80 h 113"/>
                  <a:gd name="T38" fmla="*/ 49 w 228"/>
                  <a:gd name="T39" fmla="*/ 89 h 113"/>
                  <a:gd name="T40" fmla="*/ 33 w 228"/>
                  <a:gd name="T41" fmla="*/ 98 h 113"/>
                  <a:gd name="T42" fmla="*/ 20 w 228"/>
                  <a:gd name="T43" fmla="*/ 105 h 113"/>
                  <a:gd name="T44" fmla="*/ 8 w 228"/>
                  <a:gd name="T45" fmla="*/ 109 h 113"/>
                  <a:gd name="T46" fmla="*/ 3 w 228"/>
                  <a:gd name="T47" fmla="*/ 112 h 113"/>
                  <a:gd name="T48" fmla="*/ 0 w 228"/>
                  <a:gd name="T49" fmla="*/ 113 h 113"/>
                  <a:gd name="T50" fmla="*/ 53 w 228"/>
                  <a:gd name="T51" fmla="*/ 113 h 113"/>
                  <a:gd name="T52" fmla="*/ 53 w 228"/>
                  <a:gd name="T53" fmla="*/ 113 h 113"/>
                  <a:gd name="T54" fmla="*/ 52 w 228"/>
                  <a:gd name="T55" fmla="*/ 112 h 113"/>
                  <a:gd name="T56" fmla="*/ 52 w 228"/>
                  <a:gd name="T57" fmla="*/ 111 h 113"/>
                  <a:gd name="T58" fmla="*/ 53 w 228"/>
                  <a:gd name="T59" fmla="*/ 106 h 113"/>
                  <a:gd name="T60" fmla="*/ 60 w 228"/>
                  <a:gd name="T61" fmla="*/ 102 h 113"/>
                  <a:gd name="T62" fmla="*/ 70 w 228"/>
                  <a:gd name="T63" fmla="*/ 95 h 113"/>
                  <a:gd name="T64" fmla="*/ 88 w 228"/>
                  <a:gd name="T65" fmla="*/ 86 h 113"/>
                  <a:gd name="T66" fmla="*/ 114 w 228"/>
                  <a:gd name="T67" fmla="*/ 75 h 113"/>
                  <a:gd name="T68" fmla="*/ 141 w 228"/>
                  <a:gd name="T69" fmla="*/ 62 h 113"/>
                  <a:gd name="T70" fmla="*/ 166 w 228"/>
                  <a:gd name="T71" fmla="*/ 49 h 113"/>
                  <a:gd name="T72" fmla="*/ 184 w 228"/>
                  <a:gd name="T73" fmla="*/ 37 h 113"/>
                  <a:gd name="T74" fmla="*/ 200 w 228"/>
                  <a:gd name="T75" fmla="*/ 27 h 113"/>
                  <a:gd name="T76" fmla="*/ 213 w 228"/>
                  <a:gd name="T77" fmla="*/ 18 h 113"/>
                  <a:gd name="T78" fmla="*/ 221 w 228"/>
                  <a:gd name="T79" fmla="*/ 11 h 113"/>
                  <a:gd name="T80" fmla="*/ 226 w 228"/>
                  <a:gd name="T81" fmla="*/ 7 h 113"/>
                  <a:gd name="T82" fmla="*/ 228 w 228"/>
                  <a:gd name="T83" fmla="*/ 5 h 113"/>
                  <a:gd name="T84" fmla="*/ 212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2" y="0"/>
                    </a:moveTo>
                    <a:lnTo>
                      <a:pt x="210" y="0"/>
                    </a:lnTo>
                    <a:lnTo>
                      <a:pt x="208" y="1"/>
                    </a:lnTo>
                    <a:lnTo>
                      <a:pt x="202" y="4"/>
                    </a:lnTo>
                    <a:lnTo>
                      <a:pt x="193" y="7"/>
                    </a:lnTo>
                    <a:lnTo>
                      <a:pt x="184" y="11"/>
                    </a:lnTo>
                    <a:lnTo>
                      <a:pt x="174" y="17"/>
                    </a:lnTo>
                    <a:lnTo>
                      <a:pt x="164" y="23"/>
                    </a:lnTo>
                    <a:lnTo>
                      <a:pt x="153" y="30"/>
                    </a:lnTo>
                    <a:lnTo>
                      <a:pt x="144" y="36"/>
                    </a:lnTo>
                    <a:lnTo>
                      <a:pt x="140" y="38"/>
                    </a:lnTo>
                    <a:lnTo>
                      <a:pt x="137" y="40"/>
                    </a:lnTo>
                    <a:lnTo>
                      <a:pt x="135" y="41"/>
                    </a:lnTo>
                    <a:lnTo>
                      <a:pt x="133" y="43"/>
                    </a:lnTo>
                    <a:lnTo>
                      <a:pt x="128" y="46"/>
                    </a:lnTo>
                    <a:lnTo>
                      <a:pt x="118" y="51"/>
                    </a:lnTo>
                    <a:lnTo>
                      <a:pt x="104" y="60"/>
                    </a:lnTo>
                    <a:lnTo>
                      <a:pt x="85" y="70"/>
                    </a:lnTo>
                    <a:lnTo>
                      <a:pt x="66" y="80"/>
                    </a:lnTo>
                    <a:lnTo>
                      <a:pt x="49" y="89"/>
                    </a:lnTo>
                    <a:lnTo>
                      <a:pt x="33" y="98"/>
                    </a:lnTo>
                    <a:lnTo>
                      <a:pt x="20" y="105"/>
                    </a:lnTo>
                    <a:lnTo>
                      <a:pt x="8" y="109"/>
                    </a:lnTo>
                    <a:lnTo>
                      <a:pt x="3" y="112"/>
                    </a:lnTo>
                    <a:lnTo>
                      <a:pt x="0" y="113"/>
                    </a:lnTo>
                    <a:lnTo>
                      <a:pt x="53" y="113"/>
                    </a:lnTo>
                    <a:lnTo>
                      <a:pt x="52" y="112"/>
                    </a:lnTo>
                    <a:lnTo>
                      <a:pt x="52" y="111"/>
                    </a:lnTo>
                    <a:lnTo>
                      <a:pt x="53" y="106"/>
                    </a:lnTo>
                    <a:lnTo>
                      <a:pt x="60" y="102"/>
                    </a:lnTo>
                    <a:lnTo>
                      <a:pt x="70" y="95"/>
                    </a:lnTo>
                    <a:lnTo>
                      <a:pt x="88" y="86"/>
                    </a:lnTo>
                    <a:lnTo>
                      <a:pt x="114" y="75"/>
                    </a:lnTo>
                    <a:lnTo>
                      <a:pt x="141" y="62"/>
                    </a:lnTo>
                    <a:lnTo>
                      <a:pt x="166" y="49"/>
                    </a:lnTo>
                    <a:lnTo>
                      <a:pt x="184" y="37"/>
                    </a:lnTo>
                    <a:lnTo>
                      <a:pt x="200" y="27"/>
                    </a:lnTo>
                    <a:lnTo>
                      <a:pt x="213" y="18"/>
                    </a:lnTo>
                    <a:lnTo>
                      <a:pt x="221" y="11"/>
                    </a:lnTo>
                    <a:lnTo>
                      <a:pt x="226" y="7"/>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170"/>
              <p:cNvSpPr>
                <a:spLocks/>
              </p:cNvSpPr>
              <p:nvPr/>
            </p:nvSpPr>
            <p:spPr bwMode="auto">
              <a:xfrm>
                <a:off x="887" y="1335"/>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7 h 114"/>
                  <a:gd name="T10" fmla="*/ 186 w 228"/>
                  <a:gd name="T11" fmla="*/ 12 h 114"/>
                  <a:gd name="T12" fmla="*/ 175 w 228"/>
                  <a:gd name="T13" fmla="*/ 18 h 114"/>
                  <a:gd name="T14" fmla="*/ 165 w 228"/>
                  <a:gd name="T15" fmla="*/ 23 h 114"/>
                  <a:gd name="T16" fmla="*/ 153 w 228"/>
                  <a:gd name="T17" fmla="*/ 31 h 114"/>
                  <a:gd name="T18" fmla="*/ 145 w 228"/>
                  <a:gd name="T19" fmla="*/ 36 h 114"/>
                  <a:gd name="T20" fmla="*/ 140 w 228"/>
                  <a:gd name="T21" fmla="*/ 39 h 114"/>
                  <a:gd name="T22" fmla="*/ 137 w 228"/>
                  <a:gd name="T23" fmla="*/ 41 h 114"/>
                  <a:gd name="T24" fmla="*/ 136 w 228"/>
                  <a:gd name="T25" fmla="*/ 42 h 114"/>
                  <a:gd name="T26" fmla="*/ 133 w 228"/>
                  <a:gd name="T27" fmla="*/ 44 h 114"/>
                  <a:gd name="T28" fmla="*/ 129 w 228"/>
                  <a:gd name="T29" fmla="*/ 46 h 114"/>
                  <a:gd name="T30" fmla="*/ 119 w 228"/>
                  <a:gd name="T31" fmla="*/ 52 h 114"/>
                  <a:gd name="T32" fmla="*/ 104 w 228"/>
                  <a:gd name="T33" fmla="*/ 61 h 114"/>
                  <a:gd name="T34" fmla="*/ 85 w 228"/>
                  <a:gd name="T35" fmla="*/ 71 h 114"/>
                  <a:gd name="T36" fmla="*/ 67 w 228"/>
                  <a:gd name="T37" fmla="*/ 81 h 114"/>
                  <a:gd name="T38" fmla="*/ 49 w 228"/>
                  <a:gd name="T39" fmla="*/ 90 h 114"/>
                  <a:gd name="T40" fmla="*/ 33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7"/>
                    </a:lnTo>
                    <a:lnTo>
                      <a:pt x="186" y="12"/>
                    </a:lnTo>
                    <a:lnTo>
                      <a:pt x="175" y="18"/>
                    </a:lnTo>
                    <a:lnTo>
                      <a:pt x="165" y="23"/>
                    </a:lnTo>
                    <a:lnTo>
                      <a:pt x="153" y="31"/>
                    </a:lnTo>
                    <a:lnTo>
                      <a:pt x="145" y="36"/>
                    </a:lnTo>
                    <a:lnTo>
                      <a:pt x="140" y="39"/>
                    </a:lnTo>
                    <a:lnTo>
                      <a:pt x="137" y="41"/>
                    </a:lnTo>
                    <a:lnTo>
                      <a:pt x="136" y="42"/>
                    </a:lnTo>
                    <a:lnTo>
                      <a:pt x="133" y="44"/>
                    </a:lnTo>
                    <a:lnTo>
                      <a:pt x="129" y="46"/>
                    </a:lnTo>
                    <a:lnTo>
                      <a:pt x="119" y="52"/>
                    </a:lnTo>
                    <a:lnTo>
                      <a:pt x="104" y="61"/>
                    </a:lnTo>
                    <a:lnTo>
                      <a:pt x="85" y="71"/>
                    </a:lnTo>
                    <a:lnTo>
                      <a:pt x="67" y="81"/>
                    </a:lnTo>
                    <a:lnTo>
                      <a:pt x="49" y="90"/>
                    </a:lnTo>
                    <a:lnTo>
                      <a:pt x="33" y="98"/>
                    </a:lnTo>
                    <a:lnTo>
                      <a:pt x="21" y="106"/>
                    </a:lnTo>
                    <a:lnTo>
                      <a:pt x="9" y="110"/>
                    </a:lnTo>
                    <a:lnTo>
                      <a:pt x="3" y="113"/>
                    </a:lnTo>
                    <a:lnTo>
                      <a:pt x="0" y="114"/>
                    </a:lnTo>
                    <a:lnTo>
                      <a:pt x="55" y="114"/>
                    </a:lnTo>
                    <a:lnTo>
                      <a:pt x="54" y="113"/>
                    </a:lnTo>
                    <a:lnTo>
                      <a:pt x="52" y="111"/>
                    </a:lnTo>
                    <a:lnTo>
                      <a:pt x="55" y="107"/>
                    </a:lnTo>
                    <a:lnTo>
                      <a:pt x="61" y="103"/>
                    </a:lnTo>
                    <a:lnTo>
                      <a:pt x="71" y="95"/>
                    </a:lnTo>
                    <a:lnTo>
                      <a:pt x="88" y="87"/>
                    </a:lnTo>
                    <a:lnTo>
                      <a:pt x="114" y="75"/>
                    </a:lnTo>
                    <a:lnTo>
                      <a:pt x="142" y="62"/>
                    </a:lnTo>
                    <a:lnTo>
                      <a:pt x="166" y="49"/>
                    </a:lnTo>
                    <a:lnTo>
                      <a:pt x="185" y="38"/>
                    </a:lnTo>
                    <a:lnTo>
                      <a:pt x="201" y="28"/>
                    </a:lnTo>
                    <a:lnTo>
                      <a:pt x="214" y="19"/>
                    </a:lnTo>
                    <a:lnTo>
                      <a:pt x="221" y="12"/>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171"/>
              <p:cNvSpPr>
                <a:spLocks/>
              </p:cNvSpPr>
              <p:nvPr/>
            </p:nvSpPr>
            <p:spPr bwMode="auto">
              <a:xfrm>
                <a:off x="912" y="1368"/>
                <a:ext cx="228" cy="113"/>
              </a:xfrm>
              <a:custGeom>
                <a:avLst/>
                <a:gdLst>
                  <a:gd name="T0" fmla="*/ 213 w 228"/>
                  <a:gd name="T1" fmla="*/ 0 h 113"/>
                  <a:gd name="T2" fmla="*/ 212 w 228"/>
                  <a:gd name="T3" fmla="*/ 0 h 113"/>
                  <a:gd name="T4" fmla="*/ 208 w 228"/>
                  <a:gd name="T5" fmla="*/ 2 h 113"/>
                  <a:gd name="T6" fmla="*/ 202 w 228"/>
                  <a:gd name="T7" fmla="*/ 5 h 113"/>
                  <a:gd name="T8" fmla="*/ 195 w 228"/>
                  <a:gd name="T9" fmla="*/ 8 h 113"/>
                  <a:gd name="T10" fmla="*/ 186 w 228"/>
                  <a:gd name="T11" fmla="*/ 12 h 113"/>
                  <a:gd name="T12" fmla="*/ 176 w 228"/>
                  <a:gd name="T13" fmla="*/ 16 h 113"/>
                  <a:gd name="T14" fmla="*/ 166 w 228"/>
                  <a:gd name="T15" fmla="*/ 22 h 113"/>
                  <a:gd name="T16" fmla="*/ 154 w 228"/>
                  <a:gd name="T17" fmla="*/ 29 h 113"/>
                  <a:gd name="T18" fmla="*/ 146 w 228"/>
                  <a:gd name="T19" fmla="*/ 35 h 113"/>
                  <a:gd name="T20" fmla="*/ 141 w 228"/>
                  <a:gd name="T21" fmla="*/ 38 h 113"/>
                  <a:gd name="T22" fmla="*/ 138 w 228"/>
                  <a:gd name="T23" fmla="*/ 39 h 113"/>
                  <a:gd name="T24" fmla="*/ 137 w 228"/>
                  <a:gd name="T25" fmla="*/ 41 h 113"/>
                  <a:gd name="T26" fmla="*/ 134 w 228"/>
                  <a:gd name="T27" fmla="*/ 42 h 113"/>
                  <a:gd name="T28" fmla="*/ 128 w 228"/>
                  <a:gd name="T29" fmla="*/ 45 h 113"/>
                  <a:gd name="T30" fmla="*/ 120 w 228"/>
                  <a:gd name="T31" fmla="*/ 51 h 113"/>
                  <a:gd name="T32" fmla="*/ 104 w 228"/>
                  <a:gd name="T33" fmla="*/ 60 h 113"/>
                  <a:gd name="T34" fmla="*/ 85 w 228"/>
                  <a:gd name="T35" fmla="*/ 70 h 113"/>
                  <a:gd name="T36" fmla="*/ 66 w 228"/>
                  <a:gd name="T37" fmla="*/ 80 h 113"/>
                  <a:gd name="T38" fmla="*/ 49 w 228"/>
                  <a:gd name="T39" fmla="*/ 88 h 113"/>
                  <a:gd name="T40" fmla="*/ 33 w 228"/>
                  <a:gd name="T41" fmla="*/ 97 h 113"/>
                  <a:gd name="T42" fmla="*/ 20 w 228"/>
                  <a:gd name="T43" fmla="*/ 103 h 113"/>
                  <a:gd name="T44" fmla="*/ 8 w 228"/>
                  <a:gd name="T45" fmla="*/ 109 h 113"/>
                  <a:gd name="T46" fmla="*/ 3 w 228"/>
                  <a:gd name="T47" fmla="*/ 111 h 113"/>
                  <a:gd name="T48" fmla="*/ 0 w 228"/>
                  <a:gd name="T49" fmla="*/ 113 h 113"/>
                  <a:gd name="T50" fmla="*/ 55 w 228"/>
                  <a:gd name="T51" fmla="*/ 113 h 113"/>
                  <a:gd name="T52" fmla="*/ 55 w 228"/>
                  <a:gd name="T53" fmla="*/ 113 h 113"/>
                  <a:gd name="T54" fmla="*/ 53 w 228"/>
                  <a:gd name="T55" fmla="*/ 111 h 113"/>
                  <a:gd name="T56" fmla="*/ 52 w 228"/>
                  <a:gd name="T57" fmla="*/ 109 h 113"/>
                  <a:gd name="T58" fmla="*/ 55 w 228"/>
                  <a:gd name="T59" fmla="*/ 106 h 113"/>
                  <a:gd name="T60" fmla="*/ 60 w 228"/>
                  <a:gd name="T61" fmla="*/ 100 h 113"/>
                  <a:gd name="T62" fmla="*/ 71 w 228"/>
                  <a:gd name="T63" fmla="*/ 93 h 113"/>
                  <a:gd name="T64" fmla="*/ 88 w 228"/>
                  <a:gd name="T65" fmla="*/ 84 h 113"/>
                  <a:gd name="T66" fmla="*/ 114 w 228"/>
                  <a:gd name="T67" fmla="*/ 73 h 113"/>
                  <a:gd name="T68" fmla="*/ 141 w 228"/>
                  <a:gd name="T69" fmla="*/ 60 h 113"/>
                  <a:gd name="T70" fmla="*/ 166 w 228"/>
                  <a:gd name="T71" fmla="*/ 48 h 113"/>
                  <a:gd name="T72" fmla="*/ 185 w 228"/>
                  <a:gd name="T73" fmla="*/ 36 h 113"/>
                  <a:gd name="T74" fmla="*/ 200 w 228"/>
                  <a:gd name="T75" fmla="*/ 26 h 113"/>
                  <a:gd name="T76" fmla="*/ 213 w 228"/>
                  <a:gd name="T77" fmla="*/ 18 h 113"/>
                  <a:gd name="T78" fmla="*/ 221 w 228"/>
                  <a:gd name="T79" fmla="*/ 11 h 113"/>
                  <a:gd name="T80" fmla="*/ 226 w 228"/>
                  <a:gd name="T81" fmla="*/ 6 h 113"/>
                  <a:gd name="T82" fmla="*/ 228 w 228"/>
                  <a:gd name="T83" fmla="*/ 5 h 113"/>
                  <a:gd name="T84" fmla="*/ 213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3" y="0"/>
                    </a:moveTo>
                    <a:lnTo>
                      <a:pt x="212" y="0"/>
                    </a:lnTo>
                    <a:lnTo>
                      <a:pt x="208" y="2"/>
                    </a:lnTo>
                    <a:lnTo>
                      <a:pt x="202" y="5"/>
                    </a:lnTo>
                    <a:lnTo>
                      <a:pt x="195" y="8"/>
                    </a:lnTo>
                    <a:lnTo>
                      <a:pt x="186" y="12"/>
                    </a:lnTo>
                    <a:lnTo>
                      <a:pt x="176" y="16"/>
                    </a:lnTo>
                    <a:lnTo>
                      <a:pt x="166" y="22"/>
                    </a:lnTo>
                    <a:lnTo>
                      <a:pt x="154" y="29"/>
                    </a:lnTo>
                    <a:lnTo>
                      <a:pt x="146" y="35"/>
                    </a:lnTo>
                    <a:lnTo>
                      <a:pt x="141" y="38"/>
                    </a:lnTo>
                    <a:lnTo>
                      <a:pt x="138" y="39"/>
                    </a:lnTo>
                    <a:lnTo>
                      <a:pt x="137" y="41"/>
                    </a:lnTo>
                    <a:lnTo>
                      <a:pt x="134" y="42"/>
                    </a:lnTo>
                    <a:lnTo>
                      <a:pt x="128" y="45"/>
                    </a:lnTo>
                    <a:lnTo>
                      <a:pt x="120" y="51"/>
                    </a:lnTo>
                    <a:lnTo>
                      <a:pt x="104" y="60"/>
                    </a:lnTo>
                    <a:lnTo>
                      <a:pt x="85" y="70"/>
                    </a:lnTo>
                    <a:lnTo>
                      <a:pt x="66" y="80"/>
                    </a:lnTo>
                    <a:lnTo>
                      <a:pt x="49" y="88"/>
                    </a:lnTo>
                    <a:lnTo>
                      <a:pt x="33" y="97"/>
                    </a:lnTo>
                    <a:lnTo>
                      <a:pt x="20" y="103"/>
                    </a:lnTo>
                    <a:lnTo>
                      <a:pt x="8" y="109"/>
                    </a:lnTo>
                    <a:lnTo>
                      <a:pt x="3" y="111"/>
                    </a:lnTo>
                    <a:lnTo>
                      <a:pt x="0" y="113"/>
                    </a:lnTo>
                    <a:lnTo>
                      <a:pt x="55" y="113"/>
                    </a:lnTo>
                    <a:lnTo>
                      <a:pt x="53" y="111"/>
                    </a:lnTo>
                    <a:lnTo>
                      <a:pt x="52" y="109"/>
                    </a:lnTo>
                    <a:lnTo>
                      <a:pt x="55" y="106"/>
                    </a:lnTo>
                    <a:lnTo>
                      <a:pt x="60" y="100"/>
                    </a:lnTo>
                    <a:lnTo>
                      <a:pt x="71" y="93"/>
                    </a:lnTo>
                    <a:lnTo>
                      <a:pt x="88" y="84"/>
                    </a:lnTo>
                    <a:lnTo>
                      <a:pt x="114" y="73"/>
                    </a:lnTo>
                    <a:lnTo>
                      <a:pt x="141" y="60"/>
                    </a:lnTo>
                    <a:lnTo>
                      <a:pt x="166" y="48"/>
                    </a:lnTo>
                    <a:lnTo>
                      <a:pt x="185" y="36"/>
                    </a:lnTo>
                    <a:lnTo>
                      <a:pt x="200" y="26"/>
                    </a:lnTo>
                    <a:lnTo>
                      <a:pt x="213" y="18"/>
                    </a:lnTo>
                    <a:lnTo>
                      <a:pt x="221" y="11"/>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172"/>
              <p:cNvSpPr>
                <a:spLocks/>
              </p:cNvSpPr>
              <p:nvPr/>
            </p:nvSpPr>
            <p:spPr bwMode="auto">
              <a:xfrm>
                <a:off x="938" y="1400"/>
                <a:ext cx="228" cy="113"/>
              </a:xfrm>
              <a:custGeom>
                <a:avLst/>
                <a:gdLst>
                  <a:gd name="T0" fmla="*/ 213 w 228"/>
                  <a:gd name="T1" fmla="*/ 0 h 113"/>
                  <a:gd name="T2" fmla="*/ 212 w 228"/>
                  <a:gd name="T3" fmla="*/ 0 h 113"/>
                  <a:gd name="T4" fmla="*/ 208 w 228"/>
                  <a:gd name="T5" fmla="*/ 2 h 113"/>
                  <a:gd name="T6" fmla="*/ 202 w 228"/>
                  <a:gd name="T7" fmla="*/ 4 h 113"/>
                  <a:gd name="T8" fmla="*/ 195 w 228"/>
                  <a:gd name="T9" fmla="*/ 7 h 113"/>
                  <a:gd name="T10" fmla="*/ 186 w 228"/>
                  <a:gd name="T11" fmla="*/ 12 h 113"/>
                  <a:gd name="T12" fmla="*/ 174 w 228"/>
                  <a:gd name="T13" fmla="*/ 16 h 113"/>
                  <a:gd name="T14" fmla="*/ 164 w 228"/>
                  <a:gd name="T15" fmla="*/ 22 h 113"/>
                  <a:gd name="T16" fmla="*/ 153 w 228"/>
                  <a:gd name="T17" fmla="*/ 29 h 113"/>
                  <a:gd name="T18" fmla="*/ 144 w 228"/>
                  <a:gd name="T19" fmla="*/ 35 h 113"/>
                  <a:gd name="T20" fmla="*/ 140 w 228"/>
                  <a:gd name="T21" fmla="*/ 38 h 113"/>
                  <a:gd name="T22" fmla="*/ 137 w 228"/>
                  <a:gd name="T23" fmla="*/ 39 h 113"/>
                  <a:gd name="T24" fmla="*/ 135 w 228"/>
                  <a:gd name="T25" fmla="*/ 39 h 113"/>
                  <a:gd name="T26" fmla="*/ 133 w 228"/>
                  <a:gd name="T27" fmla="*/ 41 h 113"/>
                  <a:gd name="T28" fmla="*/ 128 w 228"/>
                  <a:gd name="T29" fmla="*/ 43 h 113"/>
                  <a:gd name="T30" fmla="*/ 118 w 228"/>
                  <a:gd name="T31" fmla="*/ 49 h 113"/>
                  <a:gd name="T32" fmla="*/ 104 w 228"/>
                  <a:gd name="T33" fmla="*/ 58 h 113"/>
                  <a:gd name="T34" fmla="*/ 85 w 228"/>
                  <a:gd name="T35" fmla="*/ 69 h 113"/>
                  <a:gd name="T36" fmla="*/ 66 w 228"/>
                  <a:gd name="T37" fmla="*/ 79 h 113"/>
                  <a:gd name="T38" fmla="*/ 49 w 228"/>
                  <a:gd name="T39" fmla="*/ 88 h 113"/>
                  <a:gd name="T40" fmla="*/ 33 w 228"/>
                  <a:gd name="T41" fmla="*/ 97 h 113"/>
                  <a:gd name="T42" fmla="*/ 20 w 228"/>
                  <a:gd name="T43" fmla="*/ 104 h 113"/>
                  <a:gd name="T44" fmla="*/ 8 w 228"/>
                  <a:gd name="T45" fmla="*/ 108 h 113"/>
                  <a:gd name="T46" fmla="*/ 3 w 228"/>
                  <a:gd name="T47" fmla="*/ 111 h 113"/>
                  <a:gd name="T48" fmla="*/ 0 w 228"/>
                  <a:gd name="T49" fmla="*/ 113 h 113"/>
                  <a:gd name="T50" fmla="*/ 55 w 228"/>
                  <a:gd name="T51" fmla="*/ 113 h 113"/>
                  <a:gd name="T52" fmla="*/ 55 w 228"/>
                  <a:gd name="T53" fmla="*/ 113 h 113"/>
                  <a:gd name="T54" fmla="*/ 53 w 228"/>
                  <a:gd name="T55" fmla="*/ 111 h 113"/>
                  <a:gd name="T56" fmla="*/ 52 w 228"/>
                  <a:gd name="T57" fmla="*/ 108 h 113"/>
                  <a:gd name="T58" fmla="*/ 55 w 228"/>
                  <a:gd name="T59" fmla="*/ 105 h 113"/>
                  <a:gd name="T60" fmla="*/ 60 w 228"/>
                  <a:gd name="T61" fmla="*/ 100 h 113"/>
                  <a:gd name="T62" fmla="*/ 71 w 228"/>
                  <a:gd name="T63" fmla="*/ 92 h 113"/>
                  <a:gd name="T64" fmla="*/ 88 w 228"/>
                  <a:gd name="T65" fmla="*/ 84 h 113"/>
                  <a:gd name="T66" fmla="*/ 114 w 228"/>
                  <a:gd name="T67" fmla="*/ 72 h 113"/>
                  <a:gd name="T68" fmla="*/ 141 w 228"/>
                  <a:gd name="T69" fmla="*/ 59 h 113"/>
                  <a:gd name="T70" fmla="*/ 166 w 228"/>
                  <a:gd name="T71" fmla="*/ 48 h 113"/>
                  <a:gd name="T72" fmla="*/ 184 w 228"/>
                  <a:gd name="T73" fmla="*/ 36 h 113"/>
                  <a:gd name="T74" fmla="*/ 200 w 228"/>
                  <a:gd name="T75" fmla="*/ 26 h 113"/>
                  <a:gd name="T76" fmla="*/ 213 w 228"/>
                  <a:gd name="T77" fmla="*/ 17 h 113"/>
                  <a:gd name="T78" fmla="*/ 221 w 228"/>
                  <a:gd name="T79" fmla="*/ 10 h 113"/>
                  <a:gd name="T80" fmla="*/ 226 w 228"/>
                  <a:gd name="T81" fmla="*/ 6 h 113"/>
                  <a:gd name="T82" fmla="*/ 228 w 228"/>
                  <a:gd name="T83" fmla="*/ 4 h 113"/>
                  <a:gd name="T84" fmla="*/ 213 w 22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3"/>
                  <a:gd name="T131" fmla="*/ 228 w 22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3">
                    <a:moveTo>
                      <a:pt x="213" y="0"/>
                    </a:moveTo>
                    <a:lnTo>
                      <a:pt x="212" y="0"/>
                    </a:lnTo>
                    <a:lnTo>
                      <a:pt x="208" y="2"/>
                    </a:lnTo>
                    <a:lnTo>
                      <a:pt x="202" y="4"/>
                    </a:lnTo>
                    <a:lnTo>
                      <a:pt x="195" y="7"/>
                    </a:lnTo>
                    <a:lnTo>
                      <a:pt x="186" y="12"/>
                    </a:lnTo>
                    <a:lnTo>
                      <a:pt x="174" y="16"/>
                    </a:lnTo>
                    <a:lnTo>
                      <a:pt x="164" y="22"/>
                    </a:lnTo>
                    <a:lnTo>
                      <a:pt x="153" y="29"/>
                    </a:lnTo>
                    <a:lnTo>
                      <a:pt x="144" y="35"/>
                    </a:lnTo>
                    <a:lnTo>
                      <a:pt x="140" y="38"/>
                    </a:lnTo>
                    <a:lnTo>
                      <a:pt x="137" y="39"/>
                    </a:lnTo>
                    <a:lnTo>
                      <a:pt x="135" y="39"/>
                    </a:lnTo>
                    <a:lnTo>
                      <a:pt x="133" y="41"/>
                    </a:lnTo>
                    <a:lnTo>
                      <a:pt x="128" y="43"/>
                    </a:lnTo>
                    <a:lnTo>
                      <a:pt x="118" y="49"/>
                    </a:lnTo>
                    <a:lnTo>
                      <a:pt x="104" y="58"/>
                    </a:lnTo>
                    <a:lnTo>
                      <a:pt x="85" y="69"/>
                    </a:lnTo>
                    <a:lnTo>
                      <a:pt x="66" y="79"/>
                    </a:lnTo>
                    <a:lnTo>
                      <a:pt x="49" y="88"/>
                    </a:lnTo>
                    <a:lnTo>
                      <a:pt x="33" y="97"/>
                    </a:lnTo>
                    <a:lnTo>
                      <a:pt x="20" y="104"/>
                    </a:lnTo>
                    <a:lnTo>
                      <a:pt x="8" y="108"/>
                    </a:lnTo>
                    <a:lnTo>
                      <a:pt x="3" y="111"/>
                    </a:lnTo>
                    <a:lnTo>
                      <a:pt x="0" y="113"/>
                    </a:lnTo>
                    <a:lnTo>
                      <a:pt x="55" y="113"/>
                    </a:lnTo>
                    <a:lnTo>
                      <a:pt x="53" y="111"/>
                    </a:lnTo>
                    <a:lnTo>
                      <a:pt x="52" y="108"/>
                    </a:lnTo>
                    <a:lnTo>
                      <a:pt x="55" y="105"/>
                    </a:lnTo>
                    <a:lnTo>
                      <a:pt x="60" y="100"/>
                    </a:lnTo>
                    <a:lnTo>
                      <a:pt x="71" y="92"/>
                    </a:lnTo>
                    <a:lnTo>
                      <a:pt x="88" y="84"/>
                    </a:lnTo>
                    <a:lnTo>
                      <a:pt x="114" y="72"/>
                    </a:lnTo>
                    <a:lnTo>
                      <a:pt x="141" y="59"/>
                    </a:lnTo>
                    <a:lnTo>
                      <a:pt x="166" y="48"/>
                    </a:lnTo>
                    <a:lnTo>
                      <a:pt x="184" y="36"/>
                    </a:lnTo>
                    <a:lnTo>
                      <a:pt x="200" y="26"/>
                    </a:lnTo>
                    <a:lnTo>
                      <a:pt x="213" y="17"/>
                    </a:lnTo>
                    <a:lnTo>
                      <a:pt x="221"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73"/>
              <p:cNvSpPr>
                <a:spLocks/>
              </p:cNvSpPr>
              <p:nvPr/>
            </p:nvSpPr>
            <p:spPr bwMode="auto">
              <a:xfrm>
                <a:off x="962" y="1432"/>
                <a:ext cx="228" cy="112"/>
              </a:xfrm>
              <a:custGeom>
                <a:avLst/>
                <a:gdLst>
                  <a:gd name="T0" fmla="*/ 214 w 228"/>
                  <a:gd name="T1" fmla="*/ 0 h 112"/>
                  <a:gd name="T2" fmla="*/ 212 w 228"/>
                  <a:gd name="T3" fmla="*/ 0 h 112"/>
                  <a:gd name="T4" fmla="*/ 208 w 228"/>
                  <a:gd name="T5" fmla="*/ 1 h 112"/>
                  <a:gd name="T6" fmla="*/ 202 w 228"/>
                  <a:gd name="T7" fmla="*/ 4 h 112"/>
                  <a:gd name="T8" fmla="*/ 195 w 228"/>
                  <a:gd name="T9" fmla="*/ 7 h 112"/>
                  <a:gd name="T10" fmla="*/ 186 w 228"/>
                  <a:gd name="T11" fmla="*/ 10 h 112"/>
                  <a:gd name="T12" fmla="*/ 176 w 228"/>
                  <a:gd name="T13" fmla="*/ 16 h 112"/>
                  <a:gd name="T14" fmla="*/ 166 w 228"/>
                  <a:gd name="T15" fmla="*/ 20 h 112"/>
                  <a:gd name="T16" fmla="*/ 155 w 228"/>
                  <a:gd name="T17" fmla="*/ 27 h 112"/>
                  <a:gd name="T18" fmla="*/ 146 w 228"/>
                  <a:gd name="T19" fmla="*/ 33 h 112"/>
                  <a:gd name="T20" fmla="*/ 142 w 228"/>
                  <a:gd name="T21" fmla="*/ 36 h 112"/>
                  <a:gd name="T22" fmla="*/ 139 w 228"/>
                  <a:gd name="T23" fmla="*/ 37 h 112"/>
                  <a:gd name="T24" fmla="*/ 137 w 228"/>
                  <a:gd name="T25" fmla="*/ 39 h 112"/>
                  <a:gd name="T26" fmla="*/ 135 w 228"/>
                  <a:gd name="T27" fmla="*/ 40 h 112"/>
                  <a:gd name="T28" fmla="*/ 129 w 228"/>
                  <a:gd name="T29" fmla="*/ 43 h 112"/>
                  <a:gd name="T30" fmla="*/ 120 w 228"/>
                  <a:gd name="T31" fmla="*/ 49 h 112"/>
                  <a:gd name="T32" fmla="*/ 104 w 228"/>
                  <a:gd name="T33" fmla="*/ 58 h 112"/>
                  <a:gd name="T34" fmla="*/ 85 w 228"/>
                  <a:gd name="T35" fmla="*/ 69 h 112"/>
                  <a:gd name="T36" fmla="*/ 67 w 228"/>
                  <a:gd name="T37" fmla="*/ 79 h 112"/>
                  <a:gd name="T38" fmla="*/ 49 w 228"/>
                  <a:gd name="T39" fmla="*/ 88 h 112"/>
                  <a:gd name="T40" fmla="*/ 34 w 228"/>
                  <a:gd name="T41" fmla="*/ 96 h 112"/>
                  <a:gd name="T42" fmla="*/ 21 w 228"/>
                  <a:gd name="T43" fmla="*/ 104 h 112"/>
                  <a:gd name="T44" fmla="*/ 9 w 228"/>
                  <a:gd name="T45" fmla="*/ 108 h 112"/>
                  <a:gd name="T46" fmla="*/ 3 w 228"/>
                  <a:gd name="T47" fmla="*/ 111 h 112"/>
                  <a:gd name="T48" fmla="*/ 0 w 228"/>
                  <a:gd name="T49" fmla="*/ 112 h 112"/>
                  <a:gd name="T50" fmla="*/ 55 w 228"/>
                  <a:gd name="T51" fmla="*/ 112 h 112"/>
                  <a:gd name="T52" fmla="*/ 55 w 228"/>
                  <a:gd name="T53" fmla="*/ 112 h 112"/>
                  <a:gd name="T54" fmla="*/ 54 w 228"/>
                  <a:gd name="T55" fmla="*/ 111 h 112"/>
                  <a:gd name="T56" fmla="*/ 52 w 228"/>
                  <a:gd name="T57" fmla="*/ 108 h 112"/>
                  <a:gd name="T58" fmla="*/ 55 w 228"/>
                  <a:gd name="T59" fmla="*/ 105 h 112"/>
                  <a:gd name="T60" fmla="*/ 61 w 228"/>
                  <a:gd name="T61" fmla="*/ 99 h 112"/>
                  <a:gd name="T62" fmla="*/ 71 w 228"/>
                  <a:gd name="T63" fmla="*/ 92 h 112"/>
                  <a:gd name="T64" fmla="*/ 88 w 228"/>
                  <a:gd name="T65" fmla="*/ 83 h 112"/>
                  <a:gd name="T66" fmla="*/ 114 w 228"/>
                  <a:gd name="T67" fmla="*/ 72 h 112"/>
                  <a:gd name="T68" fmla="*/ 142 w 228"/>
                  <a:gd name="T69" fmla="*/ 59 h 112"/>
                  <a:gd name="T70" fmla="*/ 166 w 228"/>
                  <a:gd name="T71" fmla="*/ 47 h 112"/>
                  <a:gd name="T72" fmla="*/ 185 w 228"/>
                  <a:gd name="T73" fmla="*/ 36 h 112"/>
                  <a:gd name="T74" fmla="*/ 201 w 228"/>
                  <a:gd name="T75" fmla="*/ 24 h 112"/>
                  <a:gd name="T76" fmla="*/ 214 w 228"/>
                  <a:gd name="T77" fmla="*/ 17 h 112"/>
                  <a:gd name="T78" fmla="*/ 221 w 228"/>
                  <a:gd name="T79" fmla="*/ 10 h 112"/>
                  <a:gd name="T80" fmla="*/ 227 w 228"/>
                  <a:gd name="T81" fmla="*/ 6 h 112"/>
                  <a:gd name="T82" fmla="*/ 228 w 228"/>
                  <a:gd name="T83" fmla="*/ 4 h 112"/>
                  <a:gd name="T84" fmla="*/ 214 w 228"/>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2"/>
                  <a:gd name="T131" fmla="*/ 228 w 228"/>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2">
                    <a:moveTo>
                      <a:pt x="214" y="0"/>
                    </a:moveTo>
                    <a:lnTo>
                      <a:pt x="212" y="0"/>
                    </a:lnTo>
                    <a:lnTo>
                      <a:pt x="208" y="1"/>
                    </a:lnTo>
                    <a:lnTo>
                      <a:pt x="202" y="4"/>
                    </a:lnTo>
                    <a:lnTo>
                      <a:pt x="195" y="7"/>
                    </a:lnTo>
                    <a:lnTo>
                      <a:pt x="186" y="10"/>
                    </a:lnTo>
                    <a:lnTo>
                      <a:pt x="176" y="16"/>
                    </a:lnTo>
                    <a:lnTo>
                      <a:pt x="166" y="20"/>
                    </a:lnTo>
                    <a:lnTo>
                      <a:pt x="155" y="27"/>
                    </a:lnTo>
                    <a:lnTo>
                      <a:pt x="146" y="33"/>
                    </a:lnTo>
                    <a:lnTo>
                      <a:pt x="142" y="36"/>
                    </a:lnTo>
                    <a:lnTo>
                      <a:pt x="139" y="37"/>
                    </a:lnTo>
                    <a:lnTo>
                      <a:pt x="137" y="39"/>
                    </a:lnTo>
                    <a:lnTo>
                      <a:pt x="135" y="40"/>
                    </a:lnTo>
                    <a:lnTo>
                      <a:pt x="129" y="43"/>
                    </a:lnTo>
                    <a:lnTo>
                      <a:pt x="120" y="49"/>
                    </a:lnTo>
                    <a:lnTo>
                      <a:pt x="104" y="58"/>
                    </a:lnTo>
                    <a:lnTo>
                      <a:pt x="85" y="69"/>
                    </a:lnTo>
                    <a:lnTo>
                      <a:pt x="67" y="79"/>
                    </a:lnTo>
                    <a:lnTo>
                      <a:pt x="49" y="88"/>
                    </a:lnTo>
                    <a:lnTo>
                      <a:pt x="34" y="96"/>
                    </a:lnTo>
                    <a:lnTo>
                      <a:pt x="21" y="104"/>
                    </a:lnTo>
                    <a:lnTo>
                      <a:pt x="9" y="108"/>
                    </a:lnTo>
                    <a:lnTo>
                      <a:pt x="3" y="111"/>
                    </a:lnTo>
                    <a:lnTo>
                      <a:pt x="0" y="112"/>
                    </a:lnTo>
                    <a:lnTo>
                      <a:pt x="55" y="112"/>
                    </a:lnTo>
                    <a:lnTo>
                      <a:pt x="54" y="111"/>
                    </a:lnTo>
                    <a:lnTo>
                      <a:pt x="52" y="108"/>
                    </a:lnTo>
                    <a:lnTo>
                      <a:pt x="55" y="105"/>
                    </a:lnTo>
                    <a:lnTo>
                      <a:pt x="61" y="99"/>
                    </a:lnTo>
                    <a:lnTo>
                      <a:pt x="71" y="92"/>
                    </a:lnTo>
                    <a:lnTo>
                      <a:pt x="88" y="83"/>
                    </a:lnTo>
                    <a:lnTo>
                      <a:pt x="114" y="72"/>
                    </a:lnTo>
                    <a:lnTo>
                      <a:pt x="142" y="59"/>
                    </a:lnTo>
                    <a:lnTo>
                      <a:pt x="166" y="47"/>
                    </a:lnTo>
                    <a:lnTo>
                      <a:pt x="185" y="36"/>
                    </a:lnTo>
                    <a:lnTo>
                      <a:pt x="201" y="24"/>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174"/>
              <p:cNvSpPr>
                <a:spLocks/>
              </p:cNvSpPr>
              <p:nvPr/>
            </p:nvSpPr>
            <p:spPr bwMode="auto">
              <a:xfrm>
                <a:off x="988" y="1462"/>
                <a:ext cx="228" cy="114"/>
              </a:xfrm>
              <a:custGeom>
                <a:avLst/>
                <a:gdLst>
                  <a:gd name="T0" fmla="*/ 212 w 228"/>
                  <a:gd name="T1" fmla="*/ 0 h 114"/>
                  <a:gd name="T2" fmla="*/ 211 w 228"/>
                  <a:gd name="T3" fmla="*/ 0 h 114"/>
                  <a:gd name="T4" fmla="*/ 208 w 228"/>
                  <a:gd name="T5" fmla="*/ 2 h 114"/>
                  <a:gd name="T6" fmla="*/ 202 w 228"/>
                  <a:gd name="T7" fmla="*/ 4 h 114"/>
                  <a:gd name="T8" fmla="*/ 194 w 228"/>
                  <a:gd name="T9" fmla="*/ 7 h 114"/>
                  <a:gd name="T10" fmla="*/ 185 w 228"/>
                  <a:gd name="T11" fmla="*/ 12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7 w 228"/>
                  <a:gd name="T23" fmla="*/ 41 h 114"/>
                  <a:gd name="T24" fmla="*/ 136 w 228"/>
                  <a:gd name="T25" fmla="*/ 41 h 114"/>
                  <a:gd name="T26" fmla="*/ 133 w 228"/>
                  <a:gd name="T27" fmla="*/ 42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90 h 114"/>
                  <a:gd name="T40" fmla="*/ 33 w 228"/>
                  <a:gd name="T41" fmla="*/ 98 h 114"/>
                  <a:gd name="T42" fmla="*/ 21 w 228"/>
                  <a:gd name="T43" fmla="*/ 105 h 114"/>
                  <a:gd name="T44" fmla="*/ 9 w 228"/>
                  <a:gd name="T45" fmla="*/ 110 h 114"/>
                  <a:gd name="T46" fmla="*/ 3 w 228"/>
                  <a:gd name="T47" fmla="*/ 113 h 114"/>
                  <a:gd name="T48" fmla="*/ 0 w 228"/>
                  <a:gd name="T49" fmla="*/ 114 h 114"/>
                  <a:gd name="T50" fmla="*/ 54 w 228"/>
                  <a:gd name="T51" fmla="*/ 114 h 114"/>
                  <a:gd name="T52" fmla="*/ 54 w 228"/>
                  <a:gd name="T53" fmla="*/ 114 h 114"/>
                  <a:gd name="T54" fmla="*/ 52 w 228"/>
                  <a:gd name="T55" fmla="*/ 113 h 114"/>
                  <a:gd name="T56" fmla="*/ 52 w 228"/>
                  <a:gd name="T57" fmla="*/ 111 h 114"/>
                  <a:gd name="T58" fmla="*/ 54 w 228"/>
                  <a:gd name="T59" fmla="*/ 107 h 114"/>
                  <a:gd name="T60" fmla="*/ 61 w 228"/>
                  <a:gd name="T61" fmla="*/ 103 h 114"/>
                  <a:gd name="T62" fmla="*/ 71 w 228"/>
                  <a:gd name="T63" fmla="*/ 95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4"/>
                    </a:lnTo>
                    <a:lnTo>
                      <a:pt x="194" y="7"/>
                    </a:lnTo>
                    <a:lnTo>
                      <a:pt x="185" y="12"/>
                    </a:lnTo>
                    <a:lnTo>
                      <a:pt x="175" y="17"/>
                    </a:lnTo>
                    <a:lnTo>
                      <a:pt x="165" y="23"/>
                    </a:lnTo>
                    <a:lnTo>
                      <a:pt x="153" y="30"/>
                    </a:lnTo>
                    <a:lnTo>
                      <a:pt x="145" y="36"/>
                    </a:lnTo>
                    <a:lnTo>
                      <a:pt x="140" y="39"/>
                    </a:lnTo>
                    <a:lnTo>
                      <a:pt x="137" y="41"/>
                    </a:lnTo>
                    <a:lnTo>
                      <a:pt x="136" y="41"/>
                    </a:lnTo>
                    <a:lnTo>
                      <a:pt x="133" y="42"/>
                    </a:lnTo>
                    <a:lnTo>
                      <a:pt x="129" y="45"/>
                    </a:lnTo>
                    <a:lnTo>
                      <a:pt x="119" y="51"/>
                    </a:lnTo>
                    <a:lnTo>
                      <a:pt x="104" y="59"/>
                    </a:lnTo>
                    <a:lnTo>
                      <a:pt x="85" y="71"/>
                    </a:lnTo>
                    <a:lnTo>
                      <a:pt x="67" y="81"/>
                    </a:lnTo>
                    <a:lnTo>
                      <a:pt x="49" y="90"/>
                    </a:lnTo>
                    <a:lnTo>
                      <a:pt x="33" y="98"/>
                    </a:lnTo>
                    <a:lnTo>
                      <a:pt x="21" y="105"/>
                    </a:lnTo>
                    <a:lnTo>
                      <a:pt x="9" y="110"/>
                    </a:lnTo>
                    <a:lnTo>
                      <a:pt x="3" y="113"/>
                    </a:lnTo>
                    <a:lnTo>
                      <a:pt x="0" y="114"/>
                    </a:lnTo>
                    <a:lnTo>
                      <a:pt x="54" y="114"/>
                    </a:lnTo>
                    <a:lnTo>
                      <a:pt x="52" y="113"/>
                    </a:lnTo>
                    <a:lnTo>
                      <a:pt x="52" y="111"/>
                    </a:lnTo>
                    <a:lnTo>
                      <a:pt x="54" y="107"/>
                    </a:lnTo>
                    <a:lnTo>
                      <a:pt x="61" y="103"/>
                    </a:lnTo>
                    <a:lnTo>
                      <a:pt x="71" y="95"/>
                    </a:lnTo>
                    <a:lnTo>
                      <a:pt x="88" y="85"/>
                    </a:lnTo>
                    <a:lnTo>
                      <a:pt x="114" y="74"/>
                    </a:lnTo>
                    <a:lnTo>
                      <a:pt x="142" y="61"/>
                    </a:lnTo>
                    <a:lnTo>
                      <a:pt x="166" y="48"/>
                    </a:lnTo>
                    <a:lnTo>
                      <a:pt x="185" y="36"/>
                    </a:lnTo>
                    <a:lnTo>
                      <a:pt x="201" y="26"/>
                    </a:lnTo>
                    <a:lnTo>
                      <a:pt x="214" y="17"/>
                    </a:lnTo>
                    <a:lnTo>
                      <a:pt x="221" y="10"/>
                    </a:lnTo>
                    <a:lnTo>
                      <a:pt x="227" y="6"/>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175"/>
              <p:cNvSpPr>
                <a:spLocks/>
              </p:cNvSpPr>
              <p:nvPr/>
            </p:nvSpPr>
            <p:spPr bwMode="auto">
              <a:xfrm>
                <a:off x="1013" y="1494"/>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0 h 114"/>
                  <a:gd name="T26" fmla="*/ 133 w 228"/>
                  <a:gd name="T27" fmla="*/ 42 h 114"/>
                  <a:gd name="T28" fmla="*/ 128 w 228"/>
                  <a:gd name="T29" fmla="*/ 45 h 114"/>
                  <a:gd name="T30" fmla="*/ 118 w 228"/>
                  <a:gd name="T31" fmla="*/ 50 h 114"/>
                  <a:gd name="T32" fmla="*/ 104 w 228"/>
                  <a:gd name="T33" fmla="*/ 59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0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0 w 228"/>
                  <a:gd name="T75" fmla="*/ 26 h 114"/>
                  <a:gd name="T76" fmla="*/ 213 w 228"/>
                  <a:gd name="T77" fmla="*/ 17 h 114"/>
                  <a:gd name="T78" fmla="*/ 221 w 228"/>
                  <a:gd name="T79" fmla="*/ 10 h 114"/>
                  <a:gd name="T80" fmla="*/ 226 w 228"/>
                  <a:gd name="T81" fmla="*/ 6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1"/>
                    </a:lnTo>
                    <a:lnTo>
                      <a:pt x="174" y="17"/>
                    </a:lnTo>
                    <a:lnTo>
                      <a:pt x="164" y="23"/>
                    </a:lnTo>
                    <a:lnTo>
                      <a:pt x="153" y="30"/>
                    </a:lnTo>
                    <a:lnTo>
                      <a:pt x="144" y="36"/>
                    </a:lnTo>
                    <a:lnTo>
                      <a:pt x="140" y="39"/>
                    </a:lnTo>
                    <a:lnTo>
                      <a:pt x="137" y="40"/>
                    </a:lnTo>
                    <a:lnTo>
                      <a:pt x="135" y="40"/>
                    </a:lnTo>
                    <a:lnTo>
                      <a:pt x="133" y="42"/>
                    </a:lnTo>
                    <a:lnTo>
                      <a:pt x="128" y="45"/>
                    </a:lnTo>
                    <a:lnTo>
                      <a:pt x="118" y="50"/>
                    </a:lnTo>
                    <a:lnTo>
                      <a:pt x="104" y="59"/>
                    </a:lnTo>
                    <a:lnTo>
                      <a:pt x="85" y="71"/>
                    </a:lnTo>
                    <a:lnTo>
                      <a:pt x="66" y="81"/>
                    </a:lnTo>
                    <a:lnTo>
                      <a:pt x="49" y="89"/>
                    </a:lnTo>
                    <a:lnTo>
                      <a:pt x="33" y="98"/>
                    </a:lnTo>
                    <a:lnTo>
                      <a:pt x="20" y="105"/>
                    </a:lnTo>
                    <a:lnTo>
                      <a:pt x="8" y="109"/>
                    </a:lnTo>
                    <a:lnTo>
                      <a:pt x="3" y="112"/>
                    </a:lnTo>
                    <a:lnTo>
                      <a:pt x="0" y="114"/>
                    </a:lnTo>
                    <a:lnTo>
                      <a:pt x="55" y="114"/>
                    </a:lnTo>
                    <a:lnTo>
                      <a:pt x="53" y="112"/>
                    </a:lnTo>
                    <a:lnTo>
                      <a:pt x="52" y="111"/>
                    </a:lnTo>
                    <a:lnTo>
                      <a:pt x="55" y="107"/>
                    </a:lnTo>
                    <a:lnTo>
                      <a:pt x="60" y="102"/>
                    </a:lnTo>
                    <a:lnTo>
                      <a:pt x="71" y="95"/>
                    </a:lnTo>
                    <a:lnTo>
                      <a:pt x="88" y="86"/>
                    </a:lnTo>
                    <a:lnTo>
                      <a:pt x="114" y="75"/>
                    </a:lnTo>
                    <a:lnTo>
                      <a:pt x="141" y="62"/>
                    </a:lnTo>
                    <a:lnTo>
                      <a:pt x="166" y="49"/>
                    </a:lnTo>
                    <a:lnTo>
                      <a:pt x="185" y="37"/>
                    </a:lnTo>
                    <a:lnTo>
                      <a:pt x="200" y="26"/>
                    </a:lnTo>
                    <a:lnTo>
                      <a:pt x="213" y="17"/>
                    </a:lnTo>
                    <a:lnTo>
                      <a:pt x="221" y="10"/>
                    </a:lnTo>
                    <a:lnTo>
                      <a:pt x="226" y="6"/>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76"/>
              <p:cNvSpPr>
                <a:spLocks/>
              </p:cNvSpPr>
              <p:nvPr/>
            </p:nvSpPr>
            <p:spPr bwMode="auto">
              <a:xfrm>
                <a:off x="1037" y="1526"/>
                <a:ext cx="228" cy="114"/>
              </a:xfrm>
              <a:custGeom>
                <a:avLst/>
                <a:gdLst>
                  <a:gd name="T0" fmla="*/ 214 w 228"/>
                  <a:gd name="T1" fmla="*/ 0 h 114"/>
                  <a:gd name="T2" fmla="*/ 212 w 228"/>
                  <a:gd name="T3" fmla="*/ 0 h 114"/>
                  <a:gd name="T4" fmla="*/ 210 w 228"/>
                  <a:gd name="T5" fmla="*/ 1 h 114"/>
                  <a:gd name="T6" fmla="*/ 204 w 228"/>
                  <a:gd name="T7" fmla="*/ 4 h 114"/>
                  <a:gd name="T8" fmla="*/ 195 w 228"/>
                  <a:gd name="T9" fmla="*/ 7 h 114"/>
                  <a:gd name="T10" fmla="*/ 186 w 228"/>
                  <a:gd name="T11" fmla="*/ 11 h 114"/>
                  <a:gd name="T12" fmla="*/ 176 w 228"/>
                  <a:gd name="T13" fmla="*/ 17 h 114"/>
                  <a:gd name="T14" fmla="*/ 166 w 228"/>
                  <a:gd name="T15" fmla="*/ 23 h 114"/>
                  <a:gd name="T16" fmla="*/ 155 w 228"/>
                  <a:gd name="T17" fmla="*/ 30 h 114"/>
                  <a:gd name="T18" fmla="*/ 146 w 228"/>
                  <a:gd name="T19" fmla="*/ 36 h 114"/>
                  <a:gd name="T20" fmla="*/ 142 w 228"/>
                  <a:gd name="T21" fmla="*/ 39 h 114"/>
                  <a:gd name="T22" fmla="*/ 139 w 228"/>
                  <a:gd name="T23" fmla="*/ 40 h 114"/>
                  <a:gd name="T24" fmla="*/ 137 w 228"/>
                  <a:gd name="T25" fmla="*/ 40 h 114"/>
                  <a:gd name="T26" fmla="*/ 135 w 228"/>
                  <a:gd name="T27" fmla="*/ 41 h 114"/>
                  <a:gd name="T28" fmla="*/ 130 w 228"/>
                  <a:gd name="T29" fmla="*/ 44 h 114"/>
                  <a:gd name="T30" fmla="*/ 120 w 228"/>
                  <a:gd name="T31" fmla="*/ 50 h 114"/>
                  <a:gd name="T32" fmla="*/ 106 w 228"/>
                  <a:gd name="T33" fmla="*/ 59 h 114"/>
                  <a:gd name="T34" fmla="*/ 87 w 228"/>
                  <a:gd name="T35" fmla="*/ 70 h 114"/>
                  <a:gd name="T36" fmla="*/ 68 w 228"/>
                  <a:gd name="T37" fmla="*/ 80 h 114"/>
                  <a:gd name="T38" fmla="*/ 51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2 w 228"/>
                  <a:gd name="T69" fmla="*/ 62 h 114"/>
                  <a:gd name="T70" fmla="*/ 166 w 228"/>
                  <a:gd name="T71" fmla="*/ 49 h 114"/>
                  <a:gd name="T72" fmla="*/ 185 w 228"/>
                  <a:gd name="T73" fmla="*/ 37 h 114"/>
                  <a:gd name="T74" fmla="*/ 201 w 228"/>
                  <a:gd name="T75" fmla="*/ 27 h 114"/>
                  <a:gd name="T76" fmla="*/ 214 w 228"/>
                  <a:gd name="T77" fmla="*/ 18 h 114"/>
                  <a:gd name="T78" fmla="*/ 221 w 228"/>
                  <a:gd name="T79" fmla="*/ 11 h 114"/>
                  <a:gd name="T80" fmla="*/ 227 w 228"/>
                  <a:gd name="T81" fmla="*/ 7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10" y="1"/>
                    </a:lnTo>
                    <a:lnTo>
                      <a:pt x="204" y="4"/>
                    </a:lnTo>
                    <a:lnTo>
                      <a:pt x="195" y="7"/>
                    </a:lnTo>
                    <a:lnTo>
                      <a:pt x="186" y="11"/>
                    </a:lnTo>
                    <a:lnTo>
                      <a:pt x="176" y="17"/>
                    </a:lnTo>
                    <a:lnTo>
                      <a:pt x="166" y="23"/>
                    </a:lnTo>
                    <a:lnTo>
                      <a:pt x="155" y="30"/>
                    </a:lnTo>
                    <a:lnTo>
                      <a:pt x="146" y="36"/>
                    </a:lnTo>
                    <a:lnTo>
                      <a:pt x="142" y="39"/>
                    </a:lnTo>
                    <a:lnTo>
                      <a:pt x="139" y="40"/>
                    </a:lnTo>
                    <a:lnTo>
                      <a:pt x="137" y="40"/>
                    </a:lnTo>
                    <a:lnTo>
                      <a:pt x="135" y="41"/>
                    </a:lnTo>
                    <a:lnTo>
                      <a:pt x="130" y="44"/>
                    </a:lnTo>
                    <a:lnTo>
                      <a:pt x="120" y="50"/>
                    </a:lnTo>
                    <a:lnTo>
                      <a:pt x="106" y="59"/>
                    </a:lnTo>
                    <a:lnTo>
                      <a:pt x="87" y="70"/>
                    </a:lnTo>
                    <a:lnTo>
                      <a:pt x="68" y="80"/>
                    </a:lnTo>
                    <a:lnTo>
                      <a:pt x="51" y="89"/>
                    </a:lnTo>
                    <a:lnTo>
                      <a:pt x="34" y="98"/>
                    </a:lnTo>
                    <a:lnTo>
                      <a:pt x="21" y="105"/>
                    </a:lnTo>
                    <a:lnTo>
                      <a:pt x="9" y="109"/>
                    </a:lnTo>
                    <a:lnTo>
                      <a:pt x="3" y="112"/>
                    </a:lnTo>
                    <a:lnTo>
                      <a:pt x="0" y="114"/>
                    </a:lnTo>
                    <a:lnTo>
                      <a:pt x="55" y="114"/>
                    </a:lnTo>
                    <a:lnTo>
                      <a:pt x="54" y="112"/>
                    </a:lnTo>
                    <a:lnTo>
                      <a:pt x="52" y="111"/>
                    </a:lnTo>
                    <a:lnTo>
                      <a:pt x="55" y="106"/>
                    </a:lnTo>
                    <a:lnTo>
                      <a:pt x="61" y="102"/>
                    </a:lnTo>
                    <a:lnTo>
                      <a:pt x="71" y="95"/>
                    </a:lnTo>
                    <a:lnTo>
                      <a:pt x="88" y="86"/>
                    </a:lnTo>
                    <a:lnTo>
                      <a:pt x="114" y="75"/>
                    </a:lnTo>
                    <a:lnTo>
                      <a:pt x="142" y="62"/>
                    </a:lnTo>
                    <a:lnTo>
                      <a:pt x="166" y="49"/>
                    </a:lnTo>
                    <a:lnTo>
                      <a:pt x="185" y="37"/>
                    </a:lnTo>
                    <a:lnTo>
                      <a:pt x="201" y="27"/>
                    </a:lnTo>
                    <a:lnTo>
                      <a:pt x="214" y="18"/>
                    </a:lnTo>
                    <a:lnTo>
                      <a:pt x="221" y="11"/>
                    </a:lnTo>
                    <a:lnTo>
                      <a:pt x="227"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177"/>
              <p:cNvSpPr>
                <a:spLocks/>
              </p:cNvSpPr>
              <p:nvPr/>
            </p:nvSpPr>
            <p:spPr bwMode="auto">
              <a:xfrm>
                <a:off x="1063" y="1557"/>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5 w 228"/>
                  <a:gd name="T13" fmla="*/ 18 h 114"/>
                  <a:gd name="T14" fmla="*/ 165 w 228"/>
                  <a:gd name="T15" fmla="*/ 23 h 114"/>
                  <a:gd name="T16" fmla="*/ 153 w 228"/>
                  <a:gd name="T17" fmla="*/ 31 h 114"/>
                  <a:gd name="T18" fmla="*/ 145 w 228"/>
                  <a:gd name="T19" fmla="*/ 36 h 114"/>
                  <a:gd name="T20" fmla="*/ 140 w 228"/>
                  <a:gd name="T21" fmla="*/ 39 h 114"/>
                  <a:gd name="T22" fmla="*/ 137 w 228"/>
                  <a:gd name="T23" fmla="*/ 41 h 114"/>
                  <a:gd name="T24" fmla="*/ 136 w 228"/>
                  <a:gd name="T25" fmla="*/ 42 h 114"/>
                  <a:gd name="T26" fmla="*/ 133 w 228"/>
                  <a:gd name="T27" fmla="*/ 44 h 114"/>
                  <a:gd name="T28" fmla="*/ 129 w 228"/>
                  <a:gd name="T29" fmla="*/ 45 h 114"/>
                  <a:gd name="T30" fmla="*/ 119 w 228"/>
                  <a:gd name="T31" fmla="*/ 51 h 114"/>
                  <a:gd name="T32" fmla="*/ 104 w 228"/>
                  <a:gd name="T33" fmla="*/ 59 h 114"/>
                  <a:gd name="T34" fmla="*/ 85 w 228"/>
                  <a:gd name="T35" fmla="*/ 71 h 114"/>
                  <a:gd name="T36" fmla="*/ 67 w 228"/>
                  <a:gd name="T37" fmla="*/ 81 h 114"/>
                  <a:gd name="T38" fmla="*/ 49 w 228"/>
                  <a:gd name="T39" fmla="*/ 90 h 114"/>
                  <a:gd name="T40" fmla="*/ 34 w 228"/>
                  <a:gd name="T41" fmla="*/ 98 h 114"/>
                  <a:gd name="T42" fmla="*/ 21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8 h 114"/>
                  <a:gd name="T76" fmla="*/ 214 w 228"/>
                  <a:gd name="T77" fmla="*/ 19 h 114"/>
                  <a:gd name="T78" fmla="*/ 221 w 228"/>
                  <a:gd name="T79" fmla="*/ 12 h 114"/>
                  <a:gd name="T80" fmla="*/ 227 w 228"/>
                  <a:gd name="T81" fmla="*/ 8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8"/>
                    </a:lnTo>
                    <a:lnTo>
                      <a:pt x="186" y="12"/>
                    </a:lnTo>
                    <a:lnTo>
                      <a:pt x="175" y="18"/>
                    </a:lnTo>
                    <a:lnTo>
                      <a:pt x="165" y="23"/>
                    </a:lnTo>
                    <a:lnTo>
                      <a:pt x="153" y="31"/>
                    </a:lnTo>
                    <a:lnTo>
                      <a:pt x="145" y="36"/>
                    </a:lnTo>
                    <a:lnTo>
                      <a:pt x="140" y="39"/>
                    </a:lnTo>
                    <a:lnTo>
                      <a:pt x="137" y="41"/>
                    </a:lnTo>
                    <a:lnTo>
                      <a:pt x="136" y="42"/>
                    </a:lnTo>
                    <a:lnTo>
                      <a:pt x="133" y="44"/>
                    </a:lnTo>
                    <a:lnTo>
                      <a:pt x="129" y="45"/>
                    </a:lnTo>
                    <a:lnTo>
                      <a:pt x="119" y="51"/>
                    </a:lnTo>
                    <a:lnTo>
                      <a:pt x="104" y="59"/>
                    </a:lnTo>
                    <a:lnTo>
                      <a:pt x="85" y="71"/>
                    </a:lnTo>
                    <a:lnTo>
                      <a:pt x="67" y="81"/>
                    </a:lnTo>
                    <a:lnTo>
                      <a:pt x="49" y="90"/>
                    </a:lnTo>
                    <a:lnTo>
                      <a:pt x="34" y="98"/>
                    </a:lnTo>
                    <a:lnTo>
                      <a:pt x="21" y="106"/>
                    </a:lnTo>
                    <a:lnTo>
                      <a:pt x="9" y="110"/>
                    </a:lnTo>
                    <a:lnTo>
                      <a:pt x="3" y="113"/>
                    </a:lnTo>
                    <a:lnTo>
                      <a:pt x="0" y="114"/>
                    </a:lnTo>
                    <a:lnTo>
                      <a:pt x="55" y="114"/>
                    </a:lnTo>
                    <a:lnTo>
                      <a:pt x="54" y="113"/>
                    </a:lnTo>
                    <a:lnTo>
                      <a:pt x="52" y="111"/>
                    </a:lnTo>
                    <a:lnTo>
                      <a:pt x="55" y="107"/>
                    </a:lnTo>
                    <a:lnTo>
                      <a:pt x="61" y="103"/>
                    </a:lnTo>
                    <a:lnTo>
                      <a:pt x="71" y="95"/>
                    </a:lnTo>
                    <a:lnTo>
                      <a:pt x="88" y="87"/>
                    </a:lnTo>
                    <a:lnTo>
                      <a:pt x="114" y="75"/>
                    </a:lnTo>
                    <a:lnTo>
                      <a:pt x="142" y="62"/>
                    </a:lnTo>
                    <a:lnTo>
                      <a:pt x="166" y="49"/>
                    </a:lnTo>
                    <a:lnTo>
                      <a:pt x="185" y="38"/>
                    </a:lnTo>
                    <a:lnTo>
                      <a:pt x="201" y="28"/>
                    </a:lnTo>
                    <a:lnTo>
                      <a:pt x="214" y="19"/>
                    </a:lnTo>
                    <a:lnTo>
                      <a:pt x="221" y="12"/>
                    </a:lnTo>
                    <a:lnTo>
                      <a:pt x="227" y="8"/>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78"/>
              <p:cNvSpPr>
                <a:spLocks/>
              </p:cNvSpPr>
              <p:nvPr/>
            </p:nvSpPr>
            <p:spPr bwMode="auto">
              <a:xfrm>
                <a:off x="1088" y="1589"/>
                <a:ext cx="228" cy="114"/>
              </a:xfrm>
              <a:custGeom>
                <a:avLst/>
                <a:gdLst>
                  <a:gd name="T0" fmla="*/ 213 w 228"/>
                  <a:gd name="T1" fmla="*/ 0 h 114"/>
                  <a:gd name="T2" fmla="*/ 212 w 228"/>
                  <a:gd name="T3" fmla="*/ 0 h 114"/>
                  <a:gd name="T4" fmla="*/ 208 w 228"/>
                  <a:gd name="T5" fmla="*/ 1 h 114"/>
                  <a:gd name="T6" fmla="*/ 202 w 228"/>
                  <a:gd name="T7" fmla="*/ 4 h 114"/>
                  <a:gd name="T8" fmla="*/ 195 w 228"/>
                  <a:gd name="T9" fmla="*/ 7 h 114"/>
                  <a:gd name="T10" fmla="*/ 186 w 228"/>
                  <a:gd name="T11" fmla="*/ 12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8 w 228"/>
                  <a:gd name="T23" fmla="*/ 40 h 114"/>
                  <a:gd name="T24" fmla="*/ 137 w 228"/>
                  <a:gd name="T25" fmla="*/ 42 h 114"/>
                  <a:gd name="T26" fmla="*/ 134 w 228"/>
                  <a:gd name="T27" fmla="*/ 43 h 114"/>
                  <a:gd name="T28" fmla="*/ 128 w 228"/>
                  <a:gd name="T29" fmla="*/ 46 h 114"/>
                  <a:gd name="T30" fmla="*/ 120 w 228"/>
                  <a:gd name="T31" fmla="*/ 52 h 114"/>
                  <a:gd name="T32" fmla="*/ 104 w 228"/>
                  <a:gd name="T33" fmla="*/ 61 h 114"/>
                  <a:gd name="T34" fmla="*/ 85 w 228"/>
                  <a:gd name="T35" fmla="*/ 71 h 114"/>
                  <a:gd name="T36" fmla="*/ 66 w 228"/>
                  <a:gd name="T37" fmla="*/ 81 h 114"/>
                  <a:gd name="T38" fmla="*/ 49 w 228"/>
                  <a:gd name="T39" fmla="*/ 89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1 h 114"/>
                  <a:gd name="T58" fmla="*/ 55 w 228"/>
                  <a:gd name="T59" fmla="*/ 107 h 114"/>
                  <a:gd name="T60" fmla="*/ 60 w 228"/>
                  <a:gd name="T61" fmla="*/ 102 h 114"/>
                  <a:gd name="T62" fmla="*/ 71 w 228"/>
                  <a:gd name="T63" fmla="*/ 95 h 114"/>
                  <a:gd name="T64" fmla="*/ 88 w 228"/>
                  <a:gd name="T65" fmla="*/ 87 h 114"/>
                  <a:gd name="T66" fmla="*/ 114 w 228"/>
                  <a:gd name="T67" fmla="*/ 75 h 114"/>
                  <a:gd name="T68" fmla="*/ 141 w 228"/>
                  <a:gd name="T69" fmla="*/ 62 h 114"/>
                  <a:gd name="T70" fmla="*/ 166 w 228"/>
                  <a:gd name="T71" fmla="*/ 49 h 114"/>
                  <a:gd name="T72" fmla="*/ 185 w 228"/>
                  <a:gd name="T73" fmla="*/ 38 h 114"/>
                  <a:gd name="T74" fmla="*/ 200 w 228"/>
                  <a:gd name="T75" fmla="*/ 27 h 114"/>
                  <a:gd name="T76" fmla="*/ 213 w 228"/>
                  <a:gd name="T77" fmla="*/ 19 h 114"/>
                  <a:gd name="T78" fmla="*/ 221 w 228"/>
                  <a:gd name="T79" fmla="*/ 12 h 114"/>
                  <a:gd name="T80" fmla="*/ 226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1"/>
                    </a:lnTo>
                    <a:lnTo>
                      <a:pt x="202" y="4"/>
                    </a:lnTo>
                    <a:lnTo>
                      <a:pt x="195" y="7"/>
                    </a:lnTo>
                    <a:lnTo>
                      <a:pt x="186" y="12"/>
                    </a:lnTo>
                    <a:lnTo>
                      <a:pt x="176" y="17"/>
                    </a:lnTo>
                    <a:lnTo>
                      <a:pt x="166" y="23"/>
                    </a:lnTo>
                    <a:lnTo>
                      <a:pt x="154" y="30"/>
                    </a:lnTo>
                    <a:lnTo>
                      <a:pt x="146" y="36"/>
                    </a:lnTo>
                    <a:lnTo>
                      <a:pt x="141" y="39"/>
                    </a:lnTo>
                    <a:lnTo>
                      <a:pt x="138" y="40"/>
                    </a:lnTo>
                    <a:lnTo>
                      <a:pt x="137" y="42"/>
                    </a:lnTo>
                    <a:lnTo>
                      <a:pt x="134" y="43"/>
                    </a:lnTo>
                    <a:lnTo>
                      <a:pt x="128" y="46"/>
                    </a:lnTo>
                    <a:lnTo>
                      <a:pt x="120" y="52"/>
                    </a:lnTo>
                    <a:lnTo>
                      <a:pt x="104" y="61"/>
                    </a:lnTo>
                    <a:lnTo>
                      <a:pt x="85" y="71"/>
                    </a:lnTo>
                    <a:lnTo>
                      <a:pt x="66" y="81"/>
                    </a:lnTo>
                    <a:lnTo>
                      <a:pt x="49" y="89"/>
                    </a:lnTo>
                    <a:lnTo>
                      <a:pt x="33" y="98"/>
                    </a:lnTo>
                    <a:lnTo>
                      <a:pt x="20" y="105"/>
                    </a:lnTo>
                    <a:lnTo>
                      <a:pt x="9" y="110"/>
                    </a:lnTo>
                    <a:lnTo>
                      <a:pt x="3" y="113"/>
                    </a:lnTo>
                    <a:lnTo>
                      <a:pt x="0" y="114"/>
                    </a:lnTo>
                    <a:lnTo>
                      <a:pt x="55" y="114"/>
                    </a:lnTo>
                    <a:lnTo>
                      <a:pt x="53" y="113"/>
                    </a:lnTo>
                    <a:lnTo>
                      <a:pt x="52" y="111"/>
                    </a:lnTo>
                    <a:lnTo>
                      <a:pt x="55" y="107"/>
                    </a:lnTo>
                    <a:lnTo>
                      <a:pt x="60" y="102"/>
                    </a:lnTo>
                    <a:lnTo>
                      <a:pt x="71" y="95"/>
                    </a:lnTo>
                    <a:lnTo>
                      <a:pt x="88" y="87"/>
                    </a:lnTo>
                    <a:lnTo>
                      <a:pt x="114" y="75"/>
                    </a:lnTo>
                    <a:lnTo>
                      <a:pt x="141" y="62"/>
                    </a:lnTo>
                    <a:lnTo>
                      <a:pt x="166" y="49"/>
                    </a:lnTo>
                    <a:lnTo>
                      <a:pt x="185" y="38"/>
                    </a:lnTo>
                    <a:lnTo>
                      <a:pt x="200" y="27"/>
                    </a:lnTo>
                    <a:lnTo>
                      <a:pt x="213" y="19"/>
                    </a:lnTo>
                    <a:lnTo>
                      <a:pt x="221" y="12"/>
                    </a:lnTo>
                    <a:lnTo>
                      <a:pt x="226"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79"/>
              <p:cNvSpPr>
                <a:spLocks/>
              </p:cNvSpPr>
              <p:nvPr/>
            </p:nvSpPr>
            <p:spPr bwMode="auto">
              <a:xfrm>
                <a:off x="1114" y="1621"/>
                <a:ext cx="228" cy="114"/>
              </a:xfrm>
              <a:custGeom>
                <a:avLst/>
                <a:gdLst>
                  <a:gd name="T0" fmla="*/ 212 w 228"/>
                  <a:gd name="T1" fmla="*/ 0 h 114"/>
                  <a:gd name="T2" fmla="*/ 210 w 228"/>
                  <a:gd name="T3" fmla="*/ 0 h 114"/>
                  <a:gd name="T4" fmla="*/ 208 w 228"/>
                  <a:gd name="T5" fmla="*/ 1 h 114"/>
                  <a:gd name="T6" fmla="*/ 202 w 228"/>
                  <a:gd name="T7" fmla="*/ 4 h 114"/>
                  <a:gd name="T8" fmla="*/ 193 w 228"/>
                  <a:gd name="T9" fmla="*/ 7 h 114"/>
                  <a:gd name="T10" fmla="*/ 185 w 228"/>
                  <a:gd name="T11" fmla="*/ 11 h 114"/>
                  <a:gd name="T12" fmla="*/ 174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5 w 228"/>
                  <a:gd name="T25" fmla="*/ 42 h 114"/>
                  <a:gd name="T26" fmla="*/ 133 w 228"/>
                  <a:gd name="T27" fmla="*/ 43 h 114"/>
                  <a:gd name="T28" fmla="*/ 128 w 228"/>
                  <a:gd name="T29" fmla="*/ 46 h 114"/>
                  <a:gd name="T30" fmla="*/ 118 w 228"/>
                  <a:gd name="T31" fmla="*/ 52 h 114"/>
                  <a:gd name="T32" fmla="*/ 104 w 228"/>
                  <a:gd name="T33" fmla="*/ 60 h 114"/>
                  <a:gd name="T34" fmla="*/ 85 w 228"/>
                  <a:gd name="T35" fmla="*/ 70 h 114"/>
                  <a:gd name="T36" fmla="*/ 66 w 228"/>
                  <a:gd name="T37" fmla="*/ 81 h 114"/>
                  <a:gd name="T38" fmla="*/ 49 w 228"/>
                  <a:gd name="T39" fmla="*/ 89 h 114"/>
                  <a:gd name="T40" fmla="*/ 33 w 228"/>
                  <a:gd name="T41" fmla="*/ 98 h 114"/>
                  <a:gd name="T42" fmla="*/ 20 w 228"/>
                  <a:gd name="T43" fmla="*/ 105 h 114"/>
                  <a:gd name="T44" fmla="*/ 8 w 228"/>
                  <a:gd name="T45" fmla="*/ 109 h 114"/>
                  <a:gd name="T46" fmla="*/ 3 w 228"/>
                  <a:gd name="T47" fmla="*/ 112 h 114"/>
                  <a:gd name="T48" fmla="*/ 0 w 228"/>
                  <a:gd name="T49" fmla="*/ 114 h 114"/>
                  <a:gd name="T50" fmla="*/ 53 w 228"/>
                  <a:gd name="T51" fmla="*/ 114 h 114"/>
                  <a:gd name="T52" fmla="*/ 53 w 228"/>
                  <a:gd name="T53" fmla="*/ 114 h 114"/>
                  <a:gd name="T54" fmla="*/ 52 w 228"/>
                  <a:gd name="T55" fmla="*/ 112 h 114"/>
                  <a:gd name="T56" fmla="*/ 52 w 228"/>
                  <a:gd name="T57" fmla="*/ 111 h 114"/>
                  <a:gd name="T58" fmla="*/ 53 w 228"/>
                  <a:gd name="T59" fmla="*/ 106 h 114"/>
                  <a:gd name="T60" fmla="*/ 60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0 w 228"/>
                  <a:gd name="T75" fmla="*/ 27 h 114"/>
                  <a:gd name="T76" fmla="*/ 213 w 228"/>
                  <a:gd name="T77" fmla="*/ 19 h 114"/>
                  <a:gd name="T78" fmla="*/ 221 w 228"/>
                  <a:gd name="T79" fmla="*/ 11 h 114"/>
                  <a:gd name="T80" fmla="*/ 226 w 228"/>
                  <a:gd name="T81" fmla="*/ 7 h 114"/>
                  <a:gd name="T82" fmla="*/ 228 w 228"/>
                  <a:gd name="T83" fmla="*/ 6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0" y="0"/>
                    </a:lnTo>
                    <a:lnTo>
                      <a:pt x="208" y="1"/>
                    </a:lnTo>
                    <a:lnTo>
                      <a:pt x="202" y="4"/>
                    </a:lnTo>
                    <a:lnTo>
                      <a:pt x="193" y="7"/>
                    </a:lnTo>
                    <a:lnTo>
                      <a:pt x="185" y="11"/>
                    </a:lnTo>
                    <a:lnTo>
                      <a:pt x="174" y="17"/>
                    </a:lnTo>
                    <a:lnTo>
                      <a:pt x="164" y="23"/>
                    </a:lnTo>
                    <a:lnTo>
                      <a:pt x="153" y="30"/>
                    </a:lnTo>
                    <a:lnTo>
                      <a:pt x="144" y="36"/>
                    </a:lnTo>
                    <a:lnTo>
                      <a:pt x="140" y="39"/>
                    </a:lnTo>
                    <a:lnTo>
                      <a:pt x="137" y="40"/>
                    </a:lnTo>
                    <a:lnTo>
                      <a:pt x="135" y="42"/>
                    </a:lnTo>
                    <a:lnTo>
                      <a:pt x="133" y="43"/>
                    </a:lnTo>
                    <a:lnTo>
                      <a:pt x="128" y="46"/>
                    </a:lnTo>
                    <a:lnTo>
                      <a:pt x="118" y="52"/>
                    </a:lnTo>
                    <a:lnTo>
                      <a:pt x="104" y="60"/>
                    </a:lnTo>
                    <a:lnTo>
                      <a:pt x="85" y="70"/>
                    </a:lnTo>
                    <a:lnTo>
                      <a:pt x="66" y="81"/>
                    </a:lnTo>
                    <a:lnTo>
                      <a:pt x="49" y="89"/>
                    </a:lnTo>
                    <a:lnTo>
                      <a:pt x="33" y="98"/>
                    </a:lnTo>
                    <a:lnTo>
                      <a:pt x="20" y="105"/>
                    </a:lnTo>
                    <a:lnTo>
                      <a:pt x="8" y="109"/>
                    </a:lnTo>
                    <a:lnTo>
                      <a:pt x="3" y="112"/>
                    </a:lnTo>
                    <a:lnTo>
                      <a:pt x="0" y="114"/>
                    </a:lnTo>
                    <a:lnTo>
                      <a:pt x="53" y="114"/>
                    </a:lnTo>
                    <a:lnTo>
                      <a:pt x="52" y="112"/>
                    </a:lnTo>
                    <a:lnTo>
                      <a:pt x="52" y="111"/>
                    </a:lnTo>
                    <a:lnTo>
                      <a:pt x="53" y="106"/>
                    </a:lnTo>
                    <a:lnTo>
                      <a:pt x="60" y="102"/>
                    </a:lnTo>
                    <a:lnTo>
                      <a:pt x="71" y="95"/>
                    </a:lnTo>
                    <a:lnTo>
                      <a:pt x="88" y="86"/>
                    </a:lnTo>
                    <a:lnTo>
                      <a:pt x="114" y="75"/>
                    </a:lnTo>
                    <a:lnTo>
                      <a:pt x="141" y="62"/>
                    </a:lnTo>
                    <a:lnTo>
                      <a:pt x="166" y="49"/>
                    </a:lnTo>
                    <a:lnTo>
                      <a:pt x="185" y="37"/>
                    </a:lnTo>
                    <a:lnTo>
                      <a:pt x="200" y="27"/>
                    </a:lnTo>
                    <a:lnTo>
                      <a:pt x="213" y="19"/>
                    </a:lnTo>
                    <a:lnTo>
                      <a:pt x="221" y="11"/>
                    </a:lnTo>
                    <a:lnTo>
                      <a:pt x="226" y="7"/>
                    </a:lnTo>
                    <a:lnTo>
                      <a:pt x="228"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180"/>
              <p:cNvSpPr>
                <a:spLocks/>
              </p:cNvSpPr>
              <p:nvPr/>
            </p:nvSpPr>
            <p:spPr bwMode="auto">
              <a:xfrm>
                <a:off x="1138" y="1652"/>
                <a:ext cx="228" cy="116"/>
              </a:xfrm>
              <a:custGeom>
                <a:avLst/>
                <a:gdLst>
                  <a:gd name="T0" fmla="*/ 214 w 228"/>
                  <a:gd name="T1" fmla="*/ 0 h 116"/>
                  <a:gd name="T2" fmla="*/ 212 w 228"/>
                  <a:gd name="T3" fmla="*/ 0 h 116"/>
                  <a:gd name="T4" fmla="*/ 208 w 228"/>
                  <a:gd name="T5" fmla="*/ 2 h 116"/>
                  <a:gd name="T6" fmla="*/ 202 w 228"/>
                  <a:gd name="T7" fmla="*/ 5 h 116"/>
                  <a:gd name="T8" fmla="*/ 195 w 228"/>
                  <a:gd name="T9" fmla="*/ 8 h 116"/>
                  <a:gd name="T10" fmla="*/ 186 w 228"/>
                  <a:gd name="T11" fmla="*/ 12 h 116"/>
                  <a:gd name="T12" fmla="*/ 175 w 228"/>
                  <a:gd name="T13" fmla="*/ 18 h 116"/>
                  <a:gd name="T14" fmla="*/ 165 w 228"/>
                  <a:gd name="T15" fmla="*/ 24 h 116"/>
                  <a:gd name="T16" fmla="*/ 153 w 228"/>
                  <a:gd name="T17" fmla="*/ 31 h 116"/>
                  <a:gd name="T18" fmla="*/ 145 w 228"/>
                  <a:gd name="T19" fmla="*/ 37 h 116"/>
                  <a:gd name="T20" fmla="*/ 140 w 228"/>
                  <a:gd name="T21" fmla="*/ 39 h 116"/>
                  <a:gd name="T22" fmla="*/ 137 w 228"/>
                  <a:gd name="T23" fmla="*/ 41 h 116"/>
                  <a:gd name="T24" fmla="*/ 136 w 228"/>
                  <a:gd name="T25" fmla="*/ 42 h 116"/>
                  <a:gd name="T26" fmla="*/ 133 w 228"/>
                  <a:gd name="T27" fmla="*/ 44 h 116"/>
                  <a:gd name="T28" fmla="*/ 129 w 228"/>
                  <a:gd name="T29" fmla="*/ 47 h 116"/>
                  <a:gd name="T30" fmla="*/ 119 w 228"/>
                  <a:gd name="T31" fmla="*/ 52 h 116"/>
                  <a:gd name="T32" fmla="*/ 104 w 228"/>
                  <a:gd name="T33" fmla="*/ 61 h 116"/>
                  <a:gd name="T34" fmla="*/ 85 w 228"/>
                  <a:gd name="T35" fmla="*/ 71 h 116"/>
                  <a:gd name="T36" fmla="*/ 67 w 228"/>
                  <a:gd name="T37" fmla="*/ 81 h 116"/>
                  <a:gd name="T38" fmla="*/ 49 w 228"/>
                  <a:gd name="T39" fmla="*/ 91 h 116"/>
                  <a:gd name="T40" fmla="*/ 34 w 228"/>
                  <a:gd name="T41" fmla="*/ 99 h 116"/>
                  <a:gd name="T42" fmla="*/ 21 w 228"/>
                  <a:gd name="T43" fmla="*/ 106 h 116"/>
                  <a:gd name="T44" fmla="*/ 9 w 228"/>
                  <a:gd name="T45" fmla="*/ 112 h 116"/>
                  <a:gd name="T46" fmla="*/ 3 w 228"/>
                  <a:gd name="T47" fmla="*/ 114 h 116"/>
                  <a:gd name="T48" fmla="*/ 0 w 228"/>
                  <a:gd name="T49" fmla="*/ 116 h 116"/>
                  <a:gd name="T50" fmla="*/ 55 w 228"/>
                  <a:gd name="T51" fmla="*/ 116 h 116"/>
                  <a:gd name="T52" fmla="*/ 55 w 228"/>
                  <a:gd name="T53" fmla="*/ 116 h 116"/>
                  <a:gd name="T54" fmla="*/ 54 w 228"/>
                  <a:gd name="T55" fmla="*/ 114 h 116"/>
                  <a:gd name="T56" fmla="*/ 52 w 228"/>
                  <a:gd name="T57" fmla="*/ 112 h 116"/>
                  <a:gd name="T58" fmla="*/ 55 w 228"/>
                  <a:gd name="T59" fmla="*/ 109 h 116"/>
                  <a:gd name="T60" fmla="*/ 61 w 228"/>
                  <a:gd name="T61" fmla="*/ 103 h 116"/>
                  <a:gd name="T62" fmla="*/ 71 w 228"/>
                  <a:gd name="T63" fmla="*/ 96 h 116"/>
                  <a:gd name="T64" fmla="*/ 88 w 228"/>
                  <a:gd name="T65" fmla="*/ 87 h 116"/>
                  <a:gd name="T66" fmla="*/ 114 w 228"/>
                  <a:gd name="T67" fmla="*/ 75 h 116"/>
                  <a:gd name="T68" fmla="*/ 142 w 228"/>
                  <a:gd name="T69" fmla="*/ 62 h 116"/>
                  <a:gd name="T70" fmla="*/ 166 w 228"/>
                  <a:gd name="T71" fmla="*/ 50 h 116"/>
                  <a:gd name="T72" fmla="*/ 185 w 228"/>
                  <a:gd name="T73" fmla="*/ 38 h 116"/>
                  <a:gd name="T74" fmla="*/ 201 w 228"/>
                  <a:gd name="T75" fmla="*/ 28 h 116"/>
                  <a:gd name="T76" fmla="*/ 214 w 228"/>
                  <a:gd name="T77" fmla="*/ 19 h 116"/>
                  <a:gd name="T78" fmla="*/ 221 w 228"/>
                  <a:gd name="T79" fmla="*/ 12 h 116"/>
                  <a:gd name="T80" fmla="*/ 227 w 228"/>
                  <a:gd name="T81" fmla="*/ 8 h 116"/>
                  <a:gd name="T82" fmla="*/ 228 w 228"/>
                  <a:gd name="T83" fmla="*/ 6 h 116"/>
                  <a:gd name="T84" fmla="*/ 214 w 228"/>
                  <a:gd name="T85" fmla="*/ 0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6"/>
                  <a:gd name="T131" fmla="*/ 228 w 228"/>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6">
                    <a:moveTo>
                      <a:pt x="214" y="0"/>
                    </a:moveTo>
                    <a:lnTo>
                      <a:pt x="212" y="0"/>
                    </a:lnTo>
                    <a:lnTo>
                      <a:pt x="208" y="2"/>
                    </a:lnTo>
                    <a:lnTo>
                      <a:pt x="202" y="5"/>
                    </a:lnTo>
                    <a:lnTo>
                      <a:pt x="195" y="8"/>
                    </a:lnTo>
                    <a:lnTo>
                      <a:pt x="186" y="12"/>
                    </a:lnTo>
                    <a:lnTo>
                      <a:pt x="175" y="18"/>
                    </a:lnTo>
                    <a:lnTo>
                      <a:pt x="165" y="24"/>
                    </a:lnTo>
                    <a:lnTo>
                      <a:pt x="153" y="31"/>
                    </a:lnTo>
                    <a:lnTo>
                      <a:pt x="145" y="37"/>
                    </a:lnTo>
                    <a:lnTo>
                      <a:pt x="140" y="39"/>
                    </a:lnTo>
                    <a:lnTo>
                      <a:pt x="137" y="41"/>
                    </a:lnTo>
                    <a:lnTo>
                      <a:pt x="136" y="42"/>
                    </a:lnTo>
                    <a:lnTo>
                      <a:pt x="133" y="44"/>
                    </a:lnTo>
                    <a:lnTo>
                      <a:pt x="129" y="47"/>
                    </a:lnTo>
                    <a:lnTo>
                      <a:pt x="119" y="52"/>
                    </a:lnTo>
                    <a:lnTo>
                      <a:pt x="104" y="61"/>
                    </a:lnTo>
                    <a:lnTo>
                      <a:pt x="85" y="71"/>
                    </a:lnTo>
                    <a:lnTo>
                      <a:pt x="67" y="81"/>
                    </a:lnTo>
                    <a:lnTo>
                      <a:pt x="49" y="91"/>
                    </a:lnTo>
                    <a:lnTo>
                      <a:pt x="34" y="99"/>
                    </a:lnTo>
                    <a:lnTo>
                      <a:pt x="21" y="106"/>
                    </a:lnTo>
                    <a:lnTo>
                      <a:pt x="9" y="112"/>
                    </a:lnTo>
                    <a:lnTo>
                      <a:pt x="3" y="114"/>
                    </a:lnTo>
                    <a:lnTo>
                      <a:pt x="0" y="116"/>
                    </a:lnTo>
                    <a:lnTo>
                      <a:pt x="55" y="116"/>
                    </a:lnTo>
                    <a:lnTo>
                      <a:pt x="54" y="114"/>
                    </a:lnTo>
                    <a:lnTo>
                      <a:pt x="52" y="112"/>
                    </a:lnTo>
                    <a:lnTo>
                      <a:pt x="55" y="109"/>
                    </a:lnTo>
                    <a:lnTo>
                      <a:pt x="61" y="103"/>
                    </a:lnTo>
                    <a:lnTo>
                      <a:pt x="71" y="96"/>
                    </a:lnTo>
                    <a:lnTo>
                      <a:pt x="88" y="87"/>
                    </a:lnTo>
                    <a:lnTo>
                      <a:pt x="114" y="75"/>
                    </a:lnTo>
                    <a:lnTo>
                      <a:pt x="142" y="62"/>
                    </a:lnTo>
                    <a:lnTo>
                      <a:pt x="166" y="50"/>
                    </a:lnTo>
                    <a:lnTo>
                      <a:pt x="185" y="38"/>
                    </a:lnTo>
                    <a:lnTo>
                      <a:pt x="201" y="28"/>
                    </a:lnTo>
                    <a:lnTo>
                      <a:pt x="214" y="19"/>
                    </a:lnTo>
                    <a:lnTo>
                      <a:pt x="221" y="12"/>
                    </a:lnTo>
                    <a:lnTo>
                      <a:pt x="227" y="8"/>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181"/>
              <p:cNvSpPr>
                <a:spLocks/>
              </p:cNvSpPr>
              <p:nvPr/>
            </p:nvSpPr>
            <p:spPr bwMode="auto">
              <a:xfrm>
                <a:off x="1163" y="1686"/>
                <a:ext cx="228" cy="114"/>
              </a:xfrm>
              <a:custGeom>
                <a:avLst/>
                <a:gdLst>
                  <a:gd name="T0" fmla="*/ 213 w 228"/>
                  <a:gd name="T1" fmla="*/ 0 h 114"/>
                  <a:gd name="T2" fmla="*/ 212 w 228"/>
                  <a:gd name="T3" fmla="*/ 0 h 114"/>
                  <a:gd name="T4" fmla="*/ 209 w 228"/>
                  <a:gd name="T5" fmla="*/ 1 h 114"/>
                  <a:gd name="T6" fmla="*/ 203 w 228"/>
                  <a:gd name="T7" fmla="*/ 4 h 114"/>
                  <a:gd name="T8" fmla="*/ 195 w 228"/>
                  <a:gd name="T9" fmla="*/ 7 h 114"/>
                  <a:gd name="T10" fmla="*/ 186 w 228"/>
                  <a:gd name="T11" fmla="*/ 11 h 114"/>
                  <a:gd name="T12" fmla="*/ 176 w 228"/>
                  <a:gd name="T13" fmla="*/ 16 h 114"/>
                  <a:gd name="T14" fmla="*/ 166 w 228"/>
                  <a:gd name="T15" fmla="*/ 21 h 114"/>
                  <a:gd name="T16" fmla="*/ 154 w 228"/>
                  <a:gd name="T17" fmla="*/ 28 h 114"/>
                  <a:gd name="T18" fmla="*/ 146 w 228"/>
                  <a:gd name="T19" fmla="*/ 34 h 114"/>
                  <a:gd name="T20" fmla="*/ 141 w 228"/>
                  <a:gd name="T21" fmla="*/ 37 h 114"/>
                  <a:gd name="T22" fmla="*/ 138 w 228"/>
                  <a:gd name="T23" fmla="*/ 39 h 114"/>
                  <a:gd name="T24" fmla="*/ 137 w 228"/>
                  <a:gd name="T25" fmla="*/ 40 h 114"/>
                  <a:gd name="T26" fmla="*/ 134 w 228"/>
                  <a:gd name="T27" fmla="*/ 41 h 114"/>
                  <a:gd name="T28" fmla="*/ 130 w 228"/>
                  <a:gd name="T29" fmla="*/ 44 h 114"/>
                  <a:gd name="T30" fmla="*/ 120 w 228"/>
                  <a:gd name="T31" fmla="*/ 50 h 114"/>
                  <a:gd name="T32" fmla="*/ 105 w 228"/>
                  <a:gd name="T33" fmla="*/ 59 h 114"/>
                  <a:gd name="T34" fmla="*/ 86 w 228"/>
                  <a:gd name="T35" fmla="*/ 69 h 114"/>
                  <a:gd name="T36" fmla="*/ 68 w 228"/>
                  <a:gd name="T37" fmla="*/ 79 h 114"/>
                  <a:gd name="T38" fmla="*/ 50 w 228"/>
                  <a:gd name="T39" fmla="*/ 89 h 114"/>
                  <a:gd name="T40" fmla="*/ 33 w 228"/>
                  <a:gd name="T41" fmla="*/ 96 h 114"/>
                  <a:gd name="T42" fmla="*/ 20 w 228"/>
                  <a:gd name="T43" fmla="*/ 103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09 h 114"/>
                  <a:gd name="T58" fmla="*/ 55 w 228"/>
                  <a:gd name="T59" fmla="*/ 106 h 114"/>
                  <a:gd name="T60" fmla="*/ 60 w 228"/>
                  <a:gd name="T61" fmla="*/ 101 h 114"/>
                  <a:gd name="T62" fmla="*/ 71 w 228"/>
                  <a:gd name="T63" fmla="*/ 93 h 114"/>
                  <a:gd name="T64" fmla="*/ 88 w 228"/>
                  <a:gd name="T65" fmla="*/ 85 h 114"/>
                  <a:gd name="T66" fmla="*/ 114 w 228"/>
                  <a:gd name="T67" fmla="*/ 73 h 114"/>
                  <a:gd name="T68" fmla="*/ 141 w 228"/>
                  <a:gd name="T69" fmla="*/ 60 h 114"/>
                  <a:gd name="T70" fmla="*/ 166 w 228"/>
                  <a:gd name="T71" fmla="*/ 47 h 114"/>
                  <a:gd name="T72" fmla="*/ 185 w 228"/>
                  <a:gd name="T73" fmla="*/ 36 h 114"/>
                  <a:gd name="T74" fmla="*/ 200 w 228"/>
                  <a:gd name="T75" fmla="*/ 26 h 114"/>
                  <a:gd name="T76" fmla="*/ 213 w 228"/>
                  <a:gd name="T77" fmla="*/ 17 h 114"/>
                  <a:gd name="T78" fmla="*/ 221 w 228"/>
                  <a:gd name="T79" fmla="*/ 10 h 114"/>
                  <a:gd name="T80" fmla="*/ 226 w 228"/>
                  <a:gd name="T81" fmla="*/ 5 h 114"/>
                  <a:gd name="T82" fmla="*/ 228 w 228"/>
                  <a:gd name="T83" fmla="*/ 4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9" y="1"/>
                    </a:lnTo>
                    <a:lnTo>
                      <a:pt x="203" y="4"/>
                    </a:lnTo>
                    <a:lnTo>
                      <a:pt x="195" y="7"/>
                    </a:lnTo>
                    <a:lnTo>
                      <a:pt x="186" y="11"/>
                    </a:lnTo>
                    <a:lnTo>
                      <a:pt x="176" y="16"/>
                    </a:lnTo>
                    <a:lnTo>
                      <a:pt x="166" y="21"/>
                    </a:lnTo>
                    <a:lnTo>
                      <a:pt x="154" y="28"/>
                    </a:lnTo>
                    <a:lnTo>
                      <a:pt x="146" y="34"/>
                    </a:lnTo>
                    <a:lnTo>
                      <a:pt x="141" y="37"/>
                    </a:lnTo>
                    <a:lnTo>
                      <a:pt x="138" y="39"/>
                    </a:lnTo>
                    <a:lnTo>
                      <a:pt x="137" y="40"/>
                    </a:lnTo>
                    <a:lnTo>
                      <a:pt x="134" y="41"/>
                    </a:lnTo>
                    <a:lnTo>
                      <a:pt x="130" y="44"/>
                    </a:lnTo>
                    <a:lnTo>
                      <a:pt x="120" y="50"/>
                    </a:lnTo>
                    <a:lnTo>
                      <a:pt x="105" y="59"/>
                    </a:lnTo>
                    <a:lnTo>
                      <a:pt x="86" y="69"/>
                    </a:lnTo>
                    <a:lnTo>
                      <a:pt x="68" y="79"/>
                    </a:lnTo>
                    <a:lnTo>
                      <a:pt x="50" y="89"/>
                    </a:lnTo>
                    <a:lnTo>
                      <a:pt x="33" y="96"/>
                    </a:lnTo>
                    <a:lnTo>
                      <a:pt x="20" y="103"/>
                    </a:lnTo>
                    <a:lnTo>
                      <a:pt x="9" y="109"/>
                    </a:lnTo>
                    <a:lnTo>
                      <a:pt x="3" y="112"/>
                    </a:lnTo>
                    <a:lnTo>
                      <a:pt x="0" y="114"/>
                    </a:lnTo>
                    <a:lnTo>
                      <a:pt x="55" y="114"/>
                    </a:lnTo>
                    <a:lnTo>
                      <a:pt x="53" y="112"/>
                    </a:lnTo>
                    <a:lnTo>
                      <a:pt x="52" y="109"/>
                    </a:lnTo>
                    <a:lnTo>
                      <a:pt x="55" y="106"/>
                    </a:lnTo>
                    <a:lnTo>
                      <a:pt x="60" y="101"/>
                    </a:lnTo>
                    <a:lnTo>
                      <a:pt x="71" y="93"/>
                    </a:lnTo>
                    <a:lnTo>
                      <a:pt x="88" y="85"/>
                    </a:lnTo>
                    <a:lnTo>
                      <a:pt x="114" y="73"/>
                    </a:lnTo>
                    <a:lnTo>
                      <a:pt x="141" y="60"/>
                    </a:lnTo>
                    <a:lnTo>
                      <a:pt x="166" y="47"/>
                    </a:lnTo>
                    <a:lnTo>
                      <a:pt x="185" y="36"/>
                    </a:lnTo>
                    <a:lnTo>
                      <a:pt x="200" y="26"/>
                    </a:lnTo>
                    <a:lnTo>
                      <a:pt x="213" y="17"/>
                    </a:lnTo>
                    <a:lnTo>
                      <a:pt x="221" y="10"/>
                    </a:lnTo>
                    <a:lnTo>
                      <a:pt x="226" y="5"/>
                    </a:lnTo>
                    <a:lnTo>
                      <a:pt x="228"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182"/>
              <p:cNvSpPr>
                <a:spLocks/>
              </p:cNvSpPr>
              <p:nvPr/>
            </p:nvSpPr>
            <p:spPr bwMode="auto">
              <a:xfrm>
                <a:off x="1189" y="1717"/>
                <a:ext cx="228" cy="114"/>
              </a:xfrm>
              <a:custGeom>
                <a:avLst/>
                <a:gdLst>
                  <a:gd name="T0" fmla="*/ 213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4 w 228"/>
                  <a:gd name="T13" fmla="*/ 16 h 114"/>
                  <a:gd name="T14" fmla="*/ 164 w 228"/>
                  <a:gd name="T15" fmla="*/ 22 h 114"/>
                  <a:gd name="T16" fmla="*/ 153 w 228"/>
                  <a:gd name="T17" fmla="*/ 29 h 114"/>
                  <a:gd name="T18" fmla="*/ 144 w 228"/>
                  <a:gd name="T19" fmla="*/ 35 h 114"/>
                  <a:gd name="T20" fmla="*/ 140 w 228"/>
                  <a:gd name="T21" fmla="*/ 38 h 114"/>
                  <a:gd name="T22" fmla="*/ 137 w 228"/>
                  <a:gd name="T23" fmla="*/ 39 h 114"/>
                  <a:gd name="T24" fmla="*/ 135 w 228"/>
                  <a:gd name="T25" fmla="*/ 41 h 114"/>
                  <a:gd name="T26" fmla="*/ 133 w 228"/>
                  <a:gd name="T27" fmla="*/ 42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0 w 228"/>
                  <a:gd name="T61" fmla="*/ 101 h 114"/>
                  <a:gd name="T62" fmla="*/ 71 w 228"/>
                  <a:gd name="T63" fmla="*/ 94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0 w 228"/>
                  <a:gd name="T75" fmla="*/ 26 h 114"/>
                  <a:gd name="T76" fmla="*/ 213 w 228"/>
                  <a:gd name="T77" fmla="*/ 18 h 114"/>
                  <a:gd name="T78" fmla="*/ 221 w 228"/>
                  <a:gd name="T79" fmla="*/ 10 h 114"/>
                  <a:gd name="T80" fmla="*/ 226 w 228"/>
                  <a:gd name="T81" fmla="*/ 6 h 114"/>
                  <a:gd name="T82" fmla="*/ 228 w 228"/>
                  <a:gd name="T83" fmla="*/ 5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2" y="0"/>
                    </a:lnTo>
                    <a:lnTo>
                      <a:pt x="208" y="2"/>
                    </a:lnTo>
                    <a:lnTo>
                      <a:pt x="202" y="5"/>
                    </a:lnTo>
                    <a:lnTo>
                      <a:pt x="195" y="8"/>
                    </a:lnTo>
                    <a:lnTo>
                      <a:pt x="186" y="12"/>
                    </a:lnTo>
                    <a:lnTo>
                      <a:pt x="174" y="16"/>
                    </a:lnTo>
                    <a:lnTo>
                      <a:pt x="164" y="22"/>
                    </a:lnTo>
                    <a:lnTo>
                      <a:pt x="153" y="29"/>
                    </a:lnTo>
                    <a:lnTo>
                      <a:pt x="144" y="35"/>
                    </a:lnTo>
                    <a:lnTo>
                      <a:pt x="140" y="38"/>
                    </a:lnTo>
                    <a:lnTo>
                      <a:pt x="137" y="39"/>
                    </a:lnTo>
                    <a:lnTo>
                      <a:pt x="135" y="41"/>
                    </a:lnTo>
                    <a:lnTo>
                      <a:pt x="133" y="42"/>
                    </a:lnTo>
                    <a:lnTo>
                      <a:pt x="128" y="45"/>
                    </a:lnTo>
                    <a:lnTo>
                      <a:pt x="118" y="51"/>
                    </a:lnTo>
                    <a:lnTo>
                      <a:pt x="104" y="59"/>
                    </a:lnTo>
                    <a:lnTo>
                      <a:pt x="85" y="71"/>
                    </a:lnTo>
                    <a:lnTo>
                      <a:pt x="66" y="81"/>
                    </a:lnTo>
                    <a:lnTo>
                      <a:pt x="49" y="90"/>
                    </a:lnTo>
                    <a:lnTo>
                      <a:pt x="33" y="98"/>
                    </a:lnTo>
                    <a:lnTo>
                      <a:pt x="20" y="106"/>
                    </a:lnTo>
                    <a:lnTo>
                      <a:pt x="9" y="110"/>
                    </a:lnTo>
                    <a:lnTo>
                      <a:pt x="3" y="113"/>
                    </a:lnTo>
                    <a:lnTo>
                      <a:pt x="0" y="114"/>
                    </a:lnTo>
                    <a:lnTo>
                      <a:pt x="55" y="114"/>
                    </a:lnTo>
                    <a:lnTo>
                      <a:pt x="53" y="113"/>
                    </a:lnTo>
                    <a:lnTo>
                      <a:pt x="52" y="110"/>
                    </a:lnTo>
                    <a:lnTo>
                      <a:pt x="55" y="107"/>
                    </a:lnTo>
                    <a:lnTo>
                      <a:pt x="60" y="101"/>
                    </a:lnTo>
                    <a:lnTo>
                      <a:pt x="71" y="94"/>
                    </a:lnTo>
                    <a:lnTo>
                      <a:pt x="88" y="85"/>
                    </a:lnTo>
                    <a:lnTo>
                      <a:pt x="114" y="74"/>
                    </a:lnTo>
                    <a:lnTo>
                      <a:pt x="141" y="61"/>
                    </a:lnTo>
                    <a:lnTo>
                      <a:pt x="166" y="48"/>
                    </a:lnTo>
                    <a:lnTo>
                      <a:pt x="185" y="36"/>
                    </a:lnTo>
                    <a:lnTo>
                      <a:pt x="200" y="26"/>
                    </a:lnTo>
                    <a:lnTo>
                      <a:pt x="213" y="18"/>
                    </a:lnTo>
                    <a:lnTo>
                      <a:pt x="221" y="10"/>
                    </a:lnTo>
                    <a:lnTo>
                      <a:pt x="226" y="6"/>
                    </a:lnTo>
                    <a:lnTo>
                      <a:pt x="228" y="5"/>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183"/>
              <p:cNvSpPr>
                <a:spLocks/>
              </p:cNvSpPr>
              <p:nvPr/>
            </p:nvSpPr>
            <p:spPr bwMode="auto">
              <a:xfrm>
                <a:off x="1213" y="1749"/>
                <a:ext cx="227" cy="114"/>
              </a:xfrm>
              <a:custGeom>
                <a:avLst/>
                <a:gdLst>
                  <a:gd name="T0" fmla="*/ 212 w 227"/>
                  <a:gd name="T1" fmla="*/ 0 h 114"/>
                  <a:gd name="T2" fmla="*/ 211 w 227"/>
                  <a:gd name="T3" fmla="*/ 0 h 114"/>
                  <a:gd name="T4" fmla="*/ 208 w 227"/>
                  <a:gd name="T5" fmla="*/ 2 h 114"/>
                  <a:gd name="T6" fmla="*/ 202 w 227"/>
                  <a:gd name="T7" fmla="*/ 4 h 114"/>
                  <a:gd name="T8" fmla="*/ 195 w 227"/>
                  <a:gd name="T9" fmla="*/ 7 h 114"/>
                  <a:gd name="T10" fmla="*/ 185 w 227"/>
                  <a:gd name="T11" fmla="*/ 12 h 114"/>
                  <a:gd name="T12" fmla="*/ 176 w 227"/>
                  <a:gd name="T13" fmla="*/ 16 h 114"/>
                  <a:gd name="T14" fmla="*/ 165 w 227"/>
                  <a:gd name="T15" fmla="*/ 22 h 114"/>
                  <a:gd name="T16" fmla="*/ 155 w 227"/>
                  <a:gd name="T17" fmla="*/ 29 h 114"/>
                  <a:gd name="T18" fmla="*/ 146 w 227"/>
                  <a:gd name="T19" fmla="*/ 35 h 114"/>
                  <a:gd name="T20" fmla="*/ 142 w 227"/>
                  <a:gd name="T21" fmla="*/ 38 h 114"/>
                  <a:gd name="T22" fmla="*/ 139 w 227"/>
                  <a:gd name="T23" fmla="*/ 39 h 114"/>
                  <a:gd name="T24" fmla="*/ 137 w 227"/>
                  <a:gd name="T25" fmla="*/ 40 h 114"/>
                  <a:gd name="T26" fmla="*/ 135 w 227"/>
                  <a:gd name="T27" fmla="*/ 42 h 114"/>
                  <a:gd name="T28" fmla="*/ 129 w 227"/>
                  <a:gd name="T29" fmla="*/ 45 h 114"/>
                  <a:gd name="T30" fmla="*/ 120 w 227"/>
                  <a:gd name="T31" fmla="*/ 51 h 114"/>
                  <a:gd name="T32" fmla="*/ 104 w 227"/>
                  <a:gd name="T33" fmla="*/ 59 h 114"/>
                  <a:gd name="T34" fmla="*/ 86 w 227"/>
                  <a:gd name="T35" fmla="*/ 71 h 114"/>
                  <a:gd name="T36" fmla="*/ 67 w 227"/>
                  <a:gd name="T37" fmla="*/ 81 h 114"/>
                  <a:gd name="T38" fmla="*/ 49 w 227"/>
                  <a:gd name="T39" fmla="*/ 89 h 114"/>
                  <a:gd name="T40" fmla="*/ 34 w 227"/>
                  <a:gd name="T41" fmla="*/ 98 h 114"/>
                  <a:gd name="T42" fmla="*/ 21 w 227"/>
                  <a:gd name="T43" fmla="*/ 105 h 114"/>
                  <a:gd name="T44" fmla="*/ 9 w 227"/>
                  <a:gd name="T45" fmla="*/ 110 h 114"/>
                  <a:gd name="T46" fmla="*/ 3 w 227"/>
                  <a:gd name="T47" fmla="*/ 113 h 114"/>
                  <a:gd name="T48" fmla="*/ 0 w 227"/>
                  <a:gd name="T49" fmla="*/ 114 h 114"/>
                  <a:gd name="T50" fmla="*/ 55 w 227"/>
                  <a:gd name="T51" fmla="*/ 114 h 114"/>
                  <a:gd name="T52" fmla="*/ 55 w 227"/>
                  <a:gd name="T53" fmla="*/ 114 h 114"/>
                  <a:gd name="T54" fmla="*/ 54 w 227"/>
                  <a:gd name="T55" fmla="*/ 113 h 114"/>
                  <a:gd name="T56" fmla="*/ 52 w 227"/>
                  <a:gd name="T57" fmla="*/ 110 h 114"/>
                  <a:gd name="T58" fmla="*/ 55 w 227"/>
                  <a:gd name="T59" fmla="*/ 107 h 114"/>
                  <a:gd name="T60" fmla="*/ 61 w 227"/>
                  <a:gd name="T61" fmla="*/ 101 h 114"/>
                  <a:gd name="T62" fmla="*/ 71 w 227"/>
                  <a:gd name="T63" fmla="*/ 94 h 114"/>
                  <a:gd name="T64" fmla="*/ 88 w 227"/>
                  <a:gd name="T65" fmla="*/ 85 h 114"/>
                  <a:gd name="T66" fmla="*/ 114 w 227"/>
                  <a:gd name="T67" fmla="*/ 74 h 114"/>
                  <a:gd name="T68" fmla="*/ 142 w 227"/>
                  <a:gd name="T69" fmla="*/ 61 h 114"/>
                  <a:gd name="T70" fmla="*/ 165 w 227"/>
                  <a:gd name="T71" fmla="*/ 48 h 114"/>
                  <a:gd name="T72" fmla="*/ 185 w 227"/>
                  <a:gd name="T73" fmla="*/ 36 h 114"/>
                  <a:gd name="T74" fmla="*/ 201 w 227"/>
                  <a:gd name="T75" fmla="*/ 26 h 114"/>
                  <a:gd name="T76" fmla="*/ 212 w 227"/>
                  <a:gd name="T77" fmla="*/ 17 h 114"/>
                  <a:gd name="T78" fmla="*/ 221 w 227"/>
                  <a:gd name="T79" fmla="*/ 10 h 114"/>
                  <a:gd name="T80" fmla="*/ 225 w 227"/>
                  <a:gd name="T81" fmla="*/ 6 h 114"/>
                  <a:gd name="T82" fmla="*/ 227 w 227"/>
                  <a:gd name="T83" fmla="*/ 4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8" y="2"/>
                    </a:lnTo>
                    <a:lnTo>
                      <a:pt x="202" y="4"/>
                    </a:lnTo>
                    <a:lnTo>
                      <a:pt x="195" y="7"/>
                    </a:lnTo>
                    <a:lnTo>
                      <a:pt x="185" y="12"/>
                    </a:lnTo>
                    <a:lnTo>
                      <a:pt x="176" y="16"/>
                    </a:lnTo>
                    <a:lnTo>
                      <a:pt x="165" y="22"/>
                    </a:lnTo>
                    <a:lnTo>
                      <a:pt x="155" y="29"/>
                    </a:lnTo>
                    <a:lnTo>
                      <a:pt x="146" y="35"/>
                    </a:lnTo>
                    <a:lnTo>
                      <a:pt x="142" y="38"/>
                    </a:lnTo>
                    <a:lnTo>
                      <a:pt x="139" y="39"/>
                    </a:lnTo>
                    <a:lnTo>
                      <a:pt x="137" y="40"/>
                    </a:lnTo>
                    <a:lnTo>
                      <a:pt x="135" y="42"/>
                    </a:lnTo>
                    <a:lnTo>
                      <a:pt x="129" y="45"/>
                    </a:lnTo>
                    <a:lnTo>
                      <a:pt x="120" y="51"/>
                    </a:lnTo>
                    <a:lnTo>
                      <a:pt x="104" y="59"/>
                    </a:lnTo>
                    <a:lnTo>
                      <a:pt x="86" y="71"/>
                    </a:lnTo>
                    <a:lnTo>
                      <a:pt x="67" y="81"/>
                    </a:lnTo>
                    <a:lnTo>
                      <a:pt x="49" y="89"/>
                    </a:lnTo>
                    <a:lnTo>
                      <a:pt x="34" y="98"/>
                    </a:lnTo>
                    <a:lnTo>
                      <a:pt x="21" y="105"/>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5" y="48"/>
                    </a:lnTo>
                    <a:lnTo>
                      <a:pt x="185" y="36"/>
                    </a:lnTo>
                    <a:lnTo>
                      <a:pt x="201" y="26"/>
                    </a:lnTo>
                    <a:lnTo>
                      <a:pt x="212" y="17"/>
                    </a:lnTo>
                    <a:lnTo>
                      <a:pt x="221" y="10"/>
                    </a:lnTo>
                    <a:lnTo>
                      <a:pt x="225" y="6"/>
                    </a:lnTo>
                    <a:lnTo>
                      <a:pt x="227"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184"/>
              <p:cNvSpPr>
                <a:spLocks/>
              </p:cNvSpPr>
              <p:nvPr/>
            </p:nvSpPr>
            <p:spPr bwMode="auto">
              <a:xfrm>
                <a:off x="1264" y="1813"/>
                <a:ext cx="226" cy="113"/>
              </a:xfrm>
              <a:custGeom>
                <a:avLst/>
                <a:gdLst>
                  <a:gd name="T0" fmla="*/ 212 w 226"/>
                  <a:gd name="T1" fmla="*/ 0 h 113"/>
                  <a:gd name="T2" fmla="*/ 211 w 226"/>
                  <a:gd name="T3" fmla="*/ 0 h 113"/>
                  <a:gd name="T4" fmla="*/ 206 w 226"/>
                  <a:gd name="T5" fmla="*/ 1 h 113"/>
                  <a:gd name="T6" fmla="*/ 200 w 226"/>
                  <a:gd name="T7" fmla="*/ 4 h 113"/>
                  <a:gd name="T8" fmla="*/ 193 w 226"/>
                  <a:gd name="T9" fmla="*/ 7 h 113"/>
                  <a:gd name="T10" fmla="*/ 185 w 226"/>
                  <a:gd name="T11" fmla="*/ 11 h 113"/>
                  <a:gd name="T12" fmla="*/ 174 w 226"/>
                  <a:gd name="T13" fmla="*/ 17 h 113"/>
                  <a:gd name="T14" fmla="*/ 164 w 226"/>
                  <a:gd name="T15" fmla="*/ 23 h 113"/>
                  <a:gd name="T16" fmla="*/ 153 w 226"/>
                  <a:gd name="T17" fmla="*/ 30 h 113"/>
                  <a:gd name="T18" fmla="*/ 144 w 226"/>
                  <a:gd name="T19" fmla="*/ 36 h 113"/>
                  <a:gd name="T20" fmla="*/ 140 w 226"/>
                  <a:gd name="T21" fmla="*/ 38 h 113"/>
                  <a:gd name="T22" fmla="*/ 137 w 226"/>
                  <a:gd name="T23" fmla="*/ 40 h 113"/>
                  <a:gd name="T24" fmla="*/ 135 w 226"/>
                  <a:gd name="T25" fmla="*/ 40 h 113"/>
                  <a:gd name="T26" fmla="*/ 133 w 226"/>
                  <a:gd name="T27" fmla="*/ 41 h 113"/>
                  <a:gd name="T28" fmla="*/ 128 w 226"/>
                  <a:gd name="T29" fmla="*/ 44 h 113"/>
                  <a:gd name="T30" fmla="*/ 118 w 226"/>
                  <a:gd name="T31" fmla="*/ 50 h 113"/>
                  <a:gd name="T32" fmla="*/ 104 w 226"/>
                  <a:gd name="T33" fmla="*/ 59 h 113"/>
                  <a:gd name="T34" fmla="*/ 85 w 226"/>
                  <a:gd name="T35" fmla="*/ 70 h 113"/>
                  <a:gd name="T36" fmla="*/ 66 w 226"/>
                  <a:gd name="T37" fmla="*/ 80 h 113"/>
                  <a:gd name="T38" fmla="*/ 49 w 226"/>
                  <a:gd name="T39" fmla="*/ 89 h 113"/>
                  <a:gd name="T40" fmla="*/ 33 w 226"/>
                  <a:gd name="T41" fmla="*/ 98 h 113"/>
                  <a:gd name="T42" fmla="*/ 20 w 226"/>
                  <a:gd name="T43" fmla="*/ 105 h 113"/>
                  <a:gd name="T44" fmla="*/ 9 w 226"/>
                  <a:gd name="T45" fmla="*/ 109 h 113"/>
                  <a:gd name="T46" fmla="*/ 3 w 226"/>
                  <a:gd name="T47" fmla="*/ 112 h 113"/>
                  <a:gd name="T48" fmla="*/ 0 w 226"/>
                  <a:gd name="T49" fmla="*/ 113 h 113"/>
                  <a:gd name="T50" fmla="*/ 55 w 226"/>
                  <a:gd name="T51" fmla="*/ 113 h 113"/>
                  <a:gd name="T52" fmla="*/ 55 w 226"/>
                  <a:gd name="T53" fmla="*/ 113 h 113"/>
                  <a:gd name="T54" fmla="*/ 53 w 226"/>
                  <a:gd name="T55" fmla="*/ 112 h 113"/>
                  <a:gd name="T56" fmla="*/ 52 w 226"/>
                  <a:gd name="T57" fmla="*/ 111 h 113"/>
                  <a:gd name="T58" fmla="*/ 55 w 226"/>
                  <a:gd name="T59" fmla="*/ 106 h 113"/>
                  <a:gd name="T60" fmla="*/ 60 w 226"/>
                  <a:gd name="T61" fmla="*/ 102 h 113"/>
                  <a:gd name="T62" fmla="*/ 71 w 226"/>
                  <a:gd name="T63" fmla="*/ 95 h 113"/>
                  <a:gd name="T64" fmla="*/ 88 w 226"/>
                  <a:gd name="T65" fmla="*/ 86 h 113"/>
                  <a:gd name="T66" fmla="*/ 114 w 226"/>
                  <a:gd name="T67" fmla="*/ 75 h 113"/>
                  <a:gd name="T68" fmla="*/ 141 w 226"/>
                  <a:gd name="T69" fmla="*/ 62 h 113"/>
                  <a:gd name="T70" fmla="*/ 164 w 226"/>
                  <a:gd name="T71" fmla="*/ 49 h 113"/>
                  <a:gd name="T72" fmla="*/ 183 w 226"/>
                  <a:gd name="T73" fmla="*/ 37 h 113"/>
                  <a:gd name="T74" fmla="*/ 199 w 226"/>
                  <a:gd name="T75" fmla="*/ 25 h 113"/>
                  <a:gd name="T76" fmla="*/ 212 w 226"/>
                  <a:gd name="T77" fmla="*/ 17 h 113"/>
                  <a:gd name="T78" fmla="*/ 219 w 226"/>
                  <a:gd name="T79" fmla="*/ 10 h 113"/>
                  <a:gd name="T80" fmla="*/ 225 w 226"/>
                  <a:gd name="T81" fmla="*/ 5 h 113"/>
                  <a:gd name="T82" fmla="*/ 226 w 226"/>
                  <a:gd name="T83" fmla="*/ 4 h 113"/>
                  <a:gd name="T84" fmla="*/ 212 w 226"/>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3"/>
                  <a:gd name="T131" fmla="*/ 226 w 226"/>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3">
                    <a:moveTo>
                      <a:pt x="212" y="0"/>
                    </a:moveTo>
                    <a:lnTo>
                      <a:pt x="211" y="0"/>
                    </a:lnTo>
                    <a:lnTo>
                      <a:pt x="206" y="1"/>
                    </a:lnTo>
                    <a:lnTo>
                      <a:pt x="200" y="4"/>
                    </a:lnTo>
                    <a:lnTo>
                      <a:pt x="193" y="7"/>
                    </a:lnTo>
                    <a:lnTo>
                      <a:pt x="185" y="11"/>
                    </a:lnTo>
                    <a:lnTo>
                      <a:pt x="174" y="17"/>
                    </a:lnTo>
                    <a:lnTo>
                      <a:pt x="164" y="23"/>
                    </a:lnTo>
                    <a:lnTo>
                      <a:pt x="153" y="30"/>
                    </a:lnTo>
                    <a:lnTo>
                      <a:pt x="144" y="36"/>
                    </a:lnTo>
                    <a:lnTo>
                      <a:pt x="140" y="38"/>
                    </a:lnTo>
                    <a:lnTo>
                      <a:pt x="137" y="40"/>
                    </a:lnTo>
                    <a:lnTo>
                      <a:pt x="135" y="40"/>
                    </a:lnTo>
                    <a:lnTo>
                      <a:pt x="133" y="41"/>
                    </a:lnTo>
                    <a:lnTo>
                      <a:pt x="128" y="44"/>
                    </a:lnTo>
                    <a:lnTo>
                      <a:pt x="118" y="50"/>
                    </a:lnTo>
                    <a:lnTo>
                      <a:pt x="104" y="59"/>
                    </a:lnTo>
                    <a:lnTo>
                      <a:pt x="85" y="70"/>
                    </a:lnTo>
                    <a:lnTo>
                      <a:pt x="66" y="80"/>
                    </a:lnTo>
                    <a:lnTo>
                      <a:pt x="49" y="89"/>
                    </a:lnTo>
                    <a:lnTo>
                      <a:pt x="33" y="98"/>
                    </a:lnTo>
                    <a:lnTo>
                      <a:pt x="20" y="105"/>
                    </a:lnTo>
                    <a:lnTo>
                      <a:pt x="9" y="109"/>
                    </a:lnTo>
                    <a:lnTo>
                      <a:pt x="3" y="112"/>
                    </a:lnTo>
                    <a:lnTo>
                      <a:pt x="0" y="113"/>
                    </a:lnTo>
                    <a:lnTo>
                      <a:pt x="55" y="113"/>
                    </a:lnTo>
                    <a:lnTo>
                      <a:pt x="53" y="112"/>
                    </a:lnTo>
                    <a:lnTo>
                      <a:pt x="52" y="111"/>
                    </a:lnTo>
                    <a:lnTo>
                      <a:pt x="55" y="106"/>
                    </a:lnTo>
                    <a:lnTo>
                      <a:pt x="60" y="102"/>
                    </a:lnTo>
                    <a:lnTo>
                      <a:pt x="71" y="95"/>
                    </a:lnTo>
                    <a:lnTo>
                      <a:pt x="88" y="86"/>
                    </a:lnTo>
                    <a:lnTo>
                      <a:pt x="114" y="75"/>
                    </a:lnTo>
                    <a:lnTo>
                      <a:pt x="141" y="62"/>
                    </a:lnTo>
                    <a:lnTo>
                      <a:pt x="164" y="49"/>
                    </a:lnTo>
                    <a:lnTo>
                      <a:pt x="183" y="37"/>
                    </a:lnTo>
                    <a:lnTo>
                      <a:pt x="199" y="25"/>
                    </a:lnTo>
                    <a:lnTo>
                      <a:pt x="212" y="17"/>
                    </a:lnTo>
                    <a:lnTo>
                      <a:pt x="219" y="10"/>
                    </a:lnTo>
                    <a:lnTo>
                      <a:pt x="225" y="5"/>
                    </a:lnTo>
                    <a:lnTo>
                      <a:pt x="226"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185"/>
              <p:cNvSpPr>
                <a:spLocks/>
              </p:cNvSpPr>
              <p:nvPr/>
            </p:nvSpPr>
            <p:spPr bwMode="auto">
              <a:xfrm>
                <a:off x="1288" y="1844"/>
                <a:ext cx="227" cy="114"/>
              </a:xfrm>
              <a:custGeom>
                <a:avLst/>
                <a:gdLst>
                  <a:gd name="T0" fmla="*/ 212 w 227"/>
                  <a:gd name="T1" fmla="*/ 0 h 114"/>
                  <a:gd name="T2" fmla="*/ 211 w 227"/>
                  <a:gd name="T3" fmla="*/ 0 h 114"/>
                  <a:gd name="T4" fmla="*/ 208 w 227"/>
                  <a:gd name="T5" fmla="*/ 2 h 114"/>
                  <a:gd name="T6" fmla="*/ 202 w 227"/>
                  <a:gd name="T7" fmla="*/ 5 h 114"/>
                  <a:gd name="T8" fmla="*/ 194 w 227"/>
                  <a:gd name="T9" fmla="*/ 7 h 114"/>
                  <a:gd name="T10" fmla="*/ 185 w 227"/>
                  <a:gd name="T11" fmla="*/ 12 h 114"/>
                  <a:gd name="T12" fmla="*/ 175 w 227"/>
                  <a:gd name="T13" fmla="*/ 18 h 114"/>
                  <a:gd name="T14" fmla="*/ 165 w 227"/>
                  <a:gd name="T15" fmla="*/ 23 h 114"/>
                  <a:gd name="T16" fmla="*/ 153 w 227"/>
                  <a:gd name="T17" fmla="*/ 31 h 114"/>
                  <a:gd name="T18" fmla="*/ 145 w 227"/>
                  <a:gd name="T19" fmla="*/ 36 h 114"/>
                  <a:gd name="T20" fmla="*/ 140 w 227"/>
                  <a:gd name="T21" fmla="*/ 39 h 114"/>
                  <a:gd name="T22" fmla="*/ 137 w 227"/>
                  <a:gd name="T23" fmla="*/ 41 h 114"/>
                  <a:gd name="T24" fmla="*/ 136 w 227"/>
                  <a:gd name="T25" fmla="*/ 41 h 114"/>
                  <a:gd name="T26" fmla="*/ 135 w 227"/>
                  <a:gd name="T27" fmla="*/ 42 h 114"/>
                  <a:gd name="T28" fmla="*/ 129 w 227"/>
                  <a:gd name="T29" fmla="*/ 45 h 114"/>
                  <a:gd name="T30" fmla="*/ 120 w 227"/>
                  <a:gd name="T31" fmla="*/ 51 h 114"/>
                  <a:gd name="T32" fmla="*/ 106 w 227"/>
                  <a:gd name="T33" fmla="*/ 59 h 114"/>
                  <a:gd name="T34" fmla="*/ 87 w 227"/>
                  <a:gd name="T35" fmla="*/ 71 h 114"/>
                  <a:gd name="T36" fmla="*/ 68 w 227"/>
                  <a:gd name="T37" fmla="*/ 81 h 114"/>
                  <a:gd name="T38" fmla="*/ 51 w 227"/>
                  <a:gd name="T39" fmla="*/ 90 h 114"/>
                  <a:gd name="T40" fmla="*/ 34 w 227"/>
                  <a:gd name="T41" fmla="*/ 98 h 114"/>
                  <a:gd name="T42" fmla="*/ 21 w 227"/>
                  <a:gd name="T43" fmla="*/ 106 h 114"/>
                  <a:gd name="T44" fmla="*/ 9 w 227"/>
                  <a:gd name="T45" fmla="*/ 110 h 114"/>
                  <a:gd name="T46" fmla="*/ 3 w 227"/>
                  <a:gd name="T47" fmla="*/ 113 h 114"/>
                  <a:gd name="T48" fmla="*/ 0 w 227"/>
                  <a:gd name="T49" fmla="*/ 114 h 114"/>
                  <a:gd name="T50" fmla="*/ 55 w 227"/>
                  <a:gd name="T51" fmla="*/ 114 h 114"/>
                  <a:gd name="T52" fmla="*/ 55 w 227"/>
                  <a:gd name="T53" fmla="*/ 114 h 114"/>
                  <a:gd name="T54" fmla="*/ 54 w 227"/>
                  <a:gd name="T55" fmla="*/ 113 h 114"/>
                  <a:gd name="T56" fmla="*/ 52 w 227"/>
                  <a:gd name="T57" fmla="*/ 111 h 114"/>
                  <a:gd name="T58" fmla="*/ 55 w 227"/>
                  <a:gd name="T59" fmla="*/ 107 h 114"/>
                  <a:gd name="T60" fmla="*/ 61 w 227"/>
                  <a:gd name="T61" fmla="*/ 103 h 114"/>
                  <a:gd name="T62" fmla="*/ 71 w 227"/>
                  <a:gd name="T63" fmla="*/ 95 h 114"/>
                  <a:gd name="T64" fmla="*/ 88 w 227"/>
                  <a:gd name="T65" fmla="*/ 87 h 114"/>
                  <a:gd name="T66" fmla="*/ 114 w 227"/>
                  <a:gd name="T67" fmla="*/ 75 h 114"/>
                  <a:gd name="T68" fmla="*/ 142 w 227"/>
                  <a:gd name="T69" fmla="*/ 62 h 114"/>
                  <a:gd name="T70" fmla="*/ 165 w 227"/>
                  <a:gd name="T71" fmla="*/ 49 h 114"/>
                  <a:gd name="T72" fmla="*/ 184 w 227"/>
                  <a:gd name="T73" fmla="*/ 38 h 114"/>
                  <a:gd name="T74" fmla="*/ 200 w 227"/>
                  <a:gd name="T75" fmla="*/ 28 h 114"/>
                  <a:gd name="T76" fmla="*/ 212 w 227"/>
                  <a:gd name="T77" fmla="*/ 19 h 114"/>
                  <a:gd name="T78" fmla="*/ 220 w 227"/>
                  <a:gd name="T79" fmla="*/ 12 h 114"/>
                  <a:gd name="T80" fmla="*/ 225 w 227"/>
                  <a:gd name="T81" fmla="*/ 7 h 114"/>
                  <a:gd name="T82" fmla="*/ 227 w 227"/>
                  <a:gd name="T83" fmla="*/ 6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8" y="2"/>
                    </a:lnTo>
                    <a:lnTo>
                      <a:pt x="202" y="5"/>
                    </a:lnTo>
                    <a:lnTo>
                      <a:pt x="194" y="7"/>
                    </a:lnTo>
                    <a:lnTo>
                      <a:pt x="185" y="12"/>
                    </a:lnTo>
                    <a:lnTo>
                      <a:pt x="175" y="18"/>
                    </a:lnTo>
                    <a:lnTo>
                      <a:pt x="165" y="23"/>
                    </a:lnTo>
                    <a:lnTo>
                      <a:pt x="153" y="31"/>
                    </a:lnTo>
                    <a:lnTo>
                      <a:pt x="145" y="36"/>
                    </a:lnTo>
                    <a:lnTo>
                      <a:pt x="140" y="39"/>
                    </a:lnTo>
                    <a:lnTo>
                      <a:pt x="137" y="41"/>
                    </a:lnTo>
                    <a:lnTo>
                      <a:pt x="136" y="41"/>
                    </a:lnTo>
                    <a:lnTo>
                      <a:pt x="135" y="42"/>
                    </a:lnTo>
                    <a:lnTo>
                      <a:pt x="129" y="45"/>
                    </a:lnTo>
                    <a:lnTo>
                      <a:pt x="120" y="51"/>
                    </a:lnTo>
                    <a:lnTo>
                      <a:pt x="106" y="59"/>
                    </a:lnTo>
                    <a:lnTo>
                      <a:pt x="87" y="71"/>
                    </a:lnTo>
                    <a:lnTo>
                      <a:pt x="68" y="81"/>
                    </a:lnTo>
                    <a:lnTo>
                      <a:pt x="51" y="90"/>
                    </a:lnTo>
                    <a:lnTo>
                      <a:pt x="34" y="98"/>
                    </a:lnTo>
                    <a:lnTo>
                      <a:pt x="21" y="106"/>
                    </a:lnTo>
                    <a:lnTo>
                      <a:pt x="9" y="110"/>
                    </a:lnTo>
                    <a:lnTo>
                      <a:pt x="3" y="113"/>
                    </a:lnTo>
                    <a:lnTo>
                      <a:pt x="0" y="114"/>
                    </a:lnTo>
                    <a:lnTo>
                      <a:pt x="55" y="114"/>
                    </a:lnTo>
                    <a:lnTo>
                      <a:pt x="54" y="113"/>
                    </a:lnTo>
                    <a:lnTo>
                      <a:pt x="52" y="111"/>
                    </a:lnTo>
                    <a:lnTo>
                      <a:pt x="55" y="107"/>
                    </a:lnTo>
                    <a:lnTo>
                      <a:pt x="61" y="103"/>
                    </a:lnTo>
                    <a:lnTo>
                      <a:pt x="71" y="95"/>
                    </a:lnTo>
                    <a:lnTo>
                      <a:pt x="88" y="87"/>
                    </a:lnTo>
                    <a:lnTo>
                      <a:pt x="114" y="75"/>
                    </a:lnTo>
                    <a:lnTo>
                      <a:pt x="142" y="62"/>
                    </a:lnTo>
                    <a:lnTo>
                      <a:pt x="165" y="49"/>
                    </a:lnTo>
                    <a:lnTo>
                      <a:pt x="184" y="38"/>
                    </a:lnTo>
                    <a:lnTo>
                      <a:pt x="200" y="28"/>
                    </a:lnTo>
                    <a:lnTo>
                      <a:pt x="212" y="19"/>
                    </a:lnTo>
                    <a:lnTo>
                      <a:pt x="220" y="12"/>
                    </a:lnTo>
                    <a:lnTo>
                      <a:pt x="225" y="7"/>
                    </a:lnTo>
                    <a:lnTo>
                      <a:pt x="227"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186"/>
              <p:cNvSpPr>
                <a:spLocks/>
              </p:cNvSpPr>
              <p:nvPr/>
            </p:nvSpPr>
            <p:spPr bwMode="auto">
              <a:xfrm>
                <a:off x="1314" y="1876"/>
                <a:ext cx="227" cy="114"/>
              </a:xfrm>
              <a:custGeom>
                <a:avLst/>
                <a:gdLst>
                  <a:gd name="T0" fmla="*/ 212 w 227"/>
                  <a:gd name="T1" fmla="*/ 0 h 114"/>
                  <a:gd name="T2" fmla="*/ 211 w 227"/>
                  <a:gd name="T3" fmla="*/ 0 h 114"/>
                  <a:gd name="T4" fmla="*/ 207 w 227"/>
                  <a:gd name="T5" fmla="*/ 1 h 114"/>
                  <a:gd name="T6" fmla="*/ 201 w 227"/>
                  <a:gd name="T7" fmla="*/ 4 h 114"/>
                  <a:gd name="T8" fmla="*/ 194 w 227"/>
                  <a:gd name="T9" fmla="*/ 7 h 114"/>
                  <a:gd name="T10" fmla="*/ 185 w 227"/>
                  <a:gd name="T11" fmla="*/ 12 h 114"/>
                  <a:gd name="T12" fmla="*/ 174 w 227"/>
                  <a:gd name="T13" fmla="*/ 17 h 114"/>
                  <a:gd name="T14" fmla="*/ 163 w 227"/>
                  <a:gd name="T15" fmla="*/ 23 h 114"/>
                  <a:gd name="T16" fmla="*/ 152 w 227"/>
                  <a:gd name="T17" fmla="*/ 30 h 114"/>
                  <a:gd name="T18" fmla="*/ 143 w 227"/>
                  <a:gd name="T19" fmla="*/ 36 h 114"/>
                  <a:gd name="T20" fmla="*/ 139 w 227"/>
                  <a:gd name="T21" fmla="*/ 39 h 114"/>
                  <a:gd name="T22" fmla="*/ 136 w 227"/>
                  <a:gd name="T23" fmla="*/ 40 h 114"/>
                  <a:gd name="T24" fmla="*/ 135 w 227"/>
                  <a:gd name="T25" fmla="*/ 42 h 114"/>
                  <a:gd name="T26" fmla="*/ 133 w 227"/>
                  <a:gd name="T27" fmla="*/ 43 h 114"/>
                  <a:gd name="T28" fmla="*/ 127 w 227"/>
                  <a:gd name="T29" fmla="*/ 45 h 114"/>
                  <a:gd name="T30" fmla="*/ 119 w 227"/>
                  <a:gd name="T31" fmla="*/ 50 h 114"/>
                  <a:gd name="T32" fmla="*/ 104 w 227"/>
                  <a:gd name="T33" fmla="*/ 59 h 114"/>
                  <a:gd name="T34" fmla="*/ 85 w 227"/>
                  <a:gd name="T35" fmla="*/ 71 h 114"/>
                  <a:gd name="T36" fmla="*/ 67 w 227"/>
                  <a:gd name="T37" fmla="*/ 81 h 114"/>
                  <a:gd name="T38" fmla="*/ 49 w 227"/>
                  <a:gd name="T39" fmla="*/ 89 h 114"/>
                  <a:gd name="T40" fmla="*/ 34 w 227"/>
                  <a:gd name="T41" fmla="*/ 98 h 114"/>
                  <a:gd name="T42" fmla="*/ 21 w 227"/>
                  <a:gd name="T43" fmla="*/ 105 h 114"/>
                  <a:gd name="T44" fmla="*/ 9 w 227"/>
                  <a:gd name="T45" fmla="*/ 110 h 114"/>
                  <a:gd name="T46" fmla="*/ 3 w 227"/>
                  <a:gd name="T47" fmla="*/ 112 h 114"/>
                  <a:gd name="T48" fmla="*/ 0 w 227"/>
                  <a:gd name="T49" fmla="*/ 114 h 114"/>
                  <a:gd name="T50" fmla="*/ 55 w 227"/>
                  <a:gd name="T51" fmla="*/ 114 h 114"/>
                  <a:gd name="T52" fmla="*/ 55 w 227"/>
                  <a:gd name="T53" fmla="*/ 114 h 114"/>
                  <a:gd name="T54" fmla="*/ 54 w 227"/>
                  <a:gd name="T55" fmla="*/ 112 h 114"/>
                  <a:gd name="T56" fmla="*/ 52 w 227"/>
                  <a:gd name="T57" fmla="*/ 111 h 114"/>
                  <a:gd name="T58" fmla="*/ 55 w 227"/>
                  <a:gd name="T59" fmla="*/ 107 h 114"/>
                  <a:gd name="T60" fmla="*/ 61 w 227"/>
                  <a:gd name="T61" fmla="*/ 102 h 114"/>
                  <a:gd name="T62" fmla="*/ 71 w 227"/>
                  <a:gd name="T63" fmla="*/ 95 h 114"/>
                  <a:gd name="T64" fmla="*/ 88 w 227"/>
                  <a:gd name="T65" fmla="*/ 87 h 114"/>
                  <a:gd name="T66" fmla="*/ 113 w 227"/>
                  <a:gd name="T67" fmla="*/ 75 h 114"/>
                  <a:gd name="T68" fmla="*/ 140 w 227"/>
                  <a:gd name="T69" fmla="*/ 62 h 114"/>
                  <a:gd name="T70" fmla="*/ 165 w 227"/>
                  <a:gd name="T71" fmla="*/ 49 h 114"/>
                  <a:gd name="T72" fmla="*/ 184 w 227"/>
                  <a:gd name="T73" fmla="*/ 37 h 114"/>
                  <a:gd name="T74" fmla="*/ 199 w 227"/>
                  <a:gd name="T75" fmla="*/ 27 h 114"/>
                  <a:gd name="T76" fmla="*/ 212 w 227"/>
                  <a:gd name="T77" fmla="*/ 19 h 114"/>
                  <a:gd name="T78" fmla="*/ 220 w 227"/>
                  <a:gd name="T79" fmla="*/ 12 h 114"/>
                  <a:gd name="T80" fmla="*/ 225 w 227"/>
                  <a:gd name="T81" fmla="*/ 7 h 114"/>
                  <a:gd name="T82" fmla="*/ 227 w 227"/>
                  <a:gd name="T83" fmla="*/ 6 h 114"/>
                  <a:gd name="T84" fmla="*/ 212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2" y="0"/>
                    </a:moveTo>
                    <a:lnTo>
                      <a:pt x="211" y="0"/>
                    </a:lnTo>
                    <a:lnTo>
                      <a:pt x="207" y="1"/>
                    </a:lnTo>
                    <a:lnTo>
                      <a:pt x="201" y="4"/>
                    </a:lnTo>
                    <a:lnTo>
                      <a:pt x="194" y="7"/>
                    </a:lnTo>
                    <a:lnTo>
                      <a:pt x="185" y="12"/>
                    </a:lnTo>
                    <a:lnTo>
                      <a:pt x="174" y="17"/>
                    </a:lnTo>
                    <a:lnTo>
                      <a:pt x="163" y="23"/>
                    </a:lnTo>
                    <a:lnTo>
                      <a:pt x="152" y="30"/>
                    </a:lnTo>
                    <a:lnTo>
                      <a:pt x="143" y="36"/>
                    </a:lnTo>
                    <a:lnTo>
                      <a:pt x="139" y="39"/>
                    </a:lnTo>
                    <a:lnTo>
                      <a:pt x="136" y="40"/>
                    </a:lnTo>
                    <a:lnTo>
                      <a:pt x="135" y="42"/>
                    </a:lnTo>
                    <a:lnTo>
                      <a:pt x="133" y="43"/>
                    </a:lnTo>
                    <a:lnTo>
                      <a:pt x="127" y="45"/>
                    </a:lnTo>
                    <a:lnTo>
                      <a:pt x="119" y="50"/>
                    </a:lnTo>
                    <a:lnTo>
                      <a:pt x="104" y="59"/>
                    </a:lnTo>
                    <a:lnTo>
                      <a:pt x="85" y="71"/>
                    </a:lnTo>
                    <a:lnTo>
                      <a:pt x="67" y="81"/>
                    </a:lnTo>
                    <a:lnTo>
                      <a:pt x="49" y="89"/>
                    </a:lnTo>
                    <a:lnTo>
                      <a:pt x="34" y="98"/>
                    </a:lnTo>
                    <a:lnTo>
                      <a:pt x="21" y="105"/>
                    </a:lnTo>
                    <a:lnTo>
                      <a:pt x="9" y="110"/>
                    </a:lnTo>
                    <a:lnTo>
                      <a:pt x="3" y="112"/>
                    </a:lnTo>
                    <a:lnTo>
                      <a:pt x="0" y="114"/>
                    </a:lnTo>
                    <a:lnTo>
                      <a:pt x="55" y="114"/>
                    </a:lnTo>
                    <a:lnTo>
                      <a:pt x="54" y="112"/>
                    </a:lnTo>
                    <a:lnTo>
                      <a:pt x="52" y="111"/>
                    </a:lnTo>
                    <a:lnTo>
                      <a:pt x="55" y="107"/>
                    </a:lnTo>
                    <a:lnTo>
                      <a:pt x="61" y="102"/>
                    </a:lnTo>
                    <a:lnTo>
                      <a:pt x="71" y="95"/>
                    </a:lnTo>
                    <a:lnTo>
                      <a:pt x="88" y="87"/>
                    </a:lnTo>
                    <a:lnTo>
                      <a:pt x="113" y="75"/>
                    </a:lnTo>
                    <a:lnTo>
                      <a:pt x="140" y="62"/>
                    </a:lnTo>
                    <a:lnTo>
                      <a:pt x="165" y="49"/>
                    </a:lnTo>
                    <a:lnTo>
                      <a:pt x="184" y="37"/>
                    </a:lnTo>
                    <a:lnTo>
                      <a:pt x="199" y="27"/>
                    </a:lnTo>
                    <a:lnTo>
                      <a:pt x="212" y="19"/>
                    </a:lnTo>
                    <a:lnTo>
                      <a:pt x="220" y="12"/>
                    </a:lnTo>
                    <a:lnTo>
                      <a:pt x="225" y="7"/>
                    </a:lnTo>
                    <a:lnTo>
                      <a:pt x="227"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187"/>
              <p:cNvSpPr>
                <a:spLocks/>
              </p:cNvSpPr>
              <p:nvPr/>
            </p:nvSpPr>
            <p:spPr bwMode="auto">
              <a:xfrm>
                <a:off x="1339" y="1908"/>
                <a:ext cx="226" cy="114"/>
              </a:xfrm>
              <a:custGeom>
                <a:avLst/>
                <a:gdLst>
                  <a:gd name="T0" fmla="*/ 212 w 226"/>
                  <a:gd name="T1" fmla="*/ 0 h 114"/>
                  <a:gd name="T2" fmla="*/ 211 w 226"/>
                  <a:gd name="T3" fmla="*/ 0 h 114"/>
                  <a:gd name="T4" fmla="*/ 206 w 226"/>
                  <a:gd name="T5" fmla="*/ 1 h 114"/>
                  <a:gd name="T6" fmla="*/ 200 w 226"/>
                  <a:gd name="T7" fmla="*/ 4 h 114"/>
                  <a:gd name="T8" fmla="*/ 193 w 226"/>
                  <a:gd name="T9" fmla="*/ 7 h 114"/>
                  <a:gd name="T10" fmla="*/ 185 w 226"/>
                  <a:gd name="T11" fmla="*/ 11 h 114"/>
                  <a:gd name="T12" fmla="*/ 174 w 226"/>
                  <a:gd name="T13" fmla="*/ 17 h 114"/>
                  <a:gd name="T14" fmla="*/ 164 w 226"/>
                  <a:gd name="T15" fmla="*/ 23 h 114"/>
                  <a:gd name="T16" fmla="*/ 153 w 226"/>
                  <a:gd name="T17" fmla="*/ 30 h 114"/>
                  <a:gd name="T18" fmla="*/ 144 w 226"/>
                  <a:gd name="T19" fmla="*/ 36 h 114"/>
                  <a:gd name="T20" fmla="*/ 140 w 226"/>
                  <a:gd name="T21" fmla="*/ 39 h 114"/>
                  <a:gd name="T22" fmla="*/ 137 w 226"/>
                  <a:gd name="T23" fmla="*/ 40 h 114"/>
                  <a:gd name="T24" fmla="*/ 136 w 226"/>
                  <a:gd name="T25" fmla="*/ 42 h 114"/>
                  <a:gd name="T26" fmla="*/ 133 w 226"/>
                  <a:gd name="T27" fmla="*/ 43 h 114"/>
                  <a:gd name="T28" fmla="*/ 127 w 226"/>
                  <a:gd name="T29" fmla="*/ 46 h 114"/>
                  <a:gd name="T30" fmla="*/ 118 w 226"/>
                  <a:gd name="T31" fmla="*/ 52 h 114"/>
                  <a:gd name="T32" fmla="*/ 102 w 226"/>
                  <a:gd name="T33" fmla="*/ 60 h 114"/>
                  <a:gd name="T34" fmla="*/ 84 w 226"/>
                  <a:gd name="T35" fmla="*/ 70 h 114"/>
                  <a:gd name="T36" fmla="*/ 66 w 226"/>
                  <a:gd name="T37" fmla="*/ 80 h 114"/>
                  <a:gd name="T38" fmla="*/ 49 w 226"/>
                  <a:gd name="T39" fmla="*/ 89 h 114"/>
                  <a:gd name="T40" fmla="*/ 33 w 226"/>
                  <a:gd name="T41" fmla="*/ 98 h 114"/>
                  <a:gd name="T42" fmla="*/ 20 w 226"/>
                  <a:gd name="T43" fmla="*/ 105 h 114"/>
                  <a:gd name="T44" fmla="*/ 9 w 226"/>
                  <a:gd name="T45" fmla="*/ 109 h 114"/>
                  <a:gd name="T46" fmla="*/ 3 w 226"/>
                  <a:gd name="T47" fmla="*/ 112 h 114"/>
                  <a:gd name="T48" fmla="*/ 0 w 226"/>
                  <a:gd name="T49" fmla="*/ 114 h 114"/>
                  <a:gd name="T50" fmla="*/ 55 w 226"/>
                  <a:gd name="T51" fmla="*/ 114 h 114"/>
                  <a:gd name="T52" fmla="*/ 55 w 226"/>
                  <a:gd name="T53" fmla="*/ 114 h 114"/>
                  <a:gd name="T54" fmla="*/ 53 w 226"/>
                  <a:gd name="T55" fmla="*/ 112 h 114"/>
                  <a:gd name="T56" fmla="*/ 52 w 226"/>
                  <a:gd name="T57" fmla="*/ 111 h 114"/>
                  <a:gd name="T58" fmla="*/ 55 w 226"/>
                  <a:gd name="T59" fmla="*/ 106 h 114"/>
                  <a:gd name="T60" fmla="*/ 60 w 226"/>
                  <a:gd name="T61" fmla="*/ 102 h 114"/>
                  <a:gd name="T62" fmla="*/ 71 w 226"/>
                  <a:gd name="T63" fmla="*/ 95 h 114"/>
                  <a:gd name="T64" fmla="*/ 88 w 226"/>
                  <a:gd name="T65" fmla="*/ 86 h 114"/>
                  <a:gd name="T66" fmla="*/ 112 w 226"/>
                  <a:gd name="T67" fmla="*/ 75 h 114"/>
                  <a:gd name="T68" fmla="*/ 140 w 226"/>
                  <a:gd name="T69" fmla="*/ 62 h 114"/>
                  <a:gd name="T70" fmla="*/ 164 w 226"/>
                  <a:gd name="T71" fmla="*/ 49 h 114"/>
                  <a:gd name="T72" fmla="*/ 183 w 226"/>
                  <a:gd name="T73" fmla="*/ 37 h 114"/>
                  <a:gd name="T74" fmla="*/ 199 w 226"/>
                  <a:gd name="T75" fmla="*/ 27 h 114"/>
                  <a:gd name="T76" fmla="*/ 212 w 226"/>
                  <a:gd name="T77" fmla="*/ 18 h 114"/>
                  <a:gd name="T78" fmla="*/ 219 w 226"/>
                  <a:gd name="T79" fmla="*/ 11 h 114"/>
                  <a:gd name="T80" fmla="*/ 225 w 226"/>
                  <a:gd name="T81" fmla="*/ 7 h 114"/>
                  <a:gd name="T82" fmla="*/ 226 w 226"/>
                  <a:gd name="T83" fmla="*/ 5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1" y="0"/>
                    </a:lnTo>
                    <a:lnTo>
                      <a:pt x="206" y="1"/>
                    </a:lnTo>
                    <a:lnTo>
                      <a:pt x="200" y="4"/>
                    </a:lnTo>
                    <a:lnTo>
                      <a:pt x="193" y="7"/>
                    </a:lnTo>
                    <a:lnTo>
                      <a:pt x="185" y="11"/>
                    </a:lnTo>
                    <a:lnTo>
                      <a:pt x="174" y="17"/>
                    </a:lnTo>
                    <a:lnTo>
                      <a:pt x="164" y="23"/>
                    </a:lnTo>
                    <a:lnTo>
                      <a:pt x="153" y="30"/>
                    </a:lnTo>
                    <a:lnTo>
                      <a:pt x="144" y="36"/>
                    </a:lnTo>
                    <a:lnTo>
                      <a:pt x="140" y="39"/>
                    </a:lnTo>
                    <a:lnTo>
                      <a:pt x="137" y="40"/>
                    </a:lnTo>
                    <a:lnTo>
                      <a:pt x="136" y="42"/>
                    </a:lnTo>
                    <a:lnTo>
                      <a:pt x="133" y="43"/>
                    </a:lnTo>
                    <a:lnTo>
                      <a:pt x="127" y="46"/>
                    </a:lnTo>
                    <a:lnTo>
                      <a:pt x="118" y="52"/>
                    </a:lnTo>
                    <a:lnTo>
                      <a:pt x="102" y="60"/>
                    </a:lnTo>
                    <a:lnTo>
                      <a:pt x="84" y="70"/>
                    </a:lnTo>
                    <a:lnTo>
                      <a:pt x="66" y="80"/>
                    </a:lnTo>
                    <a:lnTo>
                      <a:pt x="49" y="89"/>
                    </a:lnTo>
                    <a:lnTo>
                      <a:pt x="33" y="98"/>
                    </a:lnTo>
                    <a:lnTo>
                      <a:pt x="20" y="105"/>
                    </a:lnTo>
                    <a:lnTo>
                      <a:pt x="9" y="109"/>
                    </a:lnTo>
                    <a:lnTo>
                      <a:pt x="3" y="112"/>
                    </a:lnTo>
                    <a:lnTo>
                      <a:pt x="0" y="114"/>
                    </a:lnTo>
                    <a:lnTo>
                      <a:pt x="55" y="114"/>
                    </a:lnTo>
                    <a:lnTo>
                      <a:pt x="53" y="112"/>
                    </a:lnTo>
                    <a:lnTo>
                      <a:pt x="52" y="111"/>
                    </a:lnTo>
                    <a:lnTo>
                      <a:pt x="55" y="106"/>
                    </a:lnTo>
                    <a:lnTo>
                      <a:pt x="60" y="102"/>
                    </a:lnTo>
                    <a:lnTo>
                      <a:pt x="71" y="95"/>
                    </a:lnTo>
                    <a:lnTo>
                      <a:pt x="88" y="86"/>
                    </a:lnTo>
                    <a:lnTo>
                      <a:pt x="112" y="75"/>
                    </a:lnTo>
                    <a:lnTo>
                      <a:pt x="140" y="62"/>
                    </a:lnTo>
                    <a:lnTo>
                      <a:pt x="164" y="49"/>
                    </a:lnTo>
                    <a:lnTo>
                      <a:pt x="183" y="37"/>
                    </a:lnTo>
                    <a:lnTo>
                      <a:pt x="199" y="27"/>
                    </a:lnTo>
                    <a:lnTo>
                      <a:pt x="212" y="18"/>
                    </a:lnTo>
                    <a:lnTo>
                      <a:pt x="219" y="11"/>
                    </a:lnTo>
                    <a:lnTo>
                      <a:pt x="225" y="7"/>
                    </a:lnTo>
                    <a:lnTo>
                      <a:pt x="226"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188"/>
              <p:cNvSpPr>
                <a:spLocks/>
              </p:cNvSpPr>
              <p:nvPr/>
            </p:nvSpPr>
            <p:spPr bwMode="auto">
              <a:xfrm>
                <a:off x="1365" y="1939"/>
                <a:ext cx="226" cy="114"/>
              </a:xfrm>
              <a:custGeom>
                <a:avLst/>
                <a:gdLst>
                  <a:gd name="T0" fmla="*/ 211 w 226"/>
                  <a:gd name="T1" fmla="*/ 0 h 114"/>
                  <a:gd name="T2" fmla="*/ 209 w 226"/>
                  <a:gd name="T3" fmla="*/ 0 h 114"/>
                  <a:gd name="T4" fmla="*/ 206 w 226"/>
                  <a:gd name="T5" fmla="*/ 2 h 114"/>
                  <a:gd name="T6" fmla="*/ 200 w 226"/>
                  <a:gd name="T7" fmla="*/ 5 h 114"/>
                  <a:gd name="T8" fmla="*/ 192 w 226"/>
                  <a:gd name="T9" fmla="*/ 8 h 114"/>
                  <a:gd name="T10" fmla="*/ 183 w 226"/>
                  <a:gd name="T11" fmla="*/ 12 h 114"/>
                  <a:gd name="T12" fmla="*/ 173 w 226"/>
                  <a:gd name="T13" fmla="*/ 18 h 114"/>
                  <a:gd name="T14" fmla="*/ 163 w 226"/>
                  <a:gd name="T15" fmla="*/ 24 h 114"/>
                  <a:gd name="T16" fmla="*/ 151 w 226"/>
                  <a:gd name="T17" fmla="*/ 31 h 114"/>
                  <a:gd name="T18" fmla="*/ 143 w 226"/>
                  <a:gd name="T19" fmla="*/ 36 h 114"/>
                  <a:gd name="T20" fmla="*/ 138 w 226"/>
                  <a:gd name="T21" fmla="*/ 39 h 114"/>
                  <a:gd name="T22" fmla="*/ 135 w 226"/>
                  <a:gd name="T23" fmla="*/ 41 h 114"/>
                  <a:gd name="T24" fmla="*/ 134 w 226"/>
                  <a:gd name="T25" fmla="*/ 42 h 114"/>
                  <a:gd name="T26" fmla="*/ 131 w 226"/>
                  <a:gd name="T27" fmla="*/ 44 h 114"/>
                  <a:gd name="T28" fmla="*/ 127 w 226"/>
                  <a:gd name="T29" fmla="*/ 47 h 114"/>
                  <a:gd name="T30" fmla="*/ 117 w 226"/>
                  <a:gd name="T31" fmla="*/ 52 h 114"/>
                  <a:gd name="T32" fmla="*/ 102 w 226"/>
                  <a:gd name="T33" fmla="*/ 61 h 114"/>
                  <a:gd name="T34" fmla="*/ 84 w 226"/>
                  <a:gd name="T35" fmla="*/ 71 h 114"/>
                  <a:gd name="T36" fmla="*/ 66 w 226"/>
                  <a:gd name="T37" fmla="*/ 81 h 114"/>
                  <a:gd name="T38" fmla="*/ 49 w 226"/>
                  <a:gd name="T39" fmla="*/ 90 h 114"/>
                  <a:gd name="T40" fmla="*/ 33 w 226"/>
                  <a:gd name="T41" fmla="*/ 98 h 114"/>
                  <a:gd name="T42" fmla="*/ 20 w 226"/>
                  <a:gd name="T43" fmla="*/ 106 h 114"/>
                  <a:gd name="T44" fmla="*/ 9 w 226"/>
                  <a:gd name="T45" fmla="*/ 110 h 114"/>
                  <a:gd name="T46" fmla="*/ 3 w 226"/>
                  <a:gd name="T47" fmla="*/ 113 h 114"/>
                  <a:gd name="T48" fmla="*/ 0 w 226"/>
                  <a:gd name="T49" fmla="*/ 114 h 114"/>
                  <a:gd name="T50" fmla="*/ 53 w 226"/>
                  <a:gd name="T51" fmla="*/ 114 h 114"/>
                  <a:gd name="T52" fmla="*/ 53 w 226"/>
                  <a:gd name="T53" fmla="*/ 114 h 114"/>
                  <a:gd name="T54" fmla="*/ 52 w 226"/>
                  <a:gd name="T55" fmla="*/ 113 h 114"/>
                  <a:gd name="T56" fmla="*/ 52 w 226"/>
                  <a:gd name="T57" fmla="*/ 111 h 114"/>
                  <a:gd name="T58" fmla="*/ 53 w 226"/>
                  <a:gd name="T59" fmla="*/ 107 h 114"/>
                  <a:gd name="T60" fmla="*/ 59 w 226"/>
                  <a:gd name="T61" fmla="*/ 103 h 114"/>
                  <a:gd name="T62" fmla="*/ 71 w 226"/>
                  <a:gd name="T63" fmla="*/ 96 h 114"/>
                  <a:gd name="T64" fmla="*/ 88 w 226"/>
                  <a:gd name="T65" fmla="*/ 87 h 114"/>
                  <a:gd name="T66" fmla="*/ 112 w 226"/>
                  <a:gd name="T67" fmla="*/ 75 h 114"/>
                  <a:gd name="T68" fmla="*/ 140 w 226"/>
                  <a:gd name="T69" fmla="*/ 62 h 114"/>
                  <a:gd name="T70" fmla="*/ 164 w 226"/>
                  <a:gd name="T71" fmla="*/ 49 h 114"/>
                  <a:gd name="T72" fmla="*/ 183 w 226"/>
                  <a:gd name="T73" fmla="*/ 38 h 114"/>
                  <a:gd name="T74" fmla="*/ 199 w 226"/>
                  <a:gd name="T75" fmla="*/ 28 h 114"/>
                  <a:gd name="T76" fmla="*/ 212 w 226"/>
                  <a:gd name="T77" fmla="*/ 19 h 114"/>
                  <a:gd name="T78" fmla="*/ 219 w 226"/>
                  <a:gd name="T79" fmla="*/ 12 h 114"/>
                  <a:gd name="T80" fmla="*/ 225 w 226"/>
                  <a:gd name="T81" fmla="*/ 8 h 114"/>
                  <a:gd name="T82" fmla="*/ 226 w 226"/>
                  <a:gd name="T83" fmla="*/ 6 h 114"/>
                  <a:gd name="T84" fmla="*/ 211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1" y="0"/>
                    </a:moveTo>
                    <a:lnTo>
                      <a:pt x="209" y="0"/>
                    </a:lnTo>
                    <a:lnTo>
                      <a:pt x="206" y="2"/>
                    </a:lnTo>
                    <a:lnTo>
                      <a:pt x="200" y="5"/>
                    </a:lnTo>
                    <a:lnTo>
                      <a:pt x="192" y="8"/>
                    </a:lnTo>
                    <a:lnTo>
                      <a:pt x="183" y="12"/>
                    </a:lnTo>
                    <a:lnTo>
                      <a:pt x="173" y="18"/>
                    </a:lnTo>
                    <a:lnTo>
                      <a:pt x="163" y="24"/>
                    </a:lnTo>
                    <a:lnTo>
                      <a:pt x="151" y="31"/>
                    </a:lnTo>
                    <a:lnTo>
                      <a:pt x="143" y="36"/>
                    </a:lnTo>
                    <a:lnTo>
                      <a:pt x="138" y="39"/>
                    </a:lnTo>
                    <a:lnTo>
                      <a:pt x="135" y="41"/>
                    </a:lnTo>
                    <a:lnTo>
                      <a:pt x="134" y="42"/>
                    </a:lnTo>
                    <a:lnTo>
                      <a:pt x="131" y="44"/>
                    </a:lnTo>
                    <a:lnTo>
                      <a:pt x="127" y="47"/>
                    </a:lnTo>
                    <a:lnTo>
                      <a:pt x="117" y="52"/>
                    </a:lnTo>
                    <a:lnTo>
                      <a:pt x="102" y="61"/>
                    </a:lnTo>
                    <a:lnTo>
                      <a:pt x="84" y="71"/>
                    </a:lnTo>
                    <a:lnTo>
                      <a:pt x="66" y="81"/>
                    </a:lnTo>
                    <a:lnTo>
                      <a:pt x="49" y="90"/>
                    </a:lnTo>
                    <a:lnTo>
                      <a:pt x="33" y="98"/>
                    </a:lnTo>
                    <a:lnTo>
                      <a:pt x="20" y="106"/>
                    </a:lnTo>
                    <a:lnTo>
                      <a:pt x="9" y="110"/>
                    </a:lnTo>
                    <a:lnTo>
                      <a:pt x="3" y="113"/>
                    </a:lnTo>
                    <a:lnTo>
                      <a:pt x="0" y="114"/>
                    </a:lnTo>
                    <a:lnTo>
                      <a:pt x="53" y="114"/>
                    </a:lnTo>
                    <a:lnTo>
                      <a:pt x="52" y="113"/>
                    </a:lnTo>
                    <a:lnTo>
                      <a:pt x="52" y="111"/>
                    </a:lnTo>
                    <a:lnTo>
                      <a:pt x="53" y="107"/>
                    </a:lnTo>
                    <a:lnTo>
                      <a:pt x="59" y="103"/>
                    </a:lnTo>
                    <a:lnTo>
                      <a:pt x="71" y="96"/>
                    </a:lnTo>
                    <a:lnTo>
                      <a:pt x="88" y="87"/>
                    </a:lnTo>
                    <a:lnTo>
                      <a:pt x="112" y="75"/>
                    </a:lnTo>
                    <a:lnTo>
                      <a:pt x="140" y="62"/>
                    </a:lnTo>
                    <a:lnTo>
                      <a:pt x="164" y="49"/>
                    </a:lnTo>
                    <a:lnTo>
                      <a:pt x="183" y="38"/>
                    </a:lnTo>
                    <a:lnTo>
                      <a:pt x="199" y="28"/>
                    </a:lnTo>
                    <a:lnTo>
                      <a:pt x="212" y="19"/>
                    </a:lnTo>
                    <a:lnTo>
                      <a:pt x="219" y="12"/>
                    </a:lnTo>
                    <a:lnTo>
                      <a:pt x="225" y="8"/>
                    </a:lnTo>
                    <a:lnTo>
                      <a:pt x="226" y="6"/>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189"/>
              <p:cNvSpPr>
                <a:spLocks/>
              </p:cNvSpPr>
              <p:nvPr/>
            </p:nvSpPr>
            <p:spPr bwMode="auto">
              <a:xfrm>
                <a:off x="1389" y="1971"/>
                <a:ext cx="227" cy="116"/>
              </a:xfrm>
              <a:custGeom>
                <a:avLst/>
                <a:gdLst>
                  <a:gd name="T0" fmla="*/ 212 w 227"/>
                  <a:gd name="T1" fmla="*/ 0 h 116"/>
                  <a:gd name="T2" fmla="*/ 211 w 227"/>
                  <a:gd name="T3" fmla="*/ 0 h 116"/>
                  <a:gd name="T4" fmla="*/ 207 w 227"/>
                  <a:gd name="T5" fmla="*/ 2 h 116"/>
                  <a:gd name="T6" fmla="*/ 201 w 227"/>
                  <a:gd name="T7" fmla="*/ 4 h 116"/>
                  <a:gd name="T8" fmla="*/ 194 w 227"/>
                  <a:gd name="T9" fmla="*/ 7 h 116"/>
                  <a:gd name="T10" fmla="*/ 185 w 227"/>
                  <a:gd name="T11" fmla="*/ 12 h 116"/>
                  <a:gd name="T12" fmla="*/ 174 w 227"/>
                  <a:gd name="T13" fmla="*/ 17 h 116"/>
                  <a:gd name="T14" fmla="*/ 163 w 227"/>
                  <a:gd name="T15" fmla="*/ 23 h 116"/>
                  <a:gd name="T16" fmla="*/ 152 w 227"/>
                  <a:gd name="T17" fmla="*/ 30 h 116"/>
                  <a:gd name="T18" fmla="*/ 143 w 227"/>
                  <a:gd name="T19" fmla="*/ 36 h 116"/>
                  <a:gd name="T20" fmla="*/ 139 w 227"/>
                  <a:gd name="T21" fmla="*/ 39 h 116"/>
                  <a:gd name="T22" fmla="*/ 136 w 227"/>
                  <a:gd name="T23" fmla="*/ 41 h 116"/>
                  <a:gd name="T24" fmla="*/ 135 w 227"/>
                  <a:gd name="T25" fmla="*/ 42 h 116"/>
                  <a:gd name="T26" fmla="*/ 132 w 227"/>
                  <a:gd name="T27" fmla="*/ 43 h 116"/>
                  <a:gd name="T28" fmla="*/ 127 w 227"/>
                  <a:gd name="T29" fmla="*/ 46 h 116"/>
                  <a:gd name="T30" fmla="*/ 117 w 227"/>
                  <a:gd name="T31" fmla="*/ 52 h 116"/>
                  <a:gd name="T32" fmla="*/ 103 w 227"/>
                  <a:gd name="T33" fmla="*/ 61 h 116"/>
                  <a:gd name="T34" fmla="*/ 84 w 227"/>
                  <a:gd name="T35" fmla="*/ 71 h 116"/>
                  <a:gd name="T36" fmla="*/ 67 w 227"/>
                  <a:gd name="T37" fmla="*/ 81 h 116"/>
                  <a:gd name="T38" fmla="*/ 49 w 227"/>
                  <a:gd name="T39" fmla="*/ 91 h 116"/>
                  <a:gd name="T40" fmla="*/ 34 w 227"/>
                  <a:gd name="T41" fmla="*/ 98 h 116"/>
                  <a:gd name="T42" fmla="*/ 21 w 227"/>
                  <a:gd name="T43" fmla="*/ 105 h 116"/>
                  <a:gd name="T44" fmla="*/ 9 w 227"/>
                  <a:gd name="T45" fmla="*/ 111 h 116"/>
                  <a:gd name="T46" fmla="*/ 3 w 227"/>
                  <a:gd name="T47" fmla="*/ 114 h 116"/>
                  <a:gd name="T48" fmla="*/ 0 w 227"/>
                  <a:gd name="T49" fmla="*/ 116 h 116"/>
                  <a:gd name="T50" fmla="*/ 54 w 227"/>
                  <a:gd name="T51" fmla="*/ 116 h 116"/>
                  <a:gd name="T52" fmla="*/ 54 w 227"/>
                  <a:gd name="T53" fmla="*/ 116 h 116"/>
                  <a:gd name="T54" fmla="*/ 52 w 227"/>
                  <a:gd name="T55" fmla="*/ 114 h 116"/>
                  <a:gd name="T56" fmla="*/ 52 w 227"/>
                  <a:gd name="T57" fmla="*/ 111 h 116"/>
                  <a:gd name="T58" fmla="*/ 54 w 227"/>
                  <a:gd name="T59" fmla="*/ 108 h 116"/>
                  <a:gd name="T60" fmla="*/ 60 w 227"/>
                  <a:gd name="T61" fmla="*/ 103 h 116"/>
                  <a:gd name="T62" fmla="*/ 71 w 227"/>
                  <a:gd name="T63" fmla="*/ 95 h 116"/>
                  <a:gd name="T64" fmla="*/ 88 w 227"/>
                  <a:gd name="T65" fmla="*/ 87 h 116"/>
                  <a:gd name="T66" fmla="*/ 113 w 227"/>
                  <a:gd name="T67" fmla="*/ 75 h 116"/>
                  <a:gd name="T68" fmla="*/ 140 w 227"/>
                  <a:gd name="T69" fmla="*/ 62 h 116"/>
                  <a:gd name="T70" fmla="*/ 165 w 227"/>
                  <a:gd name="T71" fmla="*/ 49 h 116"/>
                  <a:gd name="T72" fmla="*/ 184 w 227"/>
                  <a:gd name="T73" fmla="*/ 38 h 116"/>
                  <a:gd name="T74" fmla="*/ 200 w 227"/>
                  <a:gd name="T75" fmla="*/ 28 h 116"/>
                  <a:gd name="T76" fmla="*/ 212 w 227"/>
                  <a:gd name="T77" fmla="*/ 19 h 116"/>
                  <a:gd name="T78" fmla="*/ 220 w 227"/>
                  <a:gd name="T79" fmla="*/ 12 h 116"/>
                  <a:gd name="T80" fmla="*/ 225 w 227"/>
                  <a:gd name="T81" fmla="*/ 7 h 116"/>
                  <a:gd name="T82" fmla="*/ 227 w 227"/>
                  <a:gd name="T83" fmla="*/ 6 h 116"/>
                  <a:gd name="T84" fmla="*/ 212 w 227"/>
                  <a:gd name="T85" fmla="*/ 0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6"/>
                  <a:gd name="T131" fmla="*/ 227 w 227"/>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6">
                    <a:moveTo>
                      <a:pt x="212" y="0"/>
                    </a:moveTo>
                    <a:lnTo>
                      <a:pt x="211" y="0"/>
                    </a:lnTo>
                    <a:lnTo>
                      <a:pt x="207" y="2"/>
                    </a:lnTo>
                    <a:lnTo>
                      <a:pt x="201" y="4"/>
                    </a:lnTo>
                    <a:lnTo>
                      <a:pt x="194" y="7"/>
                    </a:lnTo>
                    <a:lnTo>
                      <a:pt x="185" y="12"/>
                    </a:lnTo>
                    <a:lnTo>
                      <a:pt x="174" y="17"/>
                    </a:lnTo>
                    <a:lnTo>
                      <a:pt x="163" y="23"/>
                    </a:lnTo>
                    <a:lnTo>
                      <a:pt x="152" y="30"/>
                    </a:lnTo>
                    <a:lnTo>
                      <a:pt x="143" y="36"/>
                    </a:lnTo>
                    <a:lnTo>
                      <a:pt x="139" y="39"/>
                    </a:lnTo>
                    <a:lnTo>
                      <a:pt x="136" y="41"/>
                    </a:lnTo>
                    <a:lnTo>
                      <a:pt x="135" y="42"/>
                    </a:lnTo>
                    <a:lnTo>
                      <a:pt x="132" y="43"/>
                    </a:lnTo>
                    <a:lnTo>
                      <a:pt x="127" y="46"/>
                    </a:lnTo>
                    <a:lnTo>
                      <a:pt x="117" y="52"/>
                    </a:lnTo>
                    <a:lnTo>
                      <a:pt x="103" y="61"/>
                    </a:lnTo>
                    <a:lnTo>
                      <a:pt x="84" y="71"/>
                    </a:lnTo>
                    <a:lnTo>
                      <a:pt x="67" y="81"/>
                    </a:lnTo>
                    <a:lnTo>
                      <a:pt x="49" y="91"/>
                    </a:lnTo>
                    <a:lnTo>
                      <a:pt x="34" y="98"/>
                    </a:lnTo>
                    <a:lnTo>
                      <a:pt x="21" y="105"/>
                    </a:lnTo>
                    <a:lnTo>
                      <a:pt x="9" y="111"/>
                    </a:lnTo>
                    <a:lnTo>
                      <a:pt x="3" y="114"/>
                    </a:lnTo>
                    <a:lnTo>
                      <a:pt x="0" y="116"/>
                    </a:lnTo>
                    <a:lnTo>
                      <a:pt x="54" y="116"/>
                    </a:lnTo>
                    <a:lnTo>
                      <a:pt x="52" y="114"/>
                    </a:lnTo>
                    <a:lnTo>
                      <a:pt x="52" y="111"/>
                    </a:lnTo>
                    <a:lnTo>
                      <a:pt x="54" y="108"/>
                    </a:lnTo>
                    <a:lnTo>
                      <a:pt x="60" y="103"/>
                    </a:lnTo>
                    <a:lnTo>
                      <a:pt x="71" y="95"/>
                    </a:lnTo>
                    <a:lnTo>
                      <a:pt x="88" y="87"/>
                    </a:lnTo>
                    <a:lnTo>
                      <a:pt x="113" y="75"/>
                    </a:lnTo>
                    <a:lnTo>
                      <a:pt x="140" y="62"/>
                    </a:lnTo>
                    <a:lnTo>
                      <a:pt x="165" y="49"/>
                    </a:lnTo>
                    <a:lnTo>
                      <a:pt x="184" y="38"/>
                    </a:lnTo>
                    <a:lnTo>
                      <a:pt x="200" y="28"/>
                    </a:lnTo>
                    <a:lnTo>
                      <a:pt x="212" y="19"/>
                    </a:lnTo>
                    <a:lnTo>
                      <a:pt x="220" y="12"/>
                    </a:lnTo>
                    <a:lnTo>
                      <a:pt x="225" y="7"/>
                    </a:lnTo>
                    <a:lnTo>
                      <a:pt x="227" y="6"/>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190"/>
              <p:cNvSpPr>
                <a:spLocks/>
              </p:cNvSpPr>
              <p:nvPr/>
            </p:nvSpPr>
            <p:spPr bwMode="auto">
              <a:xfrm>
                <a:off x="1414" y="2004"/>
                <a:ext cx="226" cy="114"/>
              </a:xfrm>
              <a:custGeom>
                <a:avLst/>
                <a:gdLst>
                  <a:gd name="T0" fmla="*/ 212 w 226"/>
                  <a:gd name="T1" fmla="*/ 0 h 114"/>
                  <a:gd name="T2" fmla="*/ 211 w 226"/>
                  <a:gd name="T3" fmla="*/ 0 h 114"/>
                  <a:gd name="T4" fmla="*/ 208 w 226"/>
                  <a:gd name="T5" fmla="*/ 2 h 114"/>
                  <a:gd name="T6" fmla="*/ 202 w 226"/>
                  <a:gd name="T7" fmla="*/ 5 h 114"/>
                  <a:gd name="T8" fmla="*/ 193 w 226"/>
                  <a:gd name="T9" fmla="*/ 8 h 114"/>
                  <a:gd name="T10" fmla="*/ 185 w 226"/>
                  <a:gd name="T11" fmla="*/ 12 h 114"/>
                  <a:gd name="T12" fmla="*/ 175 w 226"/>
                  <a:gd name="T13" fmla="*/ 16 h 114"/>
                  <a:gd name="T14" fmla="*/ 164 w 226"/>
                  <a:gd name="T15" fmla="*/ 22 h 114"/>
                  <a:gd name="T16" fmla="*/ 153 w 226"/>
                  <a:gd name="T17" fmla="*/ 29 h 114"/>
                  <a:gd name="T18" fmla="*/ 144 w 226"/>
                  <a:gd name="T19" fmla="*/ 35 h 114"/>
                  <a:gd name="T20" fmla="*/ 140 w 226"/>
                  <a:gd name="T21" fmla="*/ 38 h 114"/>
                  <a:gd name="T22" fmla="*/ 137 w 226"/>
                  <a:gd name="T23" fmla="*/ 39 h 114"/>
                  <a:gd name="T24" fmla="*/ 136 w 226"/>
                  <a:gd name="T25" fmla="*/ 41 h 114"/>
                  <a:gd name="T26" fmla="*/ 133 w 226"/>
                  <a:gd name="T27" fmla="*/ 42 h 114"/>
                  <a:gd name="T28" fmla="*/ 128 w 226"/>
                  <a:gd name="T29" fmla="*/ 45 h 114"/>
                  <a:gd name="T30" fmla="*/ 118 w 226"/>
                  <a:gd name="T31" fmla="*/ 51 h 114"/>
                  <a:gd name="T32" fmla="*/ 104 w 226"/>
                  <a:gd name="T33" fmla="*/ 59 h 114"/>
                  <a:gd name="T34" fmla="*/ 85 w 226"/>
                  <a:gd name="T35" fmla="*/ 70 h 114"/>
                  <a:gd name="T36" fmla="*/ 66 w 226"/>
                  <a:gd name="T37" fmla="*/ 80 h 114"/>
                  <a:gd name="T38" fmla="*/ 49 w 226"/>
                  <a:gd name="T39" fmla="*/ 90 h 114"/>
                  <a:gd name="T40" fmla="*/ 33 w 226"/>
                  <a:gd name="T41" fmla="*/ 97 h 114"/>
                  <a:gd name="T42" fmla="*/ 20 w 226"/>
                  <a:gd name="T43" fmla="*/ 104 h 114"/>
                  <a:gd name="T44" fmla="*/ 9 w 226"/>
                  <a:gd name="T45" fmla="*/ 110 h 114"/>
                  <a:gd name="T46" fmla="*/ 3 w 226"/>
                  <a:gd name="T47" fmla="*/ 113 h 114"/>
                  <a:gd name="T48" fmla="*/ 0 w 226"/>
                  <a:gd name="T49" fmla="*/ 114 h 114"/>
                  <a:gd name="T50" fmla="*/ 53 w 226"/>
                  <a:gd name="T51" fmla="*/ 114 h 114"/>
                  <a:gd name="T52" fmla="*/ 53 w 226"/>
                  <a:gd name="T53" fmla="*/ 114 h 114"/>
                  <a:gd name="T54" fmla="*/ 52 w 226"/>
                  <a:gd name="T55" fmla="*/ 113 h 114"/>
                  <a:gd name="T56" fmla="*/ 50 w 226"/>
                  <a:gd name="T57" fmla="*/ 110 h 114"/>
                  <a:gd name="T58" fmla="*/ 53 w 226"/>
                  <a:gd name="T59" fmla="*/ 107 h 114"/>
                  <a:gd name="T60" fmla="*/ 59 w 226"/>
                  <a:gd name="T61" fmla="*/ 101 h 114"/>
                  <a:gd name="T62" fmla="*/ 69 w 226"/>
                  <a:gd name="T63" fmla="*/ 94 h 114"/>
                  <a:gd name="T64" fmla="*/ 86 w 226"/>
                  <a:gd name="T65" fmla="*/ 85 h 114"/>
                  <a:gd name="T66" fmla="*/ 112 w 226"/>
                  <a:gd name="T67" fmla="*/ 74 h 114"/>
                  <a:gd name="T68" fmla="*/ 140 w 226"/>
                  <a:gd name="T69" fmla="*/ 61 h 114"/>
                  <a:gd name="T70" fmla="*/ 164 w 226"/>
                  <a:gd name="T71" fmla="*/ 48 h 114"/>
                  <a:gd name="T72" fmla="*/ 183 w 226"/>
                  <a:gd name="T73" fmla="*/ 36 h 114"/>
                  <a:gd name="T74" fmla="*/ 199 w 226"/>
                  <a:gd name="T75" fmla="*/ 26 h 114"/>
                  <a:gd name="T76" fmla="*/ 212 w 226"/>
                  <a:gd name="T77" fmla="*/ 18 h 114"/>
                  <a:gd name="T78" fmla="*/ 219 w 226"/>
                  <a:gd name="T79" fmla="*/ 10 h 114"/>
                  <a:gd name="T80" fmla="*/ 225 w 226"/>
                  <a:gd name="T81" fmla="*/ 6 h 114"/>
                  <a:gd name="T82" fmla="*/ 226 w 226"/>
                  <a:gd name="T83" fmla="*/ 5 h 114"/>
                  <a:gd name="T84" fmla="*/ 212 w 22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114"/>
                  <a:gd name="T131" fmla="*/ 226 w 22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114">
                    <a:moveTo>
                      <a:pt x="212" y="0"/>
                    </a:moveTo>
                    <a:lnTo>
                      <a:pt x="211" y="0"/>
                    </a:lnTo>
                    <a:lnTo>
                      <a:pt x="208" y="2"/>
                    </a:lnTo>
                    <a:lnTo>
                      <a:pt x="202" y="5"/>
                    </a:lnTo>
                    <a:lnTo>
                      <a:pt x="193" y="8"/>
                    </a:lnTo>
                    <a:lnTo>
                      <a:pt x="185" y="12"/>
                    </a:lnTo>
                    <a:lnTo>
                      <a:pt x="175" y="16"/>
                    </a:lnTo>
                    <a:lnTo>
                      <a:pt x="164" y="22"/>
                    </a:lnTo>
                    <a:lnTo>
                      <a:pt x="153" y="29"/>
                    </a:lnTo>
                    <a:lnTo>
                      <a:pt x="144" y="35"/>
                    </a:lnTo>
                    <a:lnTo>
                      <a:pt x="140" y="38"/>
                    </a:lnTo>
                    <a:lnTo>
                      <a:pt x="137" y="39"/>
                    </a:lnTo>
                    <a:lnTo>
                      <a:pt x="136" y="41"/>
                    </a:lnTo>
                    <a:lnTo>
                      <a:pt x="133" y="42"/>
                    </a:lnTo>
                    <a:lnTo>
                      <a:pt x="128" y="45"/>
                    </a:lnTo>
                    <a:lnTo>
                      <a:pt x="118" y="51"/>
                    </a:lnTo>
                    <a:lnTo>
                      <a:pt x="104" y="59"/>
                    </a:lnTo>
                    <a:lnTo>
                      <a:pt x="85" y="70"/>
                    </a:lnTo>
                    <a:lnTo>
                      <a:pt x="66" y="80"/>
                    </a:lnTo>
                    <a:lnTo>
                      <a:pt x="49" y="90"/>
                    </a:lnTo>
                    <a:lnTo>
                      <a:pt x="33" y="97"/>
                    </a:lnTo>
                    <a:lnTo>
                      <a:pt x="20" y="104"/>
                    </a:lnTo>
                    <a:lnTo>
                      <a:pt x="9" y="110"/>
                    </a:lnTo>
                    <a:lnTo>
                      <a:pt x="3" y="113"/>
                    </a:lnTo>
                    <a:lnTo>
                      <a:pt x="0" y="114"/>
                    </a:lnTo>
                    <a:lnTo>
                      <a:pt x="53" y="114"/>
                    </a:lnTo>
                    <a:lnTo>
                      <a:pt x="52" y="113"/>
                    </a:lnTo>
                    <a:lnTo>
                      <a:pt x="50" y="110"/>
                    </a:lnTo>
                    <a:lnTo>
                      <a:pt x="53" y="107"/>
                    </a:lnTo>
                    <a:lnTo>
                      <a:pt x="59" y="101"/>
                    </a:lnTo>
                    <a:lnTo>
                      <a:pt x="69" y="94"/>
                    </a:lnTo>
                    <a:lnTo>
                      <a:pt x="86" y="85"/>
                    </a:lnTo>
                    <a:lnTo>
                      <a:pt x="112" y="74"/>
                    </a:lnTo>
                    <a:lnTo>
                      <a:pt x="140" y="61"/>
                    </a:lnTo>
                    <a:lnTo>
                      <a:pt x="164" y="48"/>
                    </a:lnTo>
                    <a:lnTo>
                      <a:pt x="183" y="36"/>
                    </a:lnTo>
                    <a:lnTo>
                      <a:pt x="199" y="26"/>
                    </a:lnTo>
                    <a:lnTo>
                      <a:pt x="212" y="18"/>
                    </a:lnTo>
                    <a:lnTo>
                      <a:pt x="219" y="10"/>
                    </a:lnTo>
                    <a:lnTo>
                      <a:pt x="225" y="6"/>
                    </a:lnTo>
                    <a:lnTo>
                      <a:pt x="226"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191"/>
              <p:cNvSpPr>
                <a:spLocks/>
              </p:cNvSpPr>
              <p:nvPr/>
            </p:nvSpPr>
            <p:spPr bwMode="auto">
              <a:xfrm>
                <a:off x="1438" y="2036"/>
                <a:ext cx="228" cy="114"/>
              </a:xfrm>
              <a:custGeom>
                <a:avLst/>
                <a:gdLst>
                  <a:gd name="T0" fmla="*/ 214 w 228"/>
                  <a:gd name="T1" fmla="*/ 0 h 114"/>
                  <a:gd name="T2" fmla="*/ 213 w 228"/>
                  <a:gd name="T3" fmla="*/ 0 h 114"/>
                  <a:gd name="T4" fmla="*/ 208 w 228"/>
                  <a:gd name="T5" fmla="*/ 1 h 114"/>
                  <a:gd name="T6" fmla="*/ 202 w 228"/>
                  <a:gd name="T7" fmla="*/ 4 h 114"/>
                  <a:gd name="T8" fmla="*/ 195 w 228"/>
                  <a:gd name="T9" fmla="*/ 7 h 114"/>
                  <a:gd name="T10" fmla="*/ 187 w 228"/>
                  <a:gd name="T11" fmla="*/ 12 h 114"/>
                  <a:gd name="T12" fmla="*/ 175 w 228"/>
                  <a:gd name="T13" fmla="*/ 16 h 114"/>
                  <a:gd name="T14" fmla="*/ 165 w 228"/>
                  <a:gd name="T15" fmla="*/ 22 h 114"/>
                  <a:gd name="T16" fmla="*/ 153 w 228"/>
                  <a:gd name="T17" fmla="*/ 29 h 114"/>
                  <a:gd name="T18" fmla="*/ 145 w 228"/>
                  <a:gd name="T19" fmla="*/ 35 h 114"/>
                  <a:gd name="T20" fmla="*/ 140 w 228"/>
                  <a:gd name="T21" fmla="*/ 38 h 114"/>
                  <a:gd name="T22" fmla="*/ 138 w 228"/>
                  <a:gd name="T23" fmla="*/ 39 h 114"/>
                  <a:gd name="T24" fmla="*/ 136 w 228"/>
                  <a:gd name="T25" fmla="*/ 40 h 114"/>
                  <a:gd name="T26" fmla="*/ 133 w 228"/>
                  <a:gd name="T27" fmla="*/ 42 h 114"/>
                  <a:gd name="T28" fmla="*/ 129 w 228"/>
                  <a:gd name="T29" fmla="*/ 45 h 114"/>
                  <a:gd name="T30" fmla="*/ 119 w 228"/>
                  <a:gd name="T31" fmla="*/ 51 h 114"/>
                  <a:gd name="T32" fmla="*/ 104 w 228"/>
                  <a:gd name="T33" fmla="*/ 59 h 114"/>
                  <a:gd name="T34" fmla="*/ 86 w 228"/>
                  <a:gd name="T35" fmla="*/ 71 h 114"/>
                  <a:gd name="T36" fmla="*/ 67 w 228"/>
                  <a:gd name="T37" fmla="*/ 81 h 114"/>
                  <a:gd name="T38" fmla="*/ 50 w 228"/>
                  <a:gd name="T39" fmla="*/ 89 h 114"/>
                  <a:gd name="T40" fmla="*/ 34 w 228"/>
                  <a:gd name="T41" fmla="*/ 98 h 114"/>
                  <a:gd name="T42" fmla="*/ 21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5 h 114"/>
                  <a:gd name="T66" fmla="*/ 114 w 228"/>
                  <a:gd name="T67" fmla="*/ 74 h 114"/>
                  <a:gd name="T68" fmla="*/ 142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1"/>
                    </a:lnTo>
                    <a:lnTo>
                      <a:pt x="202" y="4"/>
                    </a:lnTo>
                    <a:lnTo>
                      <a:pt x="195" y="7"/>
                    </a:lnTo>
                    <a:lnTo>
                      <a:pt x="187" y="12"/>
                    </a:lnTo>
                    <a:lnTo>
                      <a:pt x="175" y="16"/>
                    </a:lnTo>
                    <a:lnTo>
                      <a:pt x="165" y="22"/>
                    </a:lnTo>
                    <a:lnTo>
                      <a:pt x="153" y="29"/>
                    </a:lnTo>
                    <a:lnTo>
                      <a:pt x="145" y="35"/>
                    </a:lnTo>
                    <a:lnTo>
                      <a:pt x="140" y="38"/>
                    </a:lnTo>
                    <a:lnTo>
                      <a:pt x="138" y="39"/>
                    </a:lnTo>
                    <a:lnTo>
                      <a:pt x="136" y="40"/>
                    </a:lnTo>
                    <a:lnTo>
                      <a:pt x="133" y="42"/>
                    </a:lnTo>
                    <a:lnTo>
                      <a:pt x="129" y="45"/>
                    </a:lnTo>
                    <a:lnTo>
                      <a:pt x="119" y="51"/>
                    </a:lnTo>
                    <a:lnTo>
                      <a:pt x="104" y="59"/>
                    </a:lnTo>
                    <a:lnTo>
                      <a:pt x="86" y="71"/>
                    </a:lnTo>
                    <a:lnTo>
                      <a:pt x="67" y="81"/>
                    </a:lnTo>
                    <a:lnTo>
                      <a:pt x="50" y="89"/>
                    </a:lnTo>
                    <a:lnTo>
                      <a:pt x="34" y="98"/>
                    </a:lnTo>
                    <a:lnTo>
                      <a:pt x="21" y="105"/>
                    </a:lnTo>
                    <a:lnTo>
                      <a:pt x="9" y="110"/>
                    </a:lnTo>
                    <a:lnTo>
                      <a:pt x="3" y="113"/>
                    </a:lnTo>
                    <a:lnTo>
                      <a:pt x="0" y="114"/>
                    </a:lnTo>
                    <a:lnTo>
                      <a:pt x="55" y="114"/>
                    </a:lnTo>
                    <a:lnTo>
                      <a:pt x="54" y="113"/>
                    </a:lnTo>
                    <a:lnTo>
                      <a:pt x="52" y="110"/>
                    </a:lnTo>
                    <a:lnTo>
                      <a:pt x="55" y="107"/>
                    </a:lnTo>
                    <a:lnTo>
                      <a:pt x="61" y="101"/>
                    </a:lnTo>
                    <a:lnTo>
                      <a:pt x="71" y="94"/>
                    </a:lnTo>
                    <a:lnTo>
                      <a:pt x="88" y="85"/>
                    </a:lnTo>
                    <a:lnTo>
                      <a:pt x="114" y="74"/>
                    </a:lnTo>
                    <a:lnTo>
                      <a:pt x="142" y="61"/>
                    </a:lnTo>
                    <a:lnTo>
                      <a:pt x="166" y="48"/>
                    </a:lnTo>
                    <a:lnTo>
                      <a:pt x="185" y="36"/>
                    </a:lnTo>
                    <a:lnTo>
                      <a:pt x="201" y="26"/>
                    </a:lnTo>
                    <a:lnTo>
                      <a:pt x="214" y="17"/>
                    </a:lnTo>
                    <a:lnTo>
                      <a:pt x="221" y="10"/>
                    </a:lnTo>
                    <a:lnTo>
                      <a:pt x="227"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192"/>
              <p:cNvSpPr>
                <a:spLocks/>
              </p:cNvSpPr>
              <p:nvPr/>
            </p:nvSpPr>
            <p:spPr bwMode="auto">
              <a:xfrm>
                <a:off x="1463" y="2068"/>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6 w 228"/>
                  <a:gd name="T13" fmla="*/ 16 h 114"/>
                  <a:gd name="T14" fmla="*/ 166 w 228"/>
                  <a:gd name="T15" fmla="*/ 21 h 114"/>
                  <a:gd name="T16" fmla="*/ 154 w 228"/>
                  <a:gd name="T17" fmla="*/ 29 h 114"/>
                  <a:gd name="T18" fmla="*/ 146 w 228"/>
                  <a:gd name="T19" fmla="*/ 34 h 114"/>
                  <a:gd name="T20" fmla="*/ 141 w 228"/>
                  <a:gd name="T21" fmla="*/ 37 h 114"/>
                  <a:gd name="T22" fmla="*/ 138 w 228"/>
                  <a:gd name="T23" fmla="*/ 39 h 114"/>
                  <a:gd name="T24" fmla="*/ 137 w 228"/>
                  <a:gd name="T25" fmla="*/ 40 h 114"/>
                  <a:gd name="T26" fmla="*/ 134 w 228"/>
                  <a:gd name="T27" fmla="*/ 42 h 114"/>
                  <a:gd name="T28" fmla="*/ 128 w 228"/>
                  <a:gd name="T29" fmla="*/ 44 h 114"/>
                  <a:gd name="T30" fmla="*/ 120 w 228"/>
                  <a:gd name="T31" fmla="*/ 50 h 114"/>
                  <a:gd name="T32" fmla="*/ 104 w 228"/>
                  <a:gd name="T33" fmla="*/ 59 h 114"/>
                  <a:gd name="T34" fmla="*/ 85 w 228"/>
                  <a:gd name="T35" fmla="*/ 70 h 114"/>
                  <a:gd name="T36" fmla="*/ 66 w 228"/>
                  <a:gd name="T37" fmla="*/ 81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09 h 114"/>
                  <a:gd name="T58" fmla="*/ 55 w 228"/>
                  <a:gd name="T59" fmla="*/ 106 h 114"/>
                  <a:gd name="T60" fmla="*/ 61 w 228"/>
                  <a:gd name="T61" fmla="*/ 101 h 114"/>
                  <a:gd name="T62" fmla="*/ 71 w 228"/>
                  <a:gd name="T63" fmla="*/ 93 h 114"/>
                  <a:gd name="T64" fmla="*/ 88 w 228"/>
                  <a:gd name="T65" fmla="*/ 85 h 114"/>
                  <a:gd name="T66" fmla="*/ 114 w 228"/>
                  <a:gd name="T67" fmla="*/ 73 h 114"/>
                  <a:gd name="T68" fmla="*/ 141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6 w 228"/>
                  <a:gd name="T81" fmla="*/ 6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6" y="16"/>
                    </a:lnTo>
                    <a:lnTo>
                      <a:pt x="166" y="21"/>
                    </a:lnTo>
                    <a:lnTo>
                      <a:pt x="154" y="29"/>
                    </a:lnTo>
                    <a:lnTo>
                      <a:pt x="146" y="34"/>
                    </a:lnTo>
                    <a:lnTo>
                      <a:pt x="141" y="37"/>
                    </a:lnTo>
                    <a:lnTo>
                      <a:pt x="138" y="39"/>
                    </a:lnTo>
                    <a:lnTo>
                      <a:pt x="137" y="40"/>
                    </a:lnTo>
                    <a:lnTo>
                      <a:pt x="134" y="42"/>
                    </a:lnTo>
                    <a:lnTo>
                      <a:pt x="128" y="44"/>
                    </a:lnTo>
                    <a:lnTo>
                      <a:pt x="120" y="50"/>
                    </a:lnTo>
                    <a:lnTo>
                      <a:pt x="104" y="59"/>
                    </a:lnTo>
                    <a:lnTo>
                      <a:pt x="85" y="70"/>
                    </a:lnTo>
                    <a:lnTo>
                      <a:pt x="66" y="81"/>
                    </a:lnTo>
                    <a:lnTo>
                      <a:pt x="49" y="89"/>
                    </a:lnTo>
                    <a:lnTo>
                      <a:pt x="33" y="98"/>
                    </a:lnTo>
                    <a:lnTo>
                      <a:pt x="20" y="105"/>
                    </a:lnTo>
                    <a:lnTo>
                      <a:pt x="9" y="109"/>
                    </a:lnTo>
                    <a:lnTo>
                      <a:pt x="3" y="112"/>
                    </a:lnTo>
                    <a:lnTo>
                      <a:pt x="0" y="114"/>
                    </a:lnTo>
                    <a:lnTo>
                      <a:pt x="55" y="114"/>
                    </a:lnTo>
                    <a:lnTo>
                      <a:pt x="53" y="112"/>
                    </a:lnTo>
                    <a:lnTo>
                      <a:pt x="52" y="109"/>
                    </a:lnTo>
                    <a:lnTo>
                      <a:pt x="55" y="106"/>
                    </a:lnTo>
                    <a:lnTo>
                      <a:pt x="61" y="101"/>
                    </a:lnTo>
                    <a:lnTo>
                      <a:pt x="71" y="93"/>
                    </a:lnTo>
                    <a:lnTo>
                      <a:pt x="88" y="85"/>
                    </a:lnTo>
                    <a:lnTo>
                      <a:pt x="114" y="73"/>
                    </a:lnTo>
                    <a:lnTo>
                      <a:pt x="141" y="60"/>
                    </a:lnTo>
                    <a:lnTo>
                      <a:pt x="166" y="47"/>
                    </a:lnTo>
                    <a:lnTo>
                      <a:pt x="185" y="36"/>
                    </a:lnTo>
                    <a:lnTo>
                      <a:pt x="201" y="26"/>
                    </a:lnTo>
                    <a:lnTo>
                      <a:pt x="214" y="17"/>
                    </a:lnTo>
                    <a:lnTo>
                      <a:pt x="221" y="10"/>
                    </a:lnTo>
                    <a:lnTo>
                      <a:pt x="226" y="6"/>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193"/>
              <p:cNvSpPr>
                <a:spLocks/>
              </p:cNvSpPr>
              <p:nvPr/>
            </p:nvSpPr>
            <p:spPr bwMode="auto">
              <a:xfrm>
                <a:off x="1489" y="2099"/>
                <a:ext cx="228" cy="114"/>
              </a:xfrm>
              <a:custGeom>
                <a:avLst/>
                <a:gdLst>
                  <a:gd name="T0" fmla="*/ 212 w 228"/>
                  <a:gd name="T1" fmla="*/ 0 h 114"/>
                  <a:gd name="T2" fmla="*/ 211 w 228"/>
                  <a:gd name="T3" fmla="*/ 0 h 114"/>
                  <a:gd name="T4" fmla="*/ 208 w 228"/>
                  <a:gd name="T5" fmla="*/ 2 h 114"/>
                  <a:gd name="T6" fmla="*/ 202 w 228"/>
                  <a:gd name="T7" fmla="*/ 5 h 114"/>
                  <a:gd name="T8" fmla="*/ 193 w 228"/>
                  <a:gd name="T9" fmla="*/ 8 h 114"/>
                  <a:gd name="T10" fmla="*/ 185 w 228"/>
                  <a:gd name="T11" fmla="*/ 12 h 114"/>
                  <a:gd name="T12" fmla="*/ 175 w 228"/>
                  <a:gd name="T13" fmla="*/ 18 h 114"/>
                  <a:gd name="T14" fmla="*/ 164 w 228"/>
                  <a:gd name="T15" fmla="*/ 24 h 114"/>
                  <a:gd name="T16" fmla="*/ 153 w 228"/>
                  <a:gd name="T17" fmla="*/ 31 h 114"/>
                  <a:gd name="T18" fmla="*/ 144 w 228"/>
                  <a:gd name="T19" fmla="*/ 37 h 114"/>
                  <a:gd name="T20" fmla="*/ 140 w 228"/>
                  <a:gd name="T21" fmla="*/ 39 h 114"/>
                  <a:gd name="T22" fmla="*/ 137 w 228"/>
                  <a:gd name="T23" fmla="*/ 41 h 114"/>
                  <a:gd name="T24" fmla="*/ 136 w 228"/>
                  <a:gd name="T25" fmla="*/ 41 h 114"/>
                  <a:gd name="T26" fmla="*/ 133 w 228"/>
                  <a:gd name="T27" fmla="*/ 42 h 114"/>
                  <a:gd name="T28" fmla="*/ 128 w 228"/>
                  <a:gd name="T29" fmla="*/ 45 h 114"/>
                  <a:gd name="T30" fmla="*/ 118 w 228"/>
                  <a:gd name="T31" fmla="*/ 51 h 114"/>
                  <a:gd name="T32" fmla="*/ 104 w 228"/>
                  <a:gd name="T33" fmla="*/ 60 h 114"/>
                  <a:gd name="T34" fmla="*/ 85 w 228"/>
                  <a:gd name="T35" fmla="*/ 71 h 114"/>
                  <a:gd name="T36" fmla="*/ 66 w 228"/>
                  <a:gd name="T37" fmla="*/ 81 h 114"/>
                  <a:gd name="T38" fmla="*/ 49 w 228"/>
                  <a:gd name="T39" fmla="*/ 90 h 114"/>
                  <a:gd name="T40" fmla="*/ 33 w 228"/>
                  <a:gd name="T41" fmla="*/ 99 h 114"/>
                  <a:gd name="T42" fmla="*/ 20 w 228"/>
                  <a:gd name="T43" fmla="*/ 106 h 114"/>
                  <a:gd name="T44" fmla="*/ 9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2 h 114"/>
                  <a:gd name="T58" fmla="*/ 53 w 228"/>
                  <a:gd name="T59" fmla="*/ 107 h 114"/>
                  <a:gd name="T60" fmla="*/ 61 w 228"/>
                  <a:gd name="T61" fmla="*/ 103 h 114"/>
                  <a:gd name="T62" fmla="*/ 71 w 228"/>
                  <a:gd name="T63" fmla="*/ 96 h 114"/>
                  <a:gd name="T64" fmla="*/ 88 w 228"/>
                  <a:gd name="T65" fmla="*/ 86 h 114"/>
                  <a:gd name="T66" fmla="*/ 114 w 228"/>
                  <a:gd name="T67" fmla="*/ 74 h 114"/>
                  <a:gd name="T68" fmla="*/ 141 w 228"/>
                  <a:gd name="T69" fmla="*/ 61 h 114"/>
                  <a:gd name="T70" fmla="*/ 166 w 228"/>
                  <a:gd name="T71" fmla="*/ 48 h 114"/>
                  <a:gd name="T72" fmla="*/ 185 w 228"/>
                  <a:gd name="T73" fmla="*/ 37 h 114"/>
                  <a:gd name="T74" fmla="*/ 200 w 228"/>
                  <a:gd name="T75" fmla="*/ 26 h 114"/>
                  <a:gd name="T76" fmla="*/ 213 w 228"/>
                  <a:gd name="T77" fmla="*/ 18 h 114"/>
                  <a:gd name="T78" fmla="*/ 221 w 228"/>
                  <a:gd name="T79" fmla="*/ 11 h 114"/>
                  <a:gd name="T80" fmla="*/ 226 w 228"/>
                  <a:gd name="T81" fmla="*/ 6 h 114"/>
                  <a:gd name="T82" fmla="*/ 228 w 228"/>
                  <a:gd name="T83" fmla="*/ 5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5"/>
                    </a:lnTo>
                    <a:lnTo>
                      <a:pt x="193" y="8"/>
                    </a:lnTo>
                    <a:lnTo>
                      <a:pt x="185" y="12"/>
                    </a:lnTo>
                    <a:lnTo>
                      <a:pt x="175" y="18"/>
                    </a:lnTo>
                    <a:lnTo>
                      <a:pt x="164" y="24"/>
                    </a:lnTo>
                    <a:lnTo>
                      <a:pt x="153" y="31"/>
                    </a:lnTo>
                    <a:lnTo>
                      <a:pt x="144" y="37"/>
                    </a:lnTo>
                    <a:lnTo>
                      <a:pt x="140" y="39"/>
                    </a:lnTo>
                    <a:lnTo>
                      <a:pt x="137" y="41"/>
                    </a:lnTo>
                    <a:lnTo>
                      <a:pt x="136" y="41"/>
                    </a:lnTo>
                    <a:lnTo>
                      <a:pt x="133" y="42"/>
                    </a:lnTo>
                    <a:lnTo>
                      <a:pt x="128" y="45"/>
                    </a:lnTo>
                    <a:lnTo>
                      <a:pt x="118" y="51"/>
                    </a:lnTo>
                    <a:lnTo>
                      <a:pt x="104" y="60"/>
                    </a:lnTo>
                    <a:lnTo>
                      <a:pt x="85" y="71"/>
                    </a:lnTo>
                    <a:lnTo>
                      <a:pt x="66" y="81"/>
                    </a:lnTo>
                    <a:lnTo>
                      <a:pt x="49" y="90"/>
                    </a:lnTo>
                    <a:lnTo>
                      <a:pt x="33" y="99"/>
                    </a:lnTo>
                    <a:lnTo>
                      <a:pt x="20" y="106"/>
                    </a:lnTo>
                    <a:lnTo>
                      <a:pt x="9" y="110"/>
                    </a:lnTo>
                    <a:lnTo>
                      <a:pt x="3" y="113"/>
                    </a:lnTo>
                    <a:lnTo>
                      <a:pt x="0" y="114"/>
                    </a:lnTo>
                    <a:lnTo>
                      <a:pt x="53" y="114"/>
                    </a:lnTo>
                    <a:lnTo>
                      <a:pt x="52" y="113"/>
                    </a:lnTo>
                    <a:lnTo>
                      <a:pt x="52" y="112"/>
                    </a:lnTo>
                    <a:lnTo>
                      <a:pt x="53" y="107"/>
                    </a:lnTo>
                    <a:lnTo>
                      <a:pt x="61" y="103"/>
                    </a:lnTo>
                    <a:lnTo>
                      <a:pt x="71" y="96"/>
                    </a:lnTo>
                    <a:lnTo>
                      <a:pt x="88" y="86"/>
                    </a:lnTo>
                    <a:lnTo>
                      <a:pt x="114" y="74"/>
                    </a:lnTo>
                    <a:lnTo>
                      <a:pt x="141" y="61"/>
                    </a:lnTo>
                    <a:lnTo>
                      <a:pt x="166" y="48"/>
                    </a:lnTo>
                    <a:lnTo>
                      <a:pt x="185" y="37"/>
                    </a:lnTo>
                    <a:lnTo>
                      <a:pt x="200" y="26"/>
                    </a:lnTo>
                    <a:lnTo>
                      <a:pt x="213" y="18"/>
                    </a:lnTo>
                    <a:lnTo>
                      <a:pt x="221" y="11"/>
                    </a:lnTo>
                    <a:lnTo>
                      <a:pt x="226" y="6"/>
                    </a:lnTo>
                    <a:lnTo>
                      <a:pt x="228" y="5"/>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194"/>
              <p:cNvSpPr>
                <a:spLocks/>
              </p:cNvSpPr>
              <p:nvPr/>
            </p:nvSpPr>
            <p:spPr bwMode="auto">
              <a:xfrm>
                <a:off x="1513" y="2131"/>
                <a:ext cx="228" cy="114"/>
              </a:xfrm>
              <a:custGeom>
                <a:avLst/>
                <a:gdLst>
                  <a:gd name="T0" fmla="*/ 214 w 228"/>
                  <a:gd name="T1" fmla="*/ 0 h 114"/>
                  <a:gd name="T2" fmla="*/ 213 w 228"/>
                  <a:gd name="T3" fmla="*/ 0 h 114"/>
                  <a:gd name="T4" fmla="*/ 208 w 228"/>
                  <a:gd name="T5" fmla="*/ 2 h 114"/>
                  <a:gd name="T6" fmla="*/ 202 w 228"/>
                  <a:gd name="T7" fmla="*/ 5 h 114"/>
                  <a:gd name="T8" fmla="*/ 195 w 228"/>
                  <a:gd name="T9" fmla="*/ 7 h 114"/>
                  <a:gd name="T10" fmla="*/ 187 w 228"/>
                  <a:gd name="T11" fmla="*/ 12 h 114"/>
                  <a:gd name="T12" fmla="*/ 176 w 228"/>
                  <a:gd name="T13" fmla="*/ 18 h 114"/>
                  <a:gd name="T14" fmla="*/ 166 w 228"/>
                  <a:gd name="T15" fmla="*/ 23 h 114"/>
                  <a:gd name="T16" fmla="*/ 155 w 228"/>
                  <a:gd name="T17" fmla="*/ 30 h 114"/>
                  <a:gd name="T18" fmla="*/ 146 w 228"/>
                  <a:gd name="T19" fmla="*/ 36 h 114"/>
                  <a:gd name="T20" fmla="*/ 142 w 228"/>
                  <a:gd name="T21" fmla="*/ 39 h 114"/>
                  <a:gd name="T22" fmla="*/ 139 w 228"/>
                  <a:gd name="T23" fmla="*/ 41 h 114"/>
                  <a:gd name="T24" fmla="*/ 138 w 228"/>
                  <a:gd name="T25" fmla="*/ 41 h 114"/>
                  <a:gd name="T26" fmla="*/ 135 w 228"/>
                  <a:gd name="T27" fmla="*/ 42 h 114"/>
                  <a:gd name="T28" fmla="*/ 129 w 228"/>
                  <a:gd name="T29" fmla="*/ 45 h 114"/>
                  <a:gd name="T30" fmla="*/ 120 w 228"/>
                  <a:gd name="T31" fmla="*/ 51 h 114"/>
                  <a:gd name="T32" fmla="*/ 104 w 228"/>
                  <a:gd name="T33" fmla="*/ 59 h 114"/>
                  <a:gd name="T34" fmla="*/ 86 w 228"/>
                  <a:gd name="T35" fmla="*/ 71 h 114"/>
                  <a:gd name="T36" fmla="*/ 67 w 228"/>
                  <a:gd name="T37" fmla="*/ 81 h 114"/>
                  <a:gd name="T38" fmla="*/ 50 w 228"/>
                  <a:gd name="T39" fmla="*/ 90 h 114"/>
                  <a:gd name="T40" fmla="*/ 34 w 228"/>
                  <a:gd name="T41" fmla="*/ 98 h 114"/>
                  <a:gd name="T42" fmla="*/ 21 w 228"/>
                  <a:gd name="T43" fmla="*/ 105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4 w 228"/>
                  <a:gd name="T55" fmla="*/ 113 h 114"/>
                  <a:gd name="T56" fmla="*/ 52 w 228"/>
                  <a:gd name="T57" fmla="*/ 111 h 114"/>
                  <a:gd name="T58" fmla="*/ 55 w 228"/>
                  <a:gd name="T59" fmla="*/ 107 h 114"/>
                  <a:gd name="T60" fmla="*/ 61 w 228"/>
                  <a:gd name="T61" fmla="*/ 103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6 h 114"/>
                  <a:gd name="T76" fmla="*/ 214 w 228"/>
                  <a:gd name="T77" fmla="*/ 18 h 114"/>
                  <a:gd name="T78" fmla="*/ 221 w 228"/>
                  <a:gd name="T79" fmla="*/ 10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2"/>
                    </a:lnTo>
                    <a:lnTo>
                      <a:pt x="202" y="5"/>
                    </a:lnTo>
                    <a:lnTo>
                      <a:pt x="195" y="7"/>
                    </a:lnTo>
                    <a:lnTo>
                      <a:pt x="187" y="12"/>
                    </a:lnTo>
                    <a:lnTo>
                      <a:pt x="176" y="18"/>
                    </a:lnTo>
                    <a:lnTo>
                      <a:pt x="166" y="23"/>
                    </a:lnTo>
                    <a:lnTo>
                      <a:pt x="155" y="30"/>
                    </a:lnTo>
                    <a:lnTo>
                      <a:pt x="146" y="36"/>
                    </a:lnTo>
                    <a:lnTo>
                      <a:pt x="142" y="39"/>
                    </a:lnTo>
                    <a:lnTo>
                      <a:pt x="139" y="41"/>
                    </a:lnTo>
                    <a:lnTo>
                      <a:pt x="138" y="41"/>
                    </a:lnTo>
                    <a:lnTo>
                      <a:pt x="135" y="42"/>
                    </a:lnTo>
                    <a:lnTo>
                      <a:pt x="129" y="45"/>
                    </a:lnTo>
                    <a:lnTo>
                      <a:pt x="120" y="51"/>
                    </a:lnTo>
                    <a:lnTo>
                      <a:pt x="104" y="59"/>
                    </a:lnTo>
                    <a:lnTo>
                      <a:pt x="86" y="71"/>
                    </a:lnTo>
                    <a:lnTo>
                      <a:pt x="67" y="81"/>
                    </a:lnTo>
                    <a:lnTo>
                      <a:pt x="50" y="90"/>
                    </a:lnTo>
                    <a:lnTo>
                      <a:pt x="34" y="98"/>
                    </a:lnTo>
                    <a:lnTo>
                      <a:pt x="21" y="105"/>
                    </a:lnTo>
                    <a:lnTo>
                      <a:pt x="9" y="110"/>
                    </a:lnTo>
                    <a:lnTo>
                      <a:pt x="3" y="113"/>
                    </a:lnTo>
                    <a:lnTo>
                      <a:pt x="0" y="114"/>
                    </a:lnTo>
                    <a:lnTo>
                      <a:pt x="55" y="114"/>
                    </a:lnTo>
                    <a:lnTo>
                      <a:pt x="54" y="113"/>
                    </a:lnTo>
                    <a:lnTo>
                      <a:pt x="52" y="111"/>
                    </a:lnTo>
                    <a:lnTo>
                      <a:pt x="55" y="107"/>
                    </a:lnTo>
                    <a:lnTo>
                      <a:pt x="61" y="103"/>
                    </a:lnTo>
                    <a:lnTo>
                      <a:pt x="71" y="95"/>
                    </a:lnTo>
                    <a:lnTo>
                      <a:pt x="88" y="87"/>
                    </a:lnTo>
                    <a:lnTo>
                      <a:pt x="114" y="75"/>
                    </a:lnTo>
                    <a:lnTo>
                      <a:pt x="142" y="62"/>
                    </a:lnTo>
                    <a:lnTo>
                      <a:pt x="166" y="49"/>
                    </a:lnTo>
                    <a:lnTo>
                      <a:pt x="185" y="38"/>
                    </a:lnTo>
                    <a:lnTo>
                      <a:pt x="201" y="26"/>
                    </a:lnTo>
                    <a:lnTo>
                      <a:pt x="214" y="18"/>
                    </a:lnTo>
                    <a:lnTo>
                      <a:pt x="221" y="10"/>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195"/>
              <p:cNvSpPr>
                <a:spLocks/>
              </p:cNvSpPr>
              <p:nvPr/>
            </p:nvSpPr>
            <p:spPr bwMode="auto">
              <a:xfrm>
                <a:off x="1538" y="2163"/>
                <a:ext cx="228" cy="114"/>
              </a:xfrm>
              <a:custGeom>
                <a:avLst/>
                <a:gdLst>
                  <a:gd name="T0" fmla="*/ 214 w 228"/>
                  <a:gd name="T1" fmla="*/ 0 h 114"/>
                  <a:gd name="T2" fmla="*/ 212 w 228"/>
                  <a:gd name="T3" fmla="*/ 0 h 114"/>
                  <a:gd name="T4" fmla="*/ 209 w 228"/>
                  <a:gd name="T5" fmla="*/ 1 h 114"/>
                  <a:gd name="T6" fmla="*/ 203 w 228"/>
                  <a:gd name="T7" fmla="*/ 4 h 114"/>
                  <a:gd name="T8" fmla="*/ 195 w 228"/>
                  <a:gd name="T9" fmla="*/ 7 h 114"/>
                  <a:gd name="T10" fmla="*/ 186 w 228"/>
                  <a:gd name="T11" fmla="*/ 11 h 114"/>
                  <a:gd name="T12" fmla="*/ 176 w 228"/>
                  <a:gd name="T13" fmla="*/ 17 h 114"/>
                  <a:gd name="T14" fmla="*/ 166 w 228"/>
                  <a:gd name="T15" fmla="*/ 23 h 114"/>
                  <a:gd name="T16" fmla="*/ 154 w 228"/>
                  <a:gd name="T17" fmla="*/ 30 h 114"/>
                  <a:gd name="T18" fmla="*/ 146 w 228"/>
                  <a:gd name="T19" fmla="*/ 36 h 114"/>
                  <a:gd name="T20" fmla="*/ 141 w 228"/>
                  <a:gd name="T21" fmla="*/ 39 h 114"/>
                  <a:gd name="T22" fmla="*/ 139 w 228"/>
                  <a:gd name="T23" fmla="*/ 40 h 114"/>
                  <a:gd name="T24" fmla="*/ 137 w 228"/>
                  <a:gd name="T25" fmla="*/ 40 h 114"/>
                  <a:gd name="T26" fmla="*/ 134 w 228"/>
                  <a:gd name="T27" fmla="*/ 42 h 114"/>
                  <a:gd name="T28" fmla="*/ 130 w 228"/>
                  <a:gd name="T29" fmla="*/ 45 h 114"/>
                  <a:gd name="T30" fmla="*/ 120 w 228"/>
                  <a:gd name="T31" fmla="*/ 50 h 114"/>
                  <a:gd name="T32" fmla="*/ 105 w 228"/>
                  <a:gd name="T33" fmla="*/ 59 h 114"/>
                  <a:gd name="T34" fmla="*/ 87 w 228"/>
                  <a:gd name="T35" fmla="*/ 71 h 114"/>
                  <a:gd name="T36" fmla="*/ 68 w 228"/>
                  <a:gd name="T37" fmla="*/ 81 h 114"/>
                  <a:gd name="T38" fmla="*/ 51 w 228"/>
                  <a:gd name="T39" fmla="*/ 89 h 114"/>
                  <a:gd name="T40" fmla="*/ 33 w 228"/>
                  <a:gd name="T41" fmla="*/ 98 h 114"/>
                  <a:gd name="T42" fmla="*/ 20 w 228"/>
                  <a:gd name="T43" fmla="*/ 105 h 114"/>
                  <a:gd name="T44" fmla="*/ 9 w 228"/>
                  <a:gd name="T45" fmla="*/ 110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7 h 114"/>
                  <a:gd name="T60" fmla="*/ 61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1 w 228"/>
                  <a:gd name="T75" fmla="*/ 27 h 114"/>
                  <a:gd name="T76" fmla="*/ 214 w 228"/>
                  <a:gd name="T77" fmla="*/ 19 h 114"/>
                  <a:gd name="T78" fmla="*/ 221 w 228"/>
                  <a:gd name="T79" fmla="*/ 11 h 114"/>
                  <a:gd name="T80" fmla="*/ 227 w 228"/>
                  <a:gd name="T81" fmla="*/ 7 h 114"/>
                  <a:gd name="T82" fmla="*/ 228 w 228"/>
                  <a:gd name="T83" fmla="*/ 6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9" y="1"/>
                    </a:lnTo>
                    <a:lnTo>
                      <a:pt x="203" y="4"/>
                    </a:lnTo>
                    <a:lnTo>
                      <a:pt x="195" y="7"/>
                    </a:lnTo>
                    <a:lnTo>
                      <a:pt x="186" y="11"/>
                    </a:lnTo>
                    <a:lnTo>
                      <a:pt x="176" y="17"/>
                    </a:lnTo>
                    <a:lnTo>
                      <a:pt x="166" y="23"/>
                    </a:lnTo>
                    <a:lnTo>
                      <a:pt x="154" y="30"/>
                    </a:lnTo>
                    <a:lnTo>
                      <a:pt x="146" y="36"/>
                    </a:lnTo>
                    <a:lnTo>
                      <a:pt x="141" y="39"/>
                    </a:lnTo>
                    <a:lnTo>
                      <a:pt x="139" y="40"/>
                    </a:lnTo>
                    <a:lnTo>
                      <a:pt x="137" y="40"/>
                    </a:lnTo>
                    <a:lnTo>
                      <a:pt x="134" y="42"/>
                    </a:lnTo>
                    <a:lnTo>
                      <a:pt x="130" y="45"/>
                    </a:lnTo>
                    <a:lnTo>
                      <a:pt x="120" y="50"/>
                    </a:lnTo>
                    <a:lnTo>
                      <a:pt x="105" y="59"/>
                    </a:lnTo>
                    <a:lnTo>
                      <a:pt x="87" y="71"/>
                    </a:lnTo>
                    <a:lnTo>
                      <a:pt x="68" y="81"/>
                    </a:lnTo>
                    <a:lnTo>
                      <a:pt x="51" y="89"/>
                    </a:lnTo>
                    <a:lnTo>
                      <a:pt x="33" y="98"/>
                    </a:lnTo>
                    <a:lnTo>
                      <a:pt x="20" y="105"/>
                    </a:lnTo>
                    <a:lnTo>
                      <a:pt x="9" y="110"/>
                    </a:lnTo>
                    <a:lnTo>
                      <a:pt x="3" y="112"/>
                    </a:lnTo>
                    <a:lnTo>
                      <a:pt x="0" y="114"/>
                    </a:lnTo>
                    <a:lnTo>
                      <a:pt x="55" y="114"/>
                    </a:lnTo>
                    <a:lnTo>
                      <a:pt x="53" y="112"/>
                    </a:lnTo>
                    <a:lnTo>
                      <a:pt x="52" y="111"/>
                    </a:lnTo>
                    <a:lnTo>
                      <a:pt x="55" y="107"/>
                    </a:lnTo>
                    <a:lnTo>
                      <a:pt x="61" y="102"/>
                    </a:lnTo>
                    <a:lnTo>
                      <a:pt x="71" y="95"/>
                    </a:lnTo>
                    <a:lnTo>
                      <a:pt x="88" y="86"/>
                    </a:lnTo>
                    <a:lnTo>
                      <a:pt x="114" y="75"/>
                    </a:lnTo>
                    <a:lnTo>
                      <a:pt x="141"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196"/>
              <p:cNvSpPr>
                <a:spLocks/>
              </p:cNvSpPr>
              <p:nvPr/>
            </p:nvSpPr>
            <p:spPr bwMode="auto">
              <a:xfrm>
                <a:off x="1564" y="2195"/>
                <a:ext cx="228" cy="114"/>
              </a:xfrm>
              <a:custGeom>
                <a:avLst/>
                <a:gdLst>
                  <a:gd name="T0" fmla="*/ 214 w 228"/>
                  <a:gd name="T1" fmla="*/ 0 h 114"/>
                  <a:gd name="T2" fmla="*/ 212 w 228"/>
                  <a:gd name="T3" fmla="*/ 0 h 114"/>
                  <a:gd name="T4" fmla="*/ 208 w 228"/>
                  <a:gd name="T5" fmla="*/ 1 h 114"/>
                  <a:gd name="T6" fmla="*/ 202 w 228"/>
                  <a:gd name="T7" fmla="*/ 4 h 114"/>
                  <a:gd name="T8" fmla="*/ 195 w 228"/>
                  <a:gd name="T9" fmla="*/ 7 h 114"/>
                  <a:gd name="T10" fmla="*/ 186 w 228"/>
                  <a:gd name="T11" fmla="*/ 11 h 114"/>
                  <a:gd name="T12" fmla="*/ 175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0 h 114"/>
                  <a:gd name="T24" fmla="*/ 136 w 228"/>
                  <a:gd name="T25" fmla="*/ 41 h 114"/>
                  <a:gd name="T26" fmla="*/ 133 w 228"/>
                  <a:gd name="T27" fmla="*/ 43 h 114"/>
                  <a:gd name="T28" fmla="*/ 128 w 228"/>
                  <a:gd name="T29" fmla="*/ 44 h 114"/>
                  <a:gd name="T30" fmla="*/ 118 w 228"/>
                  <a:gd name="T31" fmla="*/ 50 h 114"/>
                  <a:gd name="T32" fmla="*/ 104 w 228"/>
                  <a:gd name="T33" fmla="*/ 59 h 114"/>
                  <a:gd name="T34" fmla="*/ 85 w 228"/>
                  <a:gd name="T35" fmla="*/ 70 h 114"/>
                  <a:gd name="T36" fmla="*/ 66 w 228"/>
                  <a:gd name="T37" fmla="*/ 80 h 114"/>
                  <a:gd name="T38" fmla="*/ 49 w 228"/>
                  <a:gd name="T39" fmla="*/ 89 h 114"/>
                  <a:gd name="T40" fmla="*/ 33 w 228"/>
                  <a:gd name="T41" fmla="*/ 98 h 114"/>
                  <a:gd name="T42" fmla="*/ 20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3 w 228"/>
                  <a:gd name="T55" fmla="*/ 112 h 114"/>
                  <a:gd name="T56" fmla="*/ 52 w 228"/>
                  <a:gd name="T57" fmla="*/ 111 h 114"/>
                  <a:gd name="T58" fmla="*/ 55 w 228"/>
                  <a:gd name="T59" fmla="*/ 106 h 114"/>
                  <a:gd name="T60" fmla="*/ 61 w 228"/>
                  <a:gd name="T61" fmla="*/ 102 h 114"/>
                  <a:gd name="T62" fmla="*/ 71 w 228"/>
                  <a:gd name="T63" fmla="*/ 95 h 114"/>
                  <a:gd name="T64" fmla="*/ 88 w 228"/>
                  <a:gd name="T65" fmla="*/ 86 h 114"/>
                  <a:gd name="T66" fmla="*/ 114 w 228"/>
                  <a:gd name="T67" fmla="*/ 75 h 114"/>
                  <a:gd name="T68" fmla="*/ 141 w 228"/>
                  <a:gd name="T69" fmla="*/ 62 h 114"/>
                  <a:gd name="T70" fmla="*/ 166 w 228"/>
                  <a:gd name="T71" fmla="*/ 49 h 114"/>
                  <a:gd name="T72" fmla="*/ 185 w 228"/>
                  <a:gd name="T73" fmla="*/ 37 h 114"/>
                  <a:gd name="T74" fmla="*/ 201 w 228"/>
                  <a:gd name="T75" fmla="*/ 27 h 114"/>
                  <a:gd name="T76" fmla="*/ 214 w 228"/>
                  <a:gd name="T77" fmla="*/ 18 h 114"/>
                  <a:gd name="T78" fmla="*/ 221 w 228"/>
                  <a:gd name="T79" fmla="*/ 11 h 114"/>
                  <a:gd name="T80" fmla="*/ 226 w 228"/>
                  <a:gd name="T81" fmla="*/ 7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1"/>
                    </a:lnTo>
                    <a:lnTo>
                      <a:pt x="202" y="4"/>
                    </a:lnTo>
                    <a:lnTo>
                      <a:pt x="195" y="7"/>
                    </a:lnTo>
                    <a:lnTo>
                      <a:pt x="186" y="11"/>
                    </a:lnTo>
                    <a:lnTo>
                      <a:pt x="175" y="17"/>
                    </a:lnTo>
                    <a:lnTo>
                      <a:pt x="164" y="23"/>
                    </a:lnTo>
                    <a:lnTo>
                      <a:pt x="153" y="30"/>
                    </a:lnTo>
                    <a:lnTo>
                      <a:pt x="144" y="36"/>
                    </a:lnTo>
                    <a:lnTo>
                      <a:pt x="140" y="39"/>
                    </a:lnTo>
                    <a:lnTo>
                      <a:pt x="137" y="40"/>
                    </a:lnTo>
                    <a:lnTo>
                      <a:pt x="136" y="41"/>
                    </a:lnTo>
                    <a:lnTo>
                      <a:pt x="133" y="43"/>
                    </a:lnTo>
                    <a:lnTo>
                      <a:pt x="128" y="44"/>
                    </a:lnTo>
                    <a:lnTo>
                      <a:pt x="118" y="50"/>
                    </a:lnTo>
                    <a:lnTo>
                      <a:pt x="104" y="59"/>
                    </a:lnTo>
                    <a:lnTo>
                      <a:pt x="85" y="70"/>
                    </a:lnTo>
                    <a:lnTo>
                      <a:pt x="66" y="80"/>
                    </a:lnTo>
                    <a:lnTo>
                      <a:pt x="49" y="89"/>
                    </a:lnTo>
                    <a:lnTo>
                      <a:pt x="33" y="98"/>
                    </a:lnTo>
                    <a:lnTo>
                      <a:pt x="20" y="105"/>
                    </a:lnTo>
                    <a:lnTo>
                      <a:pt x="9" y="109"/>
                    </a:lnTo>
                    <a:lnTo>
                      <a:pt x="3" y="112"/>
                    </a:lnTo>
                    <a:lnTo>
                      <a:pt x="0" y="114"/>
                    </a:lnTo>
                    <a:lnTo>
                      <a:pt x="55" y="114"/>
                    </a:lnTo>
                    <a:lnTo>
                      <a:pt x="53" y="112"/>
                    </a:lnTo>
                    <a:lnTo>
                      <a:pt x="52" y="111"/>
                    </a:lnTo>
                    <a:lnTo>
                      <a:pt x="55" y="106"/>
                    </a:lnTo>
                    <a:lnTo>
                      <a:pt x="61" y="102"/>
                    </a:lnTo>
                    <a:lnTo>
                      <a:pt x="71" y="95"/>
                    </a:lnTo>
                    <a:lnTo>
                      <a:pt x="88" y="86"/>
                    </a:lnTo>
                    <a:lnTo>
                      <a:pt x="114" y="75"/>
                    </a:lnTo>
                    <a:lnTo>
                      <a:pt x="141" y="62"/>
                    </a:lnTo>
                    <a:lnTo>
                      <a:pt x="166" y="49"/>
                    </a:lnTo>
                    <a:lnTo>
                      <a:pt x="185" y="37"/>
                    </a:lnTo>
                    <a:lnTo>
                      <a:pt x="201" y="27"/>
                    </a:lnTo>
                    <a:lnTo>
                      <a:pt x="214" y="18"/>
                    </a:lnTo>
                    <a:lnTo>
                      <a:pt x="221" y="11"/>
                    </a:lnTo>
                    <a:lnTo>
                      <a:pt x="226" y="7"/>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197"/>
              <p:cNvSpPr>
                <a:spLocks/>
              </p:cNvSpPr>
              <p:nvPr/>
            </p:nvSpPr>
            <p:spPr bwMode="auto">
              <a:xfrm>
                <a:off x="1589" y="2226"/>
                <a:ext cx="227" cy="114"/>
              </a:xfrm>
              <a:custGeom>
                <a:avLst/>
                <a:gdLst>
                  <a:gd name="T0" fmla="*/ 213 w 227"/>
                  <a:gd name="T1" fmla="*/ 0 h 114"/>
                  <a:gd name="T2" fmla="*/ 212 w 227"/>
                  <a:gd name="T3" fmla="*/ 0 h 114"/>
                  <a:gd name="T4" fmla="*/ 207 w 227"/>
                  <a:gd name="T5" fmla="*/ 2 h 114"/>
                  <a:gd name="T6" fmla="*/ 201 w 227"/>
                  <a:gd name="T7" fmla="*/ 5 h 114"/>
                  <a:gd name="T8" fmla="*/ 194 w 227"/>
                  <a:gd name="T9" fmla="*/ 8 h 114"/>
                  <a:gd name="T10" fmla="*/ 186 w 227"/>
                  <a:gd name="T11" fmla="*/ 12 h 114"/>
                  <a:gd name="T12" fmla="*/ 176 w 227"/>
                  <a:gd name="T13" fmla="*/ 18 h 114"/>
                  <a:gd name="T14" fmla="*/ 165 w 227"/>
                  <a:gd name="T15" fmla="*/ 23 h 114"/>
                  <a:gd name="T16" fmla="*/ 154 w 227"/>
                  <a:gd name="T17" fmla="*/ 31 h 114"/>
                  <a:gd name="T18" fmla="*/ 145 w 227"/>
                  <a:gd name="T19" fmla="*/ 36 h 114"/>
                  <a:gd name="T20" fmla="*/ 141 w 227"/>
                  <a:gd name="T21" fmla="*/ 39 h 114"/>
                  <a:gd name="T22" fmla="*/ 138 w 227"/>
                  <a:gd name="T23" fmla="*/ 41 h 114"/>
                  <a:gd name="T24" fmla="*/ 137 w 227"/>
                  <a:gd name="T25" fmla="*/ 42 h 114"/>
                  <a:gd name="T26" fmla="*/ 134 w 227"/>
                  <a:gd name="T27" fmla="*/ 44 h 114"/>
                  <a:gd name="T28" fmla="*/ 128 w 227"/>
                  <a:gd name="T29" fmla="*/ 47 h 114"/>
                  <a:gd name="T30" fmla="*/ 119 w 227"/>
                  <a:gd name="T31" fmla="*/ 52 h 114"/>
                  <a:gd name="T32" fmla="*/ 103 w 227"/>
                  <a:gd name="T33" fmla="*/ 61 h 114"/>
                  <a:gd name="T34" fmla="*/ 85 w 227"/>
                  <a:gd name="T35" fmla="*/ 71 h 114"/>
                  <a:gd name="T36" fmla="*/ 66 w 227"/>
                  <a:gd name="T37" fmla="*/ 81 h 114"/>
                  <a:gd name="T38" fmla="*/ 49 w 227"/>
                  <a:gd name="T39" fmla="*/ 90 h 114"/>
                  <a:gd name="T40" fmla="*/ 33 w 227"/>
                  <a:gd name="T41" fmla="*/ 98 h 114"/>
                  <a:gd name="T42" fmla="*/ 20 w 227"/>
                  <a:gd name="T43" fmla="*/ 106 h 114"/>
                  <a:gd name="T44" fmla="*/ 8 w 227"/>
                  <a:gd name="T45" fmla="*/ 110 h 114"/>
                  <a:gd name="T46" fmla="*/ 2 w 227"/>
                  <a:gd name="T47" fmla="*/ 113 h 114"/>
                  <a:gd name="T48" fmla="*/ 0 w 227"/>
                  <a:gd name="T49" fmla="*/ 114 h 114"/>
                  <a:gd name="T50" fmla="*/ 54 w 227"/>
                  <a:gd name="T51" fmla="*/ 114 h 114"/>
                  <a:gd name="T52" fmla="*/ 54 w 227"/>
                  <a:gd name="T53" fmla="*/ 114 h 114"/>
                  <a:gd name="T54" fmla="*/ 53 w 227"/>
                  <a:gd name="T55" fmla="*/ 113 h 114"/>
                  <a:gd name="T56" fmla="*/ 51 w 227"/>
                  <a:gd name="T57" fmla="*/ 111 h 114"/>
                  <a:gd name="T58" fmla="*/ 54 w 227"/>
                  <a:gd name="T59" fmla="*/ 107 h 114"/>
                  <a:gd name="T60" fmla="*/ 60 w 227"/>
                  <a:gd name="T61" fmla="*/ 103 h 114"/>
                  <a:gd name="T62" fmla="*/ 70 w 227"/>
                  <a:gd name="T63" fmla="*/ 96 h 114"/>
                  <a:gd name="T64" fmla="*/ 88 w 227"/>
                  <a:gd name="T65" fmla="*/ 87 h 114"/>
                  <a:gd name="T66" fmla="*/ 113 w 227"/>
                  <a:gd name="T67" fmla="*/ 75 h 114"/>
                  <a:gd name="T68" fmla="*/ 141 w 227"/>
                  <a:gd name="T69" fmla="*/ 62 h 114"/>
                  <a:gd name="T70" fmla="*/ 165 w 227"/>
                  <a:gd name="T71" fmla="*/ 49 h 114"/>
                  <a:gd name="T72" fmla="*/ 184 w 227"/>
                  <a:gd name="T73" fmla="*/ 38 h 114"/>
                  <a:gd name="T74" fmla="*/ 200 w 227"/>
                  <a:gd name="T75" fmla="*/ 28 h 114"/>
                  <a:gd name="T76" fmla="*/ 213 w 227"/>
                  <a:gd name="T77" fmla="*/ 19 h 114"/>
                  <a:gd name="T78" fmla="*/ 220 w 227"/>
                  <a:gd name="T79" fmla="*/ 12 h 114"/>
                  <a:gd name="T80" fmla="*/ 226 w 227"/>
                  <a:gd name="T81" fmla="*/ 8 h 114"/>
                  <a:gd name="T82" fmla="*/ 227 w 227"/>
                  <a:gd name="T83" fmla="*/ 6 h 114"/>
                  <a:gd name="T84" fmla="*/ 213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3" y="0"/>
                    </a:moveTo>
                    <a:lnTo>
                      <a:pt x="212" y="0"/>
                    </a:lnTo>
                    <a:lnTo>
                      <a:pt x="207" y="2"/>
                    </a:lnTo>
                    <a:lnTo>
                      <a:pt x="201" y="5"/>
                    </a:lnTo>
                    <a:lnTo>
                      <a:pt x="194" y="8"/>
                    </a:lnTo>
                    <a:lnTo>
                      <a:pt x="186" y="12"/>
                    </a:lnTo>
                    <a:lnTo>
                      <a:pt x="176" y="18"/>
                    </a:lnTo>
                    <a:lnTo>
                      <a:pt x="165" y="23"/>
                    </a:lnTo>
                    <a:lnTo>
                      <a:pt x="154" y="31"/>
                    </a:lnTo>
                    <a:lnTo>
                      <a:pt x="145" y="36"/>
                    </a:lnTo>
                    <a:lnTo>
                      <a:pt x="141" y="39"/>
                    </a:lnTo>
                    <a:lnTo>
                      <a:pt x="138" y="41"/>
                    </a:lnTo>
                    <a:lnTo>
                      <a:pt x="137" y="42"/>
                    </a:lnTo>
                    <a:lnTo>
                      <a:pt x="134" y="44"/>
                    </a:lnTo>
                    <a:lnTo>
                      <a:pt x="128" y="47"/>
                    </a:lnTo>
                    <a:lnTo>
                      <a:pt x="119" y="52"/>
                    </a:lnTo>
                    <a:lnTo>
                      <a:pt x="103" y="61"/>
                    </a:lnTo>
                    <a:lnTo>
                      <a:pt x="85" y="71"/>
                    </a:lnTo>
                    <a:lnTo>
                      <a:pt x="66" y="81"/>
                    </a:lnTo>
                    <a:lnTo>
                      <a:pt x="49" y="90"/>
                    </a:lnTo>
                    <a:lnTo>
                      <a:pt x="33" y="98"/>
                    </a:lnTo>
                    <a:lnTo>
                      <a:pt x="20" y="106"/>
                    </a:lnTo>
                    <a:lnTo>
                      <a:pt x="8" y="110"/>
                    </a:lnTo>
                    <a:lnTo>
                      <a:pt x="2" y="113"/>
                    </a:lnTo>
                    <a:lnTo>
                      <a:pt x="0" y="114"/>
                    </a:lnTo>
                    <a:lnTo>
                      <a:pt x="54" y="114"/>
                    </a:lnTo>
                    <a:lnTo>
                      <a:pt x="53" y="113"/>
                    </a:lnTo>
                    <a:lnTo>
                      <a:pt x="51" y="111"/>
                    </a:lnTo>
                    <a:lnTo>
                      <a:pt x="54" y="107"/>
                    </a:lnTo>
                    <a:lnTo>
                      <a:pt x="60" y="103"/>
                    </a:lnTo>
                    <a:lnTo>
                      <a:pt x="70" y="96"/>
                    </a:lnTo>
                    <a:lnTo>
                      <a:pt x="88" y="87"/>
                    </a:lnTo>
                    <a:lnTo>
                      <a:pt x="113" y="75"/>
                    </a:lnTo>
                    <a:lnTo>
                      <a:pt x="141" y="62"/>
                    </a:lnTo>
                    <a:lnTo>
                      <a:pt x="165" y="49"/>
                    </a:lnTo>
                    <a:lnTo>
                      <a:pt x="184" y="38"/>
                    </a:lnTo>
                    <a:lnTo>
                      <a:pt x="200" y="28"/>
                    </a:lnTo>
                    <a:lnTo>
                      <a:pt x="213" y="19"/>
                    </a:lnTo>
                    <a:lnTo>
                      <a:pt x="220" y="12"/>
                    </a:lnTo>
                    <a:lnTo>
                      <a:pt x="226" y="8"/>
                    </a:lnTo>
                    <a:lnTo>
                      <a:pt x="227"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198"/>
              <p:cNvSpPr>
                <a:spLocks/>
              </p:cNvSpPr>
              <p:nvPr/>
            </p:nvSpPr>
            <p:spPr bwMode="auto">
              <a:xfrm>
                <a:off x="1614" y="2258"/>
                <a:ext cx="228" cy="114"/>
              </a:xfrm>
              <a:custGeom>
                <a:avLst/>
                <a:gdLst>
                  <a:gd name="T0" fmla="*/ 213 w 228"/>
                  <a:gd name="T1" fmla="*/ 0 h 114"/>
                  <a:gd name="T2" fmla="*/ 211 w 228"/>
                  <a:gd name="T3" fmla="*/ 0 h 114"/>
                  <a:gd name="T4" fmla="*/ 208 w 228"/>
                  <a:gd name="T5" fmla="*/ 2 h 114"/>
                  <a:gd name="T6" fmla="*/ 202 w 228"/>
                  <a:gd name="T7" fmla="*/ 4 h 114"/>
                  <a:gd name="T8" fmla="*/ 194 w 228"/>
                  <a:gd name="T9" fmla="*/ 7 h 114"/>
                  <a:gd name="T10" fmla="*/ 185 w 228"/>
                  <a:gd name="T11" fmla="*/ 12 h 114"/>
                  <a:gd name="T12" fmla="*/ 175 w 228"/>
                  <a:gd name="T13" fmla="*/ 17 h 114"/>
                  <a:gd name="T14" fmla="*/ 165 w 228"/>
                  <a:gd name="T15" fmla="*/ 23 h 114"/>
                  <a:gd name="T16" fmla="*/ 153 w 228"/>
                  <a:gd name="T17" fmla="*/ 30 h 114"/>
                  <a:gd name="T18" fmla="*/ 145 w 228"/>
                  <a:gd name="T19" fmla="*/ 36 h 114"/>
                  <a:gd name="T20" fmla="*/ 140 w 228"/>
                  <a:gd name="T21" fmla="*/ 39 h 114"/>
                  <a:gd name="T22" fmla="*/ 138 w 228"/>
                  <a:gd name="T23" fmla="*/ 40 h 114"/>
                  <a:gd name="T24" fmla="*/ 136 w 228"/>
                  <a:gd name="T25" fmla="*/ 42 h 114"/>
                  <a:gd name="T26" fmla="*/ 133 w 228"/>
                  <a:gd name="T27" fmla="*/ 43 h 114"/>
                  <a:gd name="T28" fmla="*/ 129 w 228"/>
                  <a:gd name="T29" fmla="*/ 46 h 114"/>
                  <a:gd name="T30" fmla="*/ 119 w 228"/>
                  <a:gd name="T31" fmla="*/ 52 h 114"/>
                  <a:gd name="T32" fmla="*/ 104 w 228"/>
                  <a:gd name="T33" fmla="*/ 61 h 114"/>
                  <a:gd name="T34" fmla="*/ 86 w 228"/>
                  <a:gd name="T35" fmla="*/ 71 h 114"/>
                  <a:gd name="T36" fmla="*/ 67 w 228"/>
                  <a:gd name="T37" fmla="*/ 81 h 114"/>
                  <a:gd name="T38" fmla="*/ 50 w 228"/>
                  <a:gd name="T39" fmla="*/ 90 h 114"/>
                  <a:gd name="T40" fmla="*/ 34 w 228"/>
                  <a:gd name="T41" fmla="*/ 98 h 114"/>
                  <a:gd name="T42" fmla="*/ 21 w 228"/>
                  <a:gd name="T43" fmla="*/ 105 h 114"/>
                  <a:gd name="T44" fmla="*/ 9 w 228"/>
                  <a:gd name="T45" fmla="*/ 110 h 114"/>
                  <a:gd name="T46" fmla="*/ 3 w 228"/>
                  <a:gd name="T47" fmla="*/ 113 h 114"/>
                  <a:gd name="T48" fmla="*/ 0 w 228"/>
                  <a:gd name="T49" fmla="*/ 114 h 114"/>
                  <a:gd name="T50" fmla="*/ 54 w 228"/>
                  <a:gd name="T51" fmla="*/ 114 h 114"/>
                  <a:gd name="T52" fmla="*/ 54 w 228"/>
                  <a:gd name="T53" fmla="*/ 114 h 114"/>
                  <a:gd name="T54" fmla="*/ 52 w 228"/>
                  <a:gd name="T55" fmla="*/ 113 h 114"/>
                  <a:gd name="T56" fmla="*/ 52 w 228"/>
                  <a:gd name="T57" fmla="*/ 111 h 114"/>
                  <a:gd name="T58" fmla="*/ 54 w 228"/>
                  <a:gd name="T59" fmla="*/ 107 h 114"/>
                  <a:gd name="T60" fmla="*/ 61 w 228"/>
                  <a:gd name="T61" fmla="*/ 102 h 114"/>
                  <a:gd name="T62" fmla="*/ 71 w 228"/>
                  <a:gd name="T63" fmla="*/ 95 h 114"/>
                  <a:gd name="T64" fmla="*/ 88 w 228"/>
                  <a:gd name="T65" fmla="*/ 87 h 114"/>
                  <a:gd name="T66" fmla="*/ 114 w 228"/>
                  <a:gd name="T67" fmla="*/ 75 h 114"/>
                  <a:gd name="T68" fmla="*/ 142 w 228"/>
                  <a:gd name="T69" fmla="*/ 62 h 114"/>
                  <a:gd name="T70" fmla="*/ 166 w 228"/>
                  <a:gd name="T71" fmla="*/ 49 h 114"/>
                  <a:gd name="T72" fmla="*/ 185 w 228"/>
                  <a:gd name="T73" fmla="*/ 38 h 114"/>
                  <a:gd name="T74" fmla="*/ 201 w 228"/>
                  <a:gd name="T75" fmla="*/ 27 h 114"/>
                  <a:gd name="T76" fmla="*/ 214 w 228"/>
                  <a:gd name="T77" fmla="*/ 19 h 114"/>
                  <a:gd name="T78" fmla="*/ 221 w 228"/>
                  <a:gd name="T79" fmla="*/ 12 h 114"/>
                  <a:gd name="T80" fmla="*/ 227 w 228"/>
                  <a:gd name="T81" fmla="*/ 7 h 114"/>
                  <a:gd name="T82" fmla="*/ 228 w 228"/>
                  <a:gd name="T83" fmla="*/ 6 h 114"/>
                  <a:gd name="T84" fmla="*/ 213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3" y="0"/>
                    </a:moveTo>
                    <a:lnTo>
                      <a:pt x="211" y="0"/>
                    </a:lnTo>
                    <a:lnTo>
                      <a:pt x="208" y="2"/>
                    </a:lnTo>
                    <a:lnTo>
                      <a:pt x="202" y="4"/>
                    </a:lnTo>
                    <a:lnTo>
                      <a:pt x="194" y="7"/>
                    </a:lnTo>
                    <a:lnTo>
                      <a:pt x="185" y="12"/>
                    </a:lnTo>
                    <a:lnTo>
                      <a:pt x="175" y="17"/>
                    </a:lnTo>
                    <a:lnTo>
                      <a:pt x="165" y="23"/>
                    </a:lnTo>
                    <a:lnTo>
                      <a:pt x="153" y="30"/>
                    </a:lnTo>
                    <a:lnTo>
                      <a:pt x="145" y="36"/>
                    </a:lnTo>
                    <a:lnTo>
                      <a:pt x="140" y="39"/>
                    </a:lnTo>
                    <a:lnTo>
                      <a:pt x="138" y="40"/>
                    </a:lnTo>
                    <a:lnTo>
                      <a:pt x="136" y="42"/>
                    </a:lnTo>
                    <a:lnTo>
                      <a:pt x="133" y="43"/>
                    </a:lnTo>
                    <a:lnTo>
                      <a:pt x="129" y="46"/>
                    </a:lnTo>
                    <a:lnTo>
                      <a:pt x="119" y="52"/>
                    </a:lnTo>
                    <a:lnTo>
                      <a:pt x="104" y="61"/>
                    </a:lnTo>
                    <a:lnTo>
                      <a:pt x="86" y="71"/>
                    </a:lnTo>
                    <a:lnTo>
                      <a:pt x="67" y="81"/>
                    </a:lnTo>
                    <a:lnTo>
                      <a:pt x="50" y="90"/>
                    </a:lnTo>
                    <a:lnTo>
                      <a:pt x="34" y="98"/>
                    </a:lnTo>
                    <a:lnTo>
                      <a:pt x="21" y="105"/>
                    </a:lnTo>
                    <a:lnTo>
                      <a:pt x="9" y="110"/>
                    </a:lnTo>
                    <a:lnTo>
                      <a:pt x="3" y="113"/>
                    </a:lnTo>
                    <a:lnTo>
                      <a:pt x="0" y="114"/>
                    </a:lnTo>
                    <a:lnTo>
                      <a:pt x="54" y="114"/>
                    </a:lnTo>
                    <a:lnTo>
                      <a:pt x="52" y="113"/>
                    </a:lnTo>
                    <a:lnTo>
                      <a:pt x="52" y="111"/>
                    </a:lnTo>
                    <a:lnTo>
                      <a:pt x="54" y="107"/>
                    </a:lnTo>
                    <a:lnTo>
                      <a:pt x="61" y="102"/>
                    </a:lnTo>
                    <a:lnTo>
                      <a:pt x="71" y="95"/>
                    </a:lnTo>
                    <a:lnTo>
                      <a:pt x="88" y="87"/>
                    </a:lnTo>
                    <a:lnTo>
                      <a:pt x="114" y="75"/>
                    </a:lnTo>
                    <a:lnTo>
                      <a:pt x="142" y="62"/>
                    </a:lnTo>
                    <a:lnTo>
                      <a:pt x="166" y="49"/>
                    </a:lnTo>
                    <a:lnTo>
                      <a:pt x="185" y="38"/>
                    </a:lnTo>
                    <a:lnTo>
                      <a:pt x="201" y="27"/>
                    </a:lnTo>
                    <a:lnTo>
                      <a:pt x="214" y="19"/>
                    </a:lnTo>
                    <a:lnTo>
                      <a:pt x="221" y="12"/>
                    </a:lnTo>
                    <a:lnTo>
                      <a:pt x="227" y="7"/>
                    </a:lnTo>
                    <a:lnTo>
                      <a:pt x="228" y="6"/>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199"/>
              <p:cNvSpPr>
                <a:spLocks/>
              </p:cNvSpPr>
              <p:nvPr/>
            </p:nvSpPr>
            <p:spPr bwMode="auto">
              <a:xfrm>
                <a:off x="1639" y="2290"/>
                <a:ext cx="228" cy="115"/>
              </a:xfrm>
              <a:custGeom>
                <a:avLst/>
                <a:gdLst>
                  <a:gd name="T0" fmla="*/ 214 w 228"/>
                  <a:gd name="T1" fmla="*/ 0 h 115"/>
                  <a:gd name="T2" fmla="*/ 212 w 228"/>
                  <a:gd name="T3" fmla="*/ 0 h 115"/>
                  <a:gd name="T4" fmla="*/ 208 w 228"/>
                  <a:gd name="T5" fmla="*/ 1 h 115"/>
                  <a:gd name="T6" fmla="*/ 202 w 228"/>
                  <a:gd name="T7" fmla="*/ 4 h 115"/>
                  <a:gd name="T8" fmla="*/ 195 w 228"/>
                  <a:gd name="T9" fmla="*/ 7 h 115"/>
                  <a:gd name="T10" fmla="*/ 186 w 228"/>
                  <a:gd name="T11" fmla="*/ 11 h 115"/>
                  <a:gd name="T12" fmla="*/ 176 w 228"/>
                  <a:gd name="T13" fmla="*/ 17 h 115"/>
                  <a:gd name="T14" fmla="*/ 166 w 228"/>
                  <a:gd name="T15" fmla="*/ 23 h 115"/>
                  <a:gd name="T16" fmla="*/ 154 w 228"/>
                  <a:gd name="T17" fmla="*/ 30 h 115"/>
                  <a:gd name="T18" fmla="*/ 146 w 228"/>
                  <a:gd name="T19" fmla="*/ 36 h 115"/>
                  <a:gd name="T20" fmla="*/ 141 w 228"/>
                  <a:gd name="T21" fmla="*/ 39 h 115"/>
                  <a:gd name="T22" fmla="*/ 139 w 228"/>
                  <a:gd name="T23" fmla="*/ 40 h 115"/>
                  <a:gd name="T24" fmla="*/ 137 w 228"/>
                  <a:gd name="T25" fmla="*/ 42 h 115"/>
                  <a:gd name="T26" fmla="*/ 134 w 228"/>
                  <a:gd name="T27" fmla="*/ 43 h 115"/>
                  <a:gd name="T28" fmla="*/ 128 w 228"/>
                  <a:gd name="T29" fmla="*/ 46 h 115"/>
                  <a:gd name="T30" fmla="*/ 120 w 228"/>
                  <a:gd name="T31" fmla="*/ 52 h 115"/>
                  <a:gd name="T32" fmla="*/ 104 w 228"/>
                  <a:gd name="T33" fmla="*/ 60 h 115"/>
                  <a:gd name="T34" fmla="*/ 85 w 228"/>
                  <a:gd name="T35" fmla="*/ 70 h 115"/>
                  <a:gd name="T36" fmla="*/ 66 w 228"/>
                  <a:gd name="T37" fmla="*/ 81 h 115"/>
                  <a:gd name="T38" fmla="*/ 49 w 228"/>
                  <a:gd name="T39" fmla="*/ 91 h 115"/>
                  <a:gd name="T40" fmla="*/ 33 w 228"/>
                  <a:gd name="T41" fmla="*/ 98 h 115"/>
                  <a:gd name="T42" fmla="*/ 20 w 228"/>
                  <a:gd name="T43" fmla="*/ 105 h 115"/>
                  <a:gd name="T44" fmla="*/ 9 w 228"/>
                  <a:gd name="T45" fmla="*/ 111 h 115"/>
                  <a:gd name="T46" fmla="*/ 3 w 228"/>
                  <a:gd name="T47" fmla="*/ 114 h 115"/>
                  <a:gd name="T48" fmla="*/ 0 w 228"/>
                  <a:gd name="T49" fmla="*/ 115 h 115"/>
                  <a:gd name="T50" fmla="*/ 55 w 228"/>
                  <a:gd name="T51" fmla="*/ 115 h 115"/>
                  <a:gd name="T52" fmla="*/ 55 w 228"/>
                  <a:gd name="T53" fmla="*/ 115 h 115"/>
                  <a:gd name="T54" fmla="*/ 53 w 228"/>
                  <a:gd name="T55" fmla="*/ 114 h 115"/>
                  <a:gd name="T56" fmla="*/ 52 w 228"/>
                  <a:gd name="T57" fmla="*/ 111 h 115"/>
                  <a:gd name="T58" fmla="*/ 55 w 228"/>
                  <a:gd name="T59" fmla="*/ 108 h 115"/>
                  <a:gd name="T60" fmla="*/ 61 w 228"/>
                  <a:gd name="T61" fmla="*/ 102 h 115"/>
                  <a:gd name="T62" fmla="*/ 71 w 228"/>
                  <a:gd name="T63" fmla="*/ 95 h 115"/>
                  <a:gd name="T64" fmla="*/ 88 w 228"/>
                  <a:gd name="T65" fmla="*/ 86 h 115"/>
                  <a:gd name="T66" fmla="*/ 114 w 228"/>
                  <a:gd name="T67" fmla="*/ 75 h 115"/>
                  <a:gd name="T68" fmla="*/ 141 w 228"/>
                  <a:gd name="T69" fmla="*/ 62 h 115"/>
                  <a:gd name="T70" fmla="*/ 166 w 228"/>
                  <a:gd name="T71" fmla="*/ 49 h 115"/>
                  <a:gd name="T72" fmla="*/ 185 w 228"/>
                  <a:gd name="T73" fmla="*/ 37 h 115"/>
                  <a:gd name="T74" fmla="*/ 201 w 228"/>
                  <a:gd name="T75" fmla="*/ 27 h 115"/>
                  <a:gd name="T76" fmla="*/ 214 w 228"/>
                  <a:gd name="T77" fmla="*/ 19 h 115"/>
                  <a:gd name="T78" fmla="*/ 221 w 228"/>
                  <a:gd name="T79" fmla="*/ 11 h 115"/>
                  <a:gd name="T80" fmla="*/ 227 w 228"/>
                  <a:gd name="T81" fmla="*/ 7 h 115"/>
                  <a:gd name="T82" fmla="*/ 228 w 228"/>
                  <a:gd name="T83" fmla="*/ 6 h 115"/>
                  <a:gd name="T84" fmla="*/ 214 w 22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5"/>
                  <a:gd name="T131" fmla="*/ 228 w 22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5">
                    <a:moveTo>
                      <a:pt x="214" y="0"/>
                    </a:moveTo>
                    <a:lnTo>
                      <a:pt x="212" y="0"/>
                    </a:lnTo>
                    <a:lnTo>
                      <a:pt x="208" y="1"/>
                    </a:lnTo>
                    <a:lnTo>
                      <a:pt x="202" y="4"/>
                    </a:lnTo>
                    <a:lnTo>
                      <a:pt x="195" y="7"/>
                    </a:lnTo>
                    <a:lnTo>
                      <a:pt x="186" y="11"/>
                    </a:lnTo>
                    <a:lnTo>
                      <a:pt x="176" y="17"/>
                    </a:lnTo>
                    <a:lnTo>
                      <a:pt x="166" y="23"/>
                    </a:lnTo>
                    <a:lnTo>
                      <a:pt x="154" y="30"/>
                    </a:lnTo>
                    <a:lnTo>
                      <a:pt x="146" y="36"/>
                    </a:lnTo>
                    <a:lnTo>
                      <a:pt x="141" y="39"/>
                    </a:lnTo>
                    <a:lnTo>
                      <a:pt x="139" y="40"/>
                    </a:lnTo>
                    <a:lnTo>
                      <a:pt x="137" y="42"/>
                    </a:lnTo>
                    <a:lnTo>
                      <a:pt x="134" y="43"/>
                    </a:lnTo>
                    <a:lnTo>
                      <a:pt x="128" y="46"/>
                    </a:lnTo>
                    <a:lnTo>
                      <a:pt x="120" y="52"/>
                    </a:lnTo>
                    <a:lnTo>
                      <a:pt x="104" y="60"/>
                    </a:lnTo>
                    <a:lnTo>
                      <a:pt x="85" y="70"/>
                    </a:lnTo>
                    <a:lnTo>
                      <a:pt x="66" y="81"/>
                    </a:lnTo>
                    <a:lnTo>
                      <a:pt x="49" y="91"/>
                    </a:lnTo>
                    <a:lnTo>
                      <a:pt x="33" y="98"/>
                    </a:lnTo>
                    <a:lnTo>
                      <a:pt x="20" y="105"/>
                    </a:lnTo>
                    <a:lnTo>
                      <a:pt x="9" y="111"/>
                    </a:lnTo>
                    <a:lnTo>
                      <a:pt x="3" y="114"/>
                    </a:lnTo>
                    <a:lnTo>
                      <a:pt x="0" y="115"/>
                    </a:lnTo>
                    <a:lnTo>
                      <a:pt x="55" y="115"/>
                    </a:lnTo>
                    <a:lnTo>
                      <a:pt x="53" y="114"/>
                    </a:lnTo>
                    <a:lnTo>
                      <a:pt x="52" y="111"/>
                    </a:lnTo>
                    <a:lnTo>
                      <a:pt x="55" y="108"/>
                    </a:lnTo>
                    <a:lnTo>
                      <a:pt x="61" y="102"/>
                    </a:lnTo>
                    <a:lnTo>
                      <a:pt x="71" y="95"/>
                    </a:lnTo>
                    <a:lnTo>
                      <a:pt x="88" y="86"/>
                    </a:lnTo>
                    <a:lnTo>
                      <a:pt x="114" y="75"/>
                    </a:lnTo>
                    <a:lnTo>
                      <a:pt x="141" y="62"/>
                    </a:lnTo>
                    <a:lnTo>
                      <a:pt x="166" y="49"/>
                    </a:lnTo>
                    <a:lnTo>
                      <a:pt x="185" y="37"/>
                    </a:lnTo>
                    <a:lnTo>
                      <a:pt x="201" y="27"/>
                    </a:lnTo>
                    <a:lnTo>
                      <a:pt x="214" y="19"/>
                    </a:lnTo>
                    <a:lnTo>
                      <a:pt x="221" y="11"/>
                    </a:lnTo>
                    <a:lnTo>
                      <a:pt x="227" y="7"/>
                    </a:lnTo>
                    <a:lnTo>
                      <a:pt x="228" y="6"/>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00"/>
              <p:cNvSpPr>
                <a:spLocks/>
              </p:cNvSpPr>
              <p:nvPr/>
            </p:nvSpPr>
            <p:spPr bwMode="auto">
              <a:xfrm>
                <a:off x="1664" y="2323"/>
                <a:ext cx="227" cy="114"/>
              </a:xfrm>
              <a:custGeom>
                <a:avLst/>
                <a:gdLst>
                  <a:gd name="T0" fmla="*/ 213 w 227"/>
                  <a:gd name="T1" fmla="*/ 0 h 114"/>
                  <a:gd name="T2" fmla="*/ 212 w 227"/>
                  <a:gd name="T3" fmla="*/ 0 h 114"/>
                  <a:gd name="T4" fmla="*/ 209 w 227"/>
                  <a:gd name="T5" fmla="*/ 1 h 114"/>
                  <a:gd name="T6" fmla="*/ 203 w 227"/>
                  <a:gd name="T7" fmla="*/ 4 h 114"/>
                  <a:gd name="T8" fmla="*/ 194 w 227"/>
                  <a:gd name="T9" fmla="*/ 7 h 114"/>
                  <a:gd name="T10" fmla="*/ 186 w 227"/>
                  <a:gd name="T11" fmla="*/ 12 h 114"/>
                  <a:gd name="T12" fmla="*/ 176 w 227"/>
                  <a:gd name="T13" fmla="*/ 16 h 114"/>
                  <a:gd name="T14" fmla="*/ 165 w 227"/>
                  <a:gd name="T15" fmla="*/ 22 h 114"/>
                  <a:gd name="T16" fmla="*/ 154 w 227"/>
                  <a:gd name="T17" fmla="*/ 29 h 114"/>
                  <a:gd name="T18" fmla="*/ 145 w 227"/>
                  <a:gd name="T19" fmla="*/ 35 h 114"/>
                  <a:gd name="T20" fmla="*/ 141 w 227"/>
                  <a:gd name="T21" fmla="*/ 37 h 114"/>
                  <a:gd name="T22" fmla="*/ 138 w 227"/>
                  <a:gd name="T23" fmla="*/ 39 h 114"/>
                  <a:gd name="T24" fmla="*/ 137 w 227"/>
                  <a:gd name="T25" fmla="*/ 40 h 114"/>
                  <a:gd name="T26" fmla="*/ 134 w 227"/>
                  <a:gd name="T27" fmla="*/ 42 h 114"/>
                  <a:gd name="T28" fmla="*/ 129 w 227"/>
                  <a:gd name="T29" fmla="*/ 45 h 114"/>
                  <a:gd name="T30" fmla="*/ 119 w 227"/>
                  <a:gd name="T31" fmla="*/ 50 h 114"/>
                  <a:gd name="T32" fmla="*/ 105 w 227"/>
                  <a:gd name="T33" fmla="*/ 59 h 114"/>
                  <a:gd name="T34" fmla="*/ 86 w 227"/>
                  <a:gd name="T35" fmla="*/ 69 h 114"/>
                  <a:gd name="T36" fmla="*/ 67 w 227"/>
                  <a:gd name="T37" fmla="*/ 79 h 114"/>
                  <a:gd name="T38" fmla="*/ 50 w 227"/>
                  <a:gd name="T39" fmla="*/ 89 h 114"/>
                  <a:gd name="T40" fmla="*/ 33 w 227"/>
                  <a:gd name="T41" fmla="*/ 97 h 114"/>
                  <a:gd name="T42" fmla="*/ 20 w 227"/>
                  <a:gd name="T43" fmla="*/ 104 h 114"/>
                  <a:gd name="T44" fmla="*/ 8 w 227"/>
                  <a:gd name="T45" fmla="*/ 110 h 114"/>
                  <a:gd name="T46" fmla="*/ 2 w 227"/>
                  <a:gd name="T47" fmla="*/ 112 h 114"/>
                  <a:gd name="T48" fmla="*/ 0 w 227"/>
                  <a:gd name="T49" fmla="*/ 114 h 114"/>
                  <a:gd name="T50" fmla="*/ 54 w 227"/>
                  <a:gd name="T51" fmla="*/ 114 h 114"/>
                  <a:gd name="T52" fmla="*/ 54 w 227"/>
                  <a:gd name="T53" fmla="*/ 114 h 114"/>
                  <a:gd name="T54" fmla="*/ 53 w 227"/>
                  <a:gd name="T55" fmla="*/ 112 h 114"/>
                  <a:gd name="T56" fmla="*/ 51 w 227"/>
                  <a:gd name="T57" fmla="*/ 110 h 114"/>
                  <a:gd name="T58" fmla="*/ 54 w 227"/>
                  <a:gd name="T59" fmla="*/ 107 h 114"/>
                  <a:gd name="T60" fmla="*/ 60 w 227"/>
                  <a:gd name="T61" fmla="*/ 101 h 114"/>
                  <a:gd name="T62" fmla="*/ 70 w 227"/>
                  <a:gd name="T63" fmla="*/ 94 h 114"/>
                  <a:gd name="T64" fmla="*/ 88 w 227"/>
                  <a:gd name="T65" fmla="*/ 85 h 114"/>
                  <a:gd name="T66" fmla="*/ 114 w 227"/>
                  <a:gd name="T67" fmla="*/ 74 h 114"/>
                  <a:gd name="T68" fmla="*/ 141 w 227"/>
                  <a:gd name="T69" fmla="*/ 61 h 114"/>
                  <a:gd name="T70" fmla="*/ 165 w 227"/>
                  <a:gd name="T71" fmla="*/ 48 h 114"/>
                  <a:gd name="T72" fmla="*/ 184 w 227"/>
                  <a:gd name="T73" fmla="*/ 36 h 114"/>
                  <a:gd name="T74" fmla="*/ 200 w 227"/>
                  <a:gd name="T75" fmla="*/ 26 h 114"/>
                  <a:gd name="T76" fmla="*/ 213 w 227"/>
                  <a:gd name="T77" fmla="*/ 17 h 114"/>
                  <a:gd name="T78" fmla="*/ 220 w 227"/>
                  <a:gd name="T79" fmla="*/ 10 h 114"/>
                  <a:gd name="T80" fmla="*/ 226 w 227"/>
                  <a:gd name="T81" fmla="*/ 6 h 114"/>
                  <a:gd name="T82" fmla="*/ 227 w 227"/>
                  <a:gd name="T83" fmla="*/ 4 h 114"/>
                  <a:gd name="T84" fmla="*/ 213 w 22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14"/>
                  <a:gd name="T131" fmla="*/ 227 w 22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14">
                    <a:moveTo>
                      <a:pt x="213" y="0"/>
                    </a:moveTo>
                    <a:lnTo>
                      <a:pt x="212" y="0"/>
                    </a:lnTo>
                    <a:lnTo>
                      <a:pt x="209" y="1"/>
                    </a:lnTo>
                    <a:lnTo>
                      <a:pt x="203" y="4"/>
                    </a:lnTo>
                    <a:lnTo>
                      <a:pt x="194" y="7"/>
                    </a:lnTo>
                    <a:lnTo>
                      <a:pt x="186" y="12"/>
                    </a:lnTo>
                    <a:lnTo>
                      <a:pt x="176" y="16"/>
                    </a:lnTo>
                    <a:lnTo>
                      <a:pt x="165" y="22"/>
                    </a:lnTo>
                    <a:lnTo>
                      <a:pt x="154" y="29"/>
                    </a:lnTo>
                    <a:lnTo>
                      <a:pt x="145" y="35"/>
                    </a:lnTo>
                    <a:lnTo>
                      <a:pt x="141" y="37"/>
                    </a:lnTo>
                    <a:lnTo>
                      <a:pt x="138" y="39"/>
                    </a:lnTo>
                    <a:lnTo>
                      <a:pt x="137" y="40"/>
                    </a:lnTo>
                    <a:lnTo>
                      <a:pt x="134" y="42"/>
                    </a:lnTo>
                    <a:lnTo>
                      <a:pt x="129" y="45"/>
                    </a:lnTo>
                    <a:lnTo>
                      <a:pt x="119" y="50"/>
                    </a:lnTo>
                    <a:lnTo>
                      <a:pt x="105" y="59"/>
                    </a:lnTo>
                    <a:lnTo>
                      <a:pt x="86" y="69"/>
                    </a:lnTo>
                    <a:lnTo>
                      <a:pt x="67" y="79"/>
                    </a:lnTo>
                    <a:lnTo>
                      <a:pt x="50" y="89"/>
                    </a:lnTo>
                    <a:lnTo>
                      <a:pt x="33" y="97"/>
                    </a:lnTo>
                    <a:lnTo>
                      <a:pt x="20" y="104"/>
                    </a:lnTo>
                    <a:lnTo>
                      <a:pt x="8" y="110"/>
                    </a:lnTo>
                    <a:lnTo>
                      <a:pt x="2" y="112"/>
                    </a:lnTo>
                    <a:lnTo>
                      <a:pt x="0" y="114"/>
                    </a:lnTo>
                    <a:lnTo>
                      <a:pt x="54" y="114"/>
                    </a:lnTo>
                    <a:lnTo>
                      <a:pt x="53" y="112"/>
                    </a:lnTo>
                    <a:lnTo>
                      <a:pt x="51" y="110"/>
                    </a:lnTo>
                    <a:lnTo>
                      <a:pt x="54" y="107"/>
                    </a:lnTo>
                    <a:lnTo>
                      <a:pt x="60" y="101"/>
                    </a:lnTo>
                    <a:lnTo>
                      <a:pt x="70" y="94"/>
                    </a:lnTo>
                    <a:lnTo>
                      <a:pt x="88" y="85"/>
                    </a:lnTo>
                    <a:lnTo>
                      <a:pt x="114" y="74"/>
                    </a:lnTo>
                    <a:lnTo>
                      <a:pt x="141" y="61"/>
                    </a:lnTo>
                    <a:lnTo>
                      <a:pt x="165" y="48"/>
                    </a:lnTo>
                    <a:lnTo>
                      <a:pt x="184" y="36"/>
                    </a:lnTo>
                    <a:lnTo>
                      <a:pt x="200" y="26"/>
                    </a:lnTo>
                    <a:lnTo>
                      <a:pt x="213" y="17"/>
                    </a:lnTo>
                    <a:lnTo>
                      <a:pt x="220" y="10"/>
                    </a:lnTo>
                    <a:lnTo>
                      <a:pt x="226" y="6"/>
                    </a:lnTo>
                    <a:lnTo>
                      <a:pt x="227" y="4"/>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01"/>
              <p:cNvSpPr>
                <a:spLocks/>
              </p:cNvSpPr>
              <p:nvPr/>
            </p:nvSpPr>
            <p:spPr bwMode="auto">
              <a:xfrm>
                <a:off x="1689" y="2355"/>
                <a:ext cx="228" cy="114"/>
              </a:xfrm>
              <a:custGeom>
                <a:avLst/>
                <a:gdLst>
                  <a:gd name="T0" fmla="*/ 214 w 228"/>
                  <a:gd name="T1" fmla="*/ 0 h 114"/>
                  <a:gd name="T2" fmla="*/ 213 w 228"/>
                  <a:gd name="T3" fmla="*/ 0 h 114"/>
                  <a:gd name="T4" fmla="*/ 208 w 228"/>
                  <a:gd name="T5" fmla="*/ 1 h 114"/>
                  <a:gd name="T6" fmla="*/ 202 w 228"/>
                  <a:gd name="T7" fmla="*/ 4 h 114"/>
                  <a:gd name="T8" fmla="*/ 195 w 228"/>
                  <a:gd name="T9" fmla="*/ 7 h 114"/>
                  <a:gd name="T10" fmla="*/ 187 w 228"/>
                  <a:gd name="T11" fmla="*/ 11 h 114"/>
                  <a:gd name="T12" fmla="*/ 175 w 228"/>
                  <a:gd name="T13" fmla="*/ 16 h 114"/>
                  <a:gd name="T14" fmla="*/ 165 w 228"/>
                  <a:gd name="T15" fmla="*/ 21 h 114"/>
                  <a:gd name="T16" fmla="*/ 153 w 228"/>
                  <a:gd name="T17" fmla="*/ 29 h 114"/>
                  <a:gd name="T18" fmla="*/ 145 w 228"/>
                  <a:gd name="T19" fmla="*/ 34 h 114"/>
                  <a:gd name="T20" fmla="*/ 140 w 228"/>
                  <a:gd name="T21" fmla="*/ 37 h 114"/>
                  <a:gd name="T22" fmla="*/ 138 w 228"/>
                  <a:gd name="T23" fmla="*/ 39 h 114"/>
                  <a:gd name="T24" fmla="*/ 136 w 228"/>
                  <a:gd name="T25" fmla="*/ 40 h 114"/>
                  <a:gd name="T26" fmla="*/ 133 w 228"/>
                  <a:gd name="T27" fmla="*/ 42 h 114"/>
                  <a:gd name="T28" fmla="*/ 129 w 228"/>
                  <a:gd name="T29" fmla="*/ 44 h 114"/>
                  <a:gd name="T30" fmla="*/ 119 w 228"/>
                  <a:gd name="T31" fmla="*/ 50 h 114"/>
                  <a:gd name="T32" fmla="*/ 104 w 228"/>
                  <a:gd name="T33" fmla="*/ 59 h 114"/>
                  <a:gd name="T34" fmla="*/ 86 w 228"/>
                  <a:gd name="T35" fmla="*/ 70 h 114"/>
                  <a:gd name="T36" fmla="*/ 67 w 228"/>
                  <a:gd name="T37" fmla="*/ 80 h 114"/>
                  <a:gd name="T38" fmla="*/ 50 w 228"/>
                  <a:gd name="T39" fmla="*/ 89 h 114"/>
                  <a:gd name="T40" fmla="*/ 34 w 228"/>
                  <a:gd name="T41" fmla="*/ 98 h 114"/>
                  <a:gd name="T42" fmla="*/ 21 w 228"/>
                  <a:gd name="T43" fmla="*/ 105 h 114"/>
                  <a:gd name="T44" fmla="*/ 9 w 228"/>
                  <a:gd name="T45" fmla="*/ 109 h 114"/>
                  <a:gd name="T46" fmla="*/ 3 w 228"/>
                  <a:gd name="T47" fmla="*/ 112 h 114"/>
                  <a:gd name="T48" fmla="*/ 0 w 228"/>
                  <a:gd name="T49" fmla="*/ 114 h 114"/>
                  <a:gd name="T50" fmla="*/ 55 w 228"/>
                  <a:gd name="T51" fmla="*/ 114 h 114"/>
                  <a:gd name="T52" fmla="*/ 55 w 228"/>
                  <a:gd name="T53" fmla="*/ 114 h 114"/>
                  <a:gd name="T54" fmla="*/ 54 w 228"/>
                  <a:gd name="T55" fmla="*/ 112 h 114"/>
                  <a:gd name="T56" fmla="*/ 52 w 228"/>
                  <a:gd name="T57" fmla="*/ 109 h 114"/>
                  <a:gd name="T58" fmla="*/ 55 w 228"/>
                  <a:gd name="T59" fmla="*/ 106 h 114"/>
                  <a:gd name="T60" fmla="*/ 61 w 228"/>
                  <a:gd name="T61" fmla="*/ 101 h 114"/>
                  <a:gd name="T62" fmla="*/ 71 w 228"/>
                  <a:gd name="T63" fmla="*/ 93 h 114"/>
                  <a:gd name="T64" fmla="*/ 89 w 228"/>
                  <a:gd name="T65" fmla="*/ 85 h 114"/>
                  <a:gd name="T66" fmla="*/ 114 w 228"/>
                  <a:gd name="T67" fmla="*/ 73 h 114"/>
                  <a:gd name="T68" fmla="*/ 142 w 228"/>
                  <a:gd name="T69" fmla="*/ 60 h 114"/>
                  <a:gd name="T70" fmla="*/ 166 w 228"/>
                  <a:gd name="T71" fmla="*/ 47 h 114"/>
                  <a:gd name="T72" fmla="*/ 185 w 228"/>
                  <a:gd name="T73" fmla="*/ 36 h 114"/>
                  <a:gd name="T74" fmla="*/ 201 w 228"/>
                  <a:gd name="T75" fmla="*/ 26 h 114"/>
                  <a:gd name="T76" fmla="*/ 214 w 228"/>
                  <a:gd name="T77" fmla="*/ 17 h 114"/>
                  <a:gd name="T78" fmla="*/ 221 w 228"/>
                  <a:gd name="T79" fmla="*/ 10 h 114"/>
                  <a:gd name="T80" fmla="*/ 227 w 228"/>
                  <a:gd name="T81" fmla="*/ 5 h 114"/>
                  <a:gd name="T82" fmla="*/ 228 w 228"/>
                  <a:gd name="T83" fmla="*/ 4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3" y="0"/>
                    </a:lnTo>
                    <a:lnTo>
                      <a:pt x="208" y="1"/>
                    </a:lnTo>
                    <a:lnTo>
                      <a:pt x="202" y="4"/>
                    </a:lnTo>
                    <a:lnTo>
                      <a:pt x="195" y="7"/>
                    </a:lnTo>
                    <a:lnTo>
                      <a:pt x="187" y="11"/>
                    </a:lnTo>
                    <a:lnTo>
                      <a:pt x="175" y="16"/>
                    </a:lnTo>
                    <a:lnTo>
                      <a:pt x="165" y="21"/>
                    </a:lnTo>
                    <a:lnTo>
                      <a:pt x="153" y="29"/>
                    </a:lnTo>
                    <a:lnTo>
                      <a:pt x="145" y="34"/>
                    </a:lnTo>
                    <a:lnTo>
                      <a:pt x="140" y="37"/>
                    </a:lnTo>
                    <a:lnTo>
                      <a:pt x="138" y="39"/>
                    </a:lnTo>
                    <a:lnTo>
                      <a:pt x="136" y="40"/>
                    </a:lnTo>
                    <a:lnTo>
                      <a:pt x="133" y="42"/>
                    </a:lnTo>
                    <a:lnTo>
                      <a:pt x="129" y="44"/>
                    </a:lnTo>
                    <a:lnTo>
                      <a:pt x="119" y="50"/>
                    </a:lnTo>
                    <a:lnTo>
                      <a:pt x="104" y="59"/>
                    </a:lnTo>
                    <a:lnTo>
                      <a:pt x="86" y="70"/>
                    </a:lnTo>
                    <a:lnTo>
                      <a:pt x="67" y="80"/>
                    </a:lnTo>
                    <a:lnTo>
                      <a:pt x="50" y="89"/>
                    </a:lnTo>
                    <a:lnTo>
                      <a:pt x="34" y="98"/>
                    </a:lnTo>
                    <a:lnTo>
                      <a:pt x="21" y="105"/>
                    </a:lnTo>
                    <a:lnTo>
                      <a:pt x="9" y="109"/>
                    </a:lnTo>
                    <a:lnTo>
                      <a:pt x="3" y="112"/>
                    </a:lnTo>
                    <a:lnTo>
                      <a:pt x="0" y="114"/>
                    </a:lnTo>
                    <a:lnTo>
                      <a:pt x="55" y="114"/>
                    </a:lnTo>
                    <a:lnTo>
                      <a:pt x="54" y="112"/>
                    </a:lnTo>
                    <a:lnTo>
                      <a:pt x="52" y="109"/>
                    </a:lnTo>
                    <a:lnTo>
                      <a:pt x="55" y="106"/>
                    </a:lnTo>
                    <a:lnTo>
                      <a:pt x="61" y="101"/>
                    </a:lnTo>
                    <a:lnTo>
                      <a:pt x="71" y="93"/>
                    </a:lnTo>
                    <a:lnTo>
                      <a:pt x="89" y="85"/>
                    </a:lnTo>
                    <a:lnTo>
                      <a:pt x="114" y="73"/>
                    </a:lnTo>
                    <a:lnTo>
                      <a:pt x="142" y="60"/>
                    </a:lnTo>
                    <a:lnTo>
                      <a:pt x="166" y="47"/>
                    </a:lnTo>
                    <a:lnTo>
                      <a:pt x="185" y="36"/>
                    </a:lnTo>
                    <a:lnTo>
                      <a:pt x="201" y="26"/>
                    </a:lnTo>
                    <a:lnTo>
                      <a:pt x="214" y="17"/>
                    </a:lnTo>
                    <a:lnTo>
                      <a:pt x="221" y="10"/>
                    </a:lnTo>
                    <a:lnTo>
                      <a:pt x="227" y="5"/>
                    </a:lnTo>
                    <a:lnTo>
                      <a:pt x="228" y="4"/>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02"/>
              <p:cNvSpPr>
                <a:spLocks/>
              </p:cNvSpPr>
              <p:nvPr/>
            </p:nvSpPr>
            <p:spPr bwMode="auto">
              <a:xfrm>
                <a:off x="1714" y="2386"/>
                <a:ext cx="228" cy="114"/>
              </a:xfrm>
              <a:custGeom>
                <a:avLst/>
                <a:gdLst>
                  <a:gd name="T0" fmla="*/ 214 w 228"/>
                  <a:gd name="T1" fmla="*/ 0 h 114"/>
                  <a:gd name="T2" fmla="*/ 212 w 228"/>
                  <a:gd name="T3" fmla="*/ 0 h 114"/>
                  <a:gd name="T4" fmla="*/ 208 w 228"/>
                  <a:gd name="T5" fmla="*/ 2 h 114"/>
                  <a:gd name="T6" fmla="*/ 202 w 228"/>
                  <a:gd name="T7" fmla="*/ 5 h 114"/>
                  <a:gd name="T8" fmla="*/ 195 w 228"/>
                  <a:gd name="T9" fmla="*/ 8 h 114"/>
                  <a:gd name="T10" fmla="*/ 186 w 228"/>
                  <a:gd name="T11" fmla="*/ 12 h 114"/>
                  <a:gd name="T12" fmla="*/ 176 w 228"/>
                  <a:gd name="T13" fmla="*/ 16 h 114"/>
                  <a:gd name="T14" fmla="*/ 166 w 228"/>
                  <a:gd name="T15" fmla="*/ 22 h 114"/>
                  <a:gd name="T16" fmla="*/ 154 w 228"/>
                  <a:gd name="T17" fmla="*/ 29 h 114"/>
                  <a:gd name="T18" fmla="*/ 146 w 228"/>
                  <a:gd name="T19" fmla="*/ 35 h 114"/>
                  <a:gd name="T20" fmla="*/ 141 w 228"/>
                  <a:gd name="T21" fmla="*/ 38 h 114"/>
                  <a:gd name="T22" fmla="*/ 139 w 228"/>
                  <a:gd name="T23" fmla="*/ 39 h 114"/>
                  <a:gd name="T24" fmla="*/ 137 w 228"/>
                  <a:gd name="T25" fmla="*/ 41 h 114"/>
                  <a:gd name="T26" fmla="*/ 134 w 228"/>
                  <a:gd name="T27" fmla="*/ 42 h 114"/>
                  <a:gd name="T28" fmla="*/ 128 w 228"/>
                  <a:gd name="T29" fmla="*/ 45 h 114"/>
                  <a:gd name="T30" fmla="*/ 120 w 228"/>
                  <a:gd name="T31" fmla="*/ 51 h 114"/>
                  <a:gd name="T32" fmla="*/ 104 w 228"/>
                  <a:gd name="T33" fmla="*/ 60 h 114"/>
                  <a:gd name="T34" fmla="*/ 85 w 228"/>
                  <a:gd name="T35" fmla="*/ 71 h 114"/>
                  <a:gd name="T36" fmla="*/ 66 w 228"/>
                  <a:gd name="T37" fmla="*/ 81 h 114"/>
                  <a:gd name="T38" fmla="*/ 49 w 228"/>
                  <a:gd name="T39" fmla="*/ 90 h 114"/>
                  <a:gd name="T40" fmla="*/ 33 w 228"/>
                  <a:gd name="T41" fmla="*/ 98 h 114"/>
                  <a:gd name="T42" fmla="*/ 20 w 228"/>
                  <a:gd name="T43" fmla="*/ 106 h 114"/>
                  <a:gd name="T44" fmla="*/ 9 w 228"/>
                  <a:gd name="T45" fmla="*/ 110 h 114"/>
                  <a:gd name="T46" fmla="*/ 3 w 228"/>
                  <a:gd name="T47" fmla="*/ 113 h 114"/>
                  <a:gd name="T48" fmla="*/ 0 w 228"/>
                  <a:gd name="T49" fmla="*/ 114 h 114"/>
                  <a:gd name="T50" fmla="*/ 55 w 228"/>
                  <a:gd name="T51" fmla="*/ 114 h 114"/>
                  <a:gd name="T52" fmla="*/ 55 w 228"/>
                  <a:gd name="T53" fmla="*/ 114 h 114"/>
                  <a:gd name="T54" fmla="*/ 53 w 228"/>
                  <a:gd name="T55" fmla="*/ 113 h 114"/>
                  <a:gd name="T56" fmla="*/ 52 w 228"/>
                  <a:gd name="T57" fmla="*/ 110 h 114"/>
                  <a:gd name="T58" fmla="*/ 55 w 228"/>
                  <a:gd name="T59" fmla="*/ 107 h 114"/>
                  <a:gd name="T60" fmla="*/ 61 w 228"/>
                  <a:gd name="T61" fmla="*/ 101 h 114"/>
                  <a:gd name="T62" fmla="*/ 71 w 228"/>
                  <a:gd name="T63" fmla="*/ 94 h 114"/>
                  <a:gd name="T64" fmla="*/ 88 w 228"/>
                  <a:gd name="T65" fmla="*/ 86 h 114"/>
                  <a:gd name="T66" fmla="*/ 114 w 228"/>
                  <a:gd name="T67" fmla="*/ 74 h 114"/>
                  <a:gd name="T68" fmla="*/ 141 w 228"/>
                  <a:gd name="T69" fmla="*/ 61 h 114"/>
                  <a:gd name="T70" fmla="*/ 166 w 228"/>
                  <a:gd name="T71" fmla="*/ 48 h 114"/>
                  <a:gd name="T72" fmla="*/ 185 w 228"/>
                  <a:gd name="T73" fmla="*/ 36 h 114"/>
                  <a:gd name="T74" fmla="*/ 201 w 228"/>
                  <a:gd name="T75" fmla="*/ 26 h 114"/>
                  <a:gd name="T76" fmla="*/ 214 w 228"/>
                  <a:gd name="T77" fmla="*/ 18 h 114"/>
                  <a:gd name="T78" fmla="*/ 221 w 228"/>
                  <a:gd name="T79" fmla="*/ 11 h 114"/>
                  <a:gd name="T80" fmla="*/ 227 w 228"/>
                  <a:gd name="T81" fmla="*/ 6 h 114"/>
                  <a:gd name="T82" fmla="*/ 228 w 228"/>
                  <a:gd name="T83" fmla="*/ 5 h 114"/>
                  <a:gd name="T84" fmla="*/ 214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4" y="0"/>
                    </a:moveTo>
                    <a:lnTo>
                      <a:pt x="212" y="0"/>
                    </a:lnTo>
                    <a:lnTo>
                      <a:pt x="208" y="2"/>
                    </a:lnTo>
                    <a:lnTo>
                      <a:pt x="202" y="5"/>
                    </a:lnTo>
                    <a:lnTo>
                      <a:pt x="195" y="8"/>
                    </a:lnTo>
                    <a:lnTo>
                      <a:pt x="186" y="12"/>
                    </a:lnTo>
                    <a:lnTo>
                      <a:pt x="176" y="16"/>
                    </a:lnTo>
                    <a:lnTo>
                      <a:pt x="166" y="22"/>
                    </a:lnTo>
                    <a:lnTo>
                      <a:pt x="154" y="29"/>
                    </a:lnTo>
                    <a:lnTo>
                      <a:pt x="146" y="35"/>
                    </a:lnTo>
                    <a:lnTo>
                      <a:pt x="141" y="38"/>
                    </a:lnTo>
                    <a:lnTo>
                      <a:pt x="139" y="39"/>
                    </a:lnTo>
                    <a:lnTo>
                      <a:pt x="137" y="41"/>
                    </a:lnTo>
                    <a:lnTo>
                      <a:pt x="134" y="42"/>
                    </a:lnTo>
                    <a:lnTo>
                      <a:pt x="128" y="45"/>
                    </a:lnTo>
                    <a:lnTo>
                      <a:pt x="120" y="51"/>
                    </a:lnTo>
                    <a:lnTo>
                      <a:pt x="104" y="60"/>
                    </a:lnTo>
                    <a:lnTo>
                      <a:pt x="85" y="71"/>
                    </a:lnTo>
                    <a:lnTo>
                      <a:pt x="66" y="81"/>
                    </a:lnTo>
                    <a:lnTo>
                      <a:pt x="49" y="90"/>
                    </a:lnTo>
                    <a:lnTo>
                      <a:pt x="33" y="98"/>
                    </a:lnTo>
                    <a:lnTo>
                      <a:pt x="20" y="106"/>
                    </a:lnTo>
                    <a:lnTo>
                      <a:pt x="9" y="110"/>
                    </a:lnTo>
                    <a:lnTo>
                      <a:pt x="3" y="113"/>
                    </a:lnTo>
                    <a:lnTo>
                      <a:pt x="0" y="114"/>
                    </a:lnTo>
                    <a:lnTo>
                      <a:pt x="55" y="114"/>
                    </a:lnTo>
                    <a:lnTo>
                      <a:pt x="53" y="113"/>
                    </a:lnTo>
                    <a:lnTo>
                      <a:pt x="52" y="110"/>
                    </a:lnTo>
                    <a:lnTo>
                      <a:pt x="55" y="107"/>
                    </a:lnTo>
                    <a:lnTo>
                      <a:pt x="61" y="101"/>
                    </a:lnTo>
                    <a:lnTo>
                      <a:pt x="71" y="94"/>
                    </a:lnTo>
                    <a:lnTo>
                      <a:pt x="88" y="86"/>
                    </a:lnTo>
                    <a:lnTo>
                      <a:pt x="114" y="74"/>
                    </a:lnTo>
                    <a:lnTo>
                      <a:pt x="141" y="61"/>
                    </a:lnTo>
                    <a:lnTo>
                      <a:pt x="166" y="48"/>
                    </a:lnTo>
                    <a:lnTo>
                      <a:pt x="185" y="36"/>
                    </a:lnTo>
                    <a:lnTo>
                      <a:pt x="201" y="26"/>
                    </a:lnTo>
                    <a:lnTo>
                      <a:pt x="214" y="18"/>
                    </a:lnTo>
                    <a:lnTo>
                      <a:pt x="221" y="11"/>
                    </a:lnTo>
                    <a:lnTo>
                      <a:pt x="227" y="6"/>
                    </a:lnTo>
                    <a:lnTo>
                      <a:pt x="228" y="5"/>
                    </a:lnTo>
                    <a:lnTo>
                      <a:pt x="2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03"/>
              <p:cNvSpPr>
                <a:spLocks/>
              </p:cNvSpPr>
              <p:nvPr/>
            </p:nvSpPr>
            <p:spPr bwMode="auto">
              <a:xfrm>
                <a:off x="1740" y="2418"/>
                <a:ext cx="228" cy="114"/>
              </a:xfrm>
              <a:custGeom>
                <a:avLst/>
                <a:gdLst>
                  <a:gd name="T0" fmla="*/ 212 w 228"/>
                  <a:gd name="T1" fmla="*/ 0 h 114"/>
                  <a:gd name="T2" fmla="*/ 211 w 228"/>
                  <a:gd name="T3" fmla="*/ 0 h 114"/>
                  <a:gd name="T4" fmla="*/ 208 w 228"/>
                  <a:gd name="T5" fmla="*/ 2 h 114"/>
                  <a:gd name="T6" fmla="*/ 202 w 228"/>
                  <a:gd name="T7" fmla="*/ 4 h 114"/>
                  <a:gd name="T8" fmla="*/ 193 w 228"/>
                  <a:gd name="T9" fmla="*/ 7 h 114"/>
                  <a:gd name="T10" fmla="*/ 185 w 228"/>
                  <a:gd name="T11" fmla="*/ 12 h 114"/>
                  <a:gd name="T12" fmla="*/ 175 w 228"/>
                  <a:gd name="T13" fmla="*/ 17 h 114"/>
                  <a:gd name="T14" fmla="*/ 164 w 228"/>
                  <a:gd name="T15" fmla="*/ 23 h 114"/>
                  <a:gd name="T16" fmla="*/ 153 w 228"/>
                  <a:gd name="T17" fmla="*/ 30 h 114"/>
                  <a:gd name="T18" fmla="*/ 144 w 228"/>
                  <a:gd name="T19" fmla="*/ 36 h 114"/>
                  <a:gd name="T20" fmla="*/ 140 w 228"/>
                  <a:gd name="T21" fmla="*/ 39 h 114"/>
                  <a:gd name="T22" fmla="*/ 137 w 228"/>
                  <a:gd name="T23" fmla="*/ 41 h 114"/>
                  <a:gd name="T24" fmla="*/ 136 w 228"/>
                  <a:gd name="T25" fmla="*/ 41 h 114"/>
                  <a:gd name="T26" fmla="*/ 133 w 228"/>
                  <a:gd name="T27" fmla="*/ 42 h 114"/>
                  <a:gd name="T28" fmla="*/ 128 w 228"/>
                  <a:gd name="T29" fmla="*/ 45 h 114"/>
                  <a:gd name="T30" fmla="*/ 118 w 228"/>
                  <a:gd name="T31" fmla="*/ 51 h 114"/>
                  <a:gd name="T32" fmla="*/ 104 w 228"/>
                  <a:gd name="T33" fmla="*/ 59 h 114"/>
                  <a:gd name="T34" fmla="*/ 85 w 228"/>
                  <a:gd name="T35" fmla="*/ 71 h 114"/>
                  <a:gd name="T36" fmla="*/ 66 w 228"/>
                  <a:gd name="T37" fmla="*/ 81 h 114"/>
                  <a:gd name="T38" fmla="*/ 49 w 228"/>
                  <a:gd name="T39" fmla="*/ 90 h 114"/>
                  <a:gd name="T40" fmla="*/ 33 w 228"/>
                  <a:gd name="T41" fmla="*/ 98 h 114"/>
                  <a:gd name="T42" fmla="*/ 20 w 228"/>
                  <a:gd name="T43" fmla="*/ 105 h 114"/>
                  <a:gd name="T44" fmla="*/ 9 w 228"/>
                  <a:gd name="T45" fmla="*/ 110 h 114"/>
                  <a:gd name="T46" fmla="*/ 3 w 228"/>
                  <a:gd name="T47" fmla="*/ 113 h 114"/>
                  <a:gd name="T48" fmla="*/ 0 w 228"/>
                  <a:gd name="T49" fmla="*/ 114 h 114"/>
                  <a:gd name="T50" fmla="*/ 53 w 228"/>
                  <a:gd name="T51" fmla="*/ 114 h 114"/>
                  <a:gd name="T52" fmla="*/ 53 w 228"/>
                  <a:gd name="T53" fmla="*/ 114 h 114"/>
                  <a:gd name="T54" fmla="*/ 52 w 228"/>
                  <a:gd name="T55" fmla="*/ 113 h 114"/>
                  <a:gd name="T56" fmla="*/ 52 w 228"/>
                  <a:gd name="T57" fmla="*/ 111 h 114"/>
                  <a:gd name="T58" fmla="*/ 53 w 228"/>
                  <a:gd name="T59" fmla="*/ 107 h 114"/>
                  <a:gd name="T60" fmla="*/ 61 w 228"/>
                  <a:gd name="T61" fmla="*/ 103 h 114"/>
                  <a:gd name="T62" fmla="*/ 71 w 228"/>
                  <a:gd name="T63" fmla="*/ 95 h 114"/>
                  <a:gd name="T64" fmla="*/ 88 w 228"/>
                  <a:gd name="T65" fmla="*/ 85 h 114"/>
                  <a:gd name="T66" fmla="*/ 114 w 228"/>
                  <a:gd name="T67" fmla="*/ 74 h 114"/>
                  <a:gd name="T68" fmla="*/ 141 w 228"/>
                  <a:gd name="T69" fmla="*/ 61 h 114"/>
                  <a:gd name="T70" fmla="*/ 166 w 228"/>
                  <a:gd name="T71" fmla="*/ 48 h 114"/>
                  <a:gd name="T72" fmla="*/ 185 w 228"/>
                  <a:gd name="T73" fmla="*/ 36 h 114"/>
                  <a:gd name="T74" fmla="*/ 201 w 228"/>
                  <a:gd name="T75" fmla="*/ 26 h 114"/>
                  <a:gd name="T76" fmla="*/ 214 w 228"/>
                  <a:gd name="T77" fmla="*/ 17 h 114"/>
                  <a:gd name="T78" fmla="*/ 221 w 228"/>
                  <a:gd name="T79" fmla="*/ 10 h 114"/>
                  <a:gd name="T80" fmla="*/ 227 w 228"/>
                  <a:gd name="T81" fmla="*/ 6 h 114"/>
                  <a:gd name="T82" fmla="*/ 228 w 228"/>
                  <a:gd name="T83" fmla="*/ 4 h 114"/>
                  <a:gd name="T84" fmla="*/ 212 w 22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14"/>
                  <a:gd name="T131" fmla="*/ 228 w 22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14">
                    <a:moveTo>
                      <a:pt x="212" y="0"/>
                    </a:moveTo>
                    <a:lnTo>
                      <a:pt x="211" y="0"/>
                    </a:lnTo>
                    <a:lnTo>
                      <a:pt x="208" y="2"/>
                    </a:lnTo>
                    <a:lnTo>
                      <a:pt x="202" y="4"/>
                    </a:lnTo>
                    <a:lnTo>
                      <a:pt x="193" y="7"/>
                    </a:lnTo>
                    <a:lnTo>
                      <a:pt x="185" y="12"/>
                    </a:lnTo>
                    <a:lnTo>
                      <a:pt x="175" y="17"/>
                    </a:lnTo>
                    <a:lnTo>
                      <a:pt x="164" y="23"/>
                    </a:lnTo>
                    <a:lnTo>
                      <a:pt x="153" y="30"/>
                    </a:lnTo>
                    <a:lnTo>
                      <a:pt x="144" y="36"/>
                    </a:lnTo>
                    <a:lnTo>
                      <a:pt x="140" y="39"/>
                    </a:lnTo>
                    <a:lnTo>
                      <a:pt x="137" y="41"/>
                    </a:lnTo>
                    <a:lnTo>
                      <a:pt x="136" y="41"/>
                    </a:lnTo>
                    <a:lnTo>
                      <a:pt x="133" y="42"/>
                    </a:lnTo>
                    <a:lnTo>
                      <a:pt x="128" y="45"/>
                    </a:lnTo>
                    <a:lnTo>
                      <a:pt x="118" y="51"/>
                    </a:lnTo>
                    <a:lnTo>
                      <a:pt x="104" y="59"/>
                    </a:lnTo>
                    <a:lnTo>
                      <a:pt x="85" y="71"/>
                    </a:lnTo>
                    <a:lnTo>
                      <a:pt x="66" y="81"/>
                    </a:lnTo>
                    <a:lnTo>
                      <a:pt x="49" y="90"/>
                    </a:lnTo>
                    <a:lnTo>
                      <a:pt x="33" y="98"/>
                    </a:lnTo>
                    <a:lnTo>
                      <a:pt x="20" y="105"/>
                    </a:lnTo>
                    <a:lnTo>
                      <a:pt x="9" y="110"/>
                    </a:lnTo>
                    <a:lnTo>
                      <a:pt x="3" y="113"/>
                    </a:lnTo>
                    <a:lnTo>
                      <a:pt x="0" y="114"/>
                    </a:lnTo>
                    <a:lnTo>
                      <a:pt x="53" y="114"/>
                    </a:lnTo>
                    <a:lnTo>
                      <a:pt x="52" y="113"/>
                    </a:lnTo>
                    <a:lnTo>
                      <a:pt x="52" y="111"/>
                    </a:lnTo>
                    <a:lnTo>
                      <a:pt x="53" y="107"/>
                    </a:lnTo>
                    <a:lnTo>
                      <a:pt x="61" y="103"/>
                    </a:lnTo>
                    <a:lnTo>
                      <a:pt x="71" y="95"/>
                    </a:lnTo>
                    <a:lnTo>
                      <a:pt x="88" y="85"/>
                    </a:lnTo>
                    <a:lnTo>
                      <a:pt x="114" y="74"/>
                    </a:lnTo>
                    <a:lnTo>
                      <a:pt x="141" y="61"/>
                    </a:lnTo>
                    <a:lnTo>
                      <a:pt x="166" y="48"/>
                    </a:lnTo>
                    <a:lnTo>
                      <a:pt x="185" y="36"/>
                    </a:lnTo>
                    <a:lnTo>
                      <a:pt x="201" y="26"/>
                    </a:lnTo>
                    <a:lnTo>
                      <a:pt x="214" y="17"/>
                    </a:lnTo>
                    <a:lnTo>
                      <a:pt x="221" y="10"/>
                    </a:lnTo>
                    <a:lnTo>
                      <a:pt x="227" y="6"/>
                    </a:lnTo>
                    <a:lnTo>
                      <a:pt x="228"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204"/>
              <p:cNvSpPr>
                <a:spLocks/>
              </p:cNvSpPr>
              <p:nvPr/>
            </p:nvSpPr>
            <p:spPr bwMode="auto">
              <a:xfrm>
                <a:off x="1245" y="372"/>
                <a:ext cx="231" cy="144"/>
              </a:xfrm>
              <a:custGeom>
                <a:avLst/>
                <a:gdLst>
                  <a:gd name="T0" fmla="*/ 231 w 231"/>
                  <a:gd name="T1" fmla="*/ 0 h 144"/>
                  <a:gd name="T2" fmla="*/ 228 w 231"/>
                  <a:gd name="T3" fmla="*/ 1 h 144"/>
                  <a:gd name="T4" fmla="*/ 218 w 231"/>
                  <a:gd name="T5" fmla="*/ 4 h 144"/>
                  <a:gd name="T6" fmla="*/ 205 w 231"/>
                  <a:gd name="T7" fmla="*/ 10 h 144"/>
                  <a:gd name="T8" fmla="*/ 191 w 231"/>
                  <a:gd name="T9" fmla="*/ 17 h 144"/>
                  <a:gd name="T10" fmla="*/ 175 w 231"/>
                  <a:gd name="T11" fmla="*/ 25 h 144"/>
                  <a:gd name="T12" fmla="*/ 159 w 231"/>
                  <a:gd name="T13" fmla="*/ 32 h 144"/>
                  <a:gd name="T14" fmla="*/ 147 w 231"/>
                  <a:gd name="T15" fmla="*/ 39 h 144"/>
                  <a:gd name="T16" fmla="*/ 139 w 231"/>
                  <a:gd name="T17" fmla="*/ 45 h 144"/>
                  <a:gd name="T18" fmla="*/ 131 w 231"/>
                  <a:gd name="T19" fmla="*/ 50 h 144"/>
                  <a:gd name="T20" fmla="*/ 124 w 231"/>
                  <a:gd name="T21" fmla="*/ 56 h 144"/>
                  <a:gd name="T22" fmla="*/ 114 w 231"/>
                  <a:gd name="T23" fmla="*/ 62 h 144"/>
                  <a:gd name="T24" fmla="*/ 103 w 231"/>
                  <a:gd name="T25" fmla="*/ 68 h 144"/>
                  <a:gd name="T26" fmla="*/ 91 w 231"/>
                  <a:gd name="T27" fmla="*/ 74 h 144"/>
                  <a:gd name="T28" fmla="*/ 79 w 231"/>
                  <a:gd name="T29" fmla="*/ 81 h 144"/>
                  <a:gd name="T30" fmla="*/ 69 w 231"/>
                  <a:gd name="T31" fmla="*/ 87 h 144"/>
                  <a:gd name="T32" fmla="*/ 59 w 231"/>
                  <a:gd name="T33" fmla="*/ 94 h 144"/>
                  <a:gd name="T34" fmla="*/ 49 w 231"/>
                  <a:gd name="T35" fmla="*/ 102 h 144"/>
                  <a:gd name="T36" fmla="*/ 39 w 231"/>
                  <a:gd name="T37" fmla="*/ 110 h 144"/>
                  <a:gd name="T38" fmla="*/ 30 w 231"/>
                  <a:gd name="T39" fmla="*/ 118 h 144"/>
                  <a:gd name="T40" fmla="*/ 20 w 231"/>
                  <a:gd name="T41" fmla="*/ 127 h 144"/>
                  <a:gd name="T42" fmla="*/ 12 w 231"/>
                  <a:gd name="T43" fmla="*/ 134 h 144"/>
                  <a:gd name="T44" fmla="*/ 6 w 231"/>
                  <a:gd name="T45" fmla="*/ 138 h 144"/>
                  <a:gd name="T46" fmla="*/ 2 w 231"/>
                  <a:gd name="T47" fmla="*/ 143 h 144"/>
                  <a:gd name="T48" fmla="*/ 0 w 231"/>
                  <a:gd name="T49" fmla="*/ 144 h 144"/>
                  <a:gd name="T50" fmla="*/ 25 w 231"/>
                  <a:gd name="T51" fmla="*/ 134 h 144"/>
                  <a:gd name="T52" fmla="*/ 159 w 231"/>
                  <a:gd name="T53" fmla="*/ 59 h 144"/>
                  <a:gd name="T54" fmla="*/ 231 w 231"/>
                  <a:gd name="T55" fmla="*/ 0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1"/>
                  <a:gd name="T85" fmla="*/ 0 h 144"/>
                  <a:gd name="T86" fmla="*/ 231 w 231"/>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1" h="144">
                    <a:moveTo>
                      <a:pt x="231" y="0"/>
                    </a:moveTo>
                    <a:lnTo>
                      <a:pt x="228" y="1"/>
                    </a:lnTo>
                    <a:lnTo>
                      <a:pt x="218" y="4"/>
                    </a:lnTo>
                    <a:lnTo>
                      <a:pt x="205" y="10"/>
                    </a:lnTo>
                    <a:lnTo>
                      <a:pt x="191" y="17"/>
                    </a:lnTo>
                    <a:lnTo>
                      <a:pt x="175" y="25"/>
                    </a:lnTo>
                    <a:lnTo>
                      <a:pt x="159" y="32"/>
                    </a:lnTo>
                    <a:lnTo>
                      <a:pt x="147" y="39"/>
                    </a:lnTo>
                    <a:lnTo>
                      <a:pt x="139" y="45"/>
                    </a:lnTo>
                    <a:lnTo>
                      <a:pt x="131" y="50"/>
                    </a:lnTo>
                    <a:lnTo>
                      <a:pt x="124" y="56"/>
                    </a:lnTo>
                    <a:lnTo>
                      <a:pt x="114" y="62"/>
                    </a:lnTo>
                    <a:lnTo>
                      <a:pt x="103" y="68"/>
                    </a:lnTo>
                    <a:lnTo>
                      <a:pt x="91" y="74"/>
                    </a:lnTo>
                    <a:lnTo>
                      <a:pt x="79" y="81"/>
                    </a:lnTo>
                    <a:lnTo>
                      <a:pt x="69" y="87"/>
                    </a:lnTo>
                    <a:lnTo>
                      <a:pt x="59" y="94"/>
                    </a:lnTo>
                    <a:lnTo>
                      <a:pt x="49" y="102"/>
                    </a:lnTo>
                    <a:lnTo>
                      <a:pt x="39" y="110"/>
                    </a:lnTo>
                    <a:lnTo>
                      <a:pt x="30" y="118"/>
                    </a:lnTo>
                    <a:lnTo>
                      <a:pt x="20" y="127"/>
                    </a:lnTo>
                    <a:lnTo>
                      <a:pt x="12" y="134"/>
                    </a:lnTo>
                    <a:lnTo>
                      <a:pt x="6" y="138"/>
                    </a:lnTo>
                    <a:lnTo>
                      <a:pt x="2" y="143"/>
                    </a:lnTo>
                    <a:lnTo>
                      <a:pt x="0" y="144"/>
                    </a:lnTo>
                    <a:lnTo>
                      <a:pt x="25" y="134"/>
                    </a:lnTo>
                    <a:lnTo>
                      <a:pt x="159" y="59"/>
                    </a:lnTo>
                    <a:lnTo>
                      <a:pt x="2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205"/>
              <p:cNvSpPr>
                <a:spLocks/>
              </p:cNvSpPr>
              <p:nvPr/>
            </p:nvSpPr>
            <p:spPr bwMode="auto">
              <a:xfrm>
                <a:off x="1363" y="1288"/>
                <a:ext cx="413" cy="275"/>
              </a:xfrm>
              <a:custGeom>
                <a:avLst/>
                <a:gdLst>
                  <a:gd name="T0" fmla="*/ 80 w 413"/>
                  <a:gd name="T1" fmla="*/ 30 h 275"/>
                  <a:gd name="T2" fmla="*/ 119 w 413"/>
                  <a:gd name="T3" fmla="*/ 14 h 275"/>
                  <a:gd name="T4" fmla="*/ 159 w 413"/>
                  <a:gd name="T5" fmla="*/ 4 h 275"/>
                  <a:gd name="T6" fmla="*/ 208 w 413"/>
                  <a:gd name="T7" fmla="*/ 0 h 275"/>
                  <a:gd name="T8" fmla="*/ 259 w 413"/>
                  <a:gd name="T9" fmla="*/ 1 h 275"/>
                  <a:gd name="T10" fmla="*/ 306 w 413"/>
                  <a:gd name="T11" fmla="*/ 10 h 275"/>
                  <a:gd name="T12" fmla="*/ 351 w 413"/>
                  <a:gd name="T13" fmla="*/ 26 h 275"/>
                  <a:gd name="T14" fmla="*/ 394 w 413"/>
                  <a:gd name="T15" fmla="*/ 50 h 275"/>
                  <a:gd name="T16" fmla="*/ 413 w 413"/>
                  <a:gd name="T17" fmla="*/ 69 h 275"/>
                  <a:gd name="T18" fmla="*/ 406 w 413"/>
                  <a:gd name="T19" fmla="*/ 82 h 275"/>
                  <a:gd name="T20" fmla="*/ 393 w 413"/>
                  <a:gd name="T21" fmla="*/ 80 h 275"/>
                  <a:gd name="T22" fmla="*/ 325 w 413"/>
                  <a:gd name="T23" fmla="*/ 43 h 275"/>
                  <a:gd name="T24" fmla="*/ 247 w 413"/>
                  <a:gd name="T25" fmla="*/ 27 h 275"/>
                  <a:gd name="T26" fmla="*/ 176 w 413"/>
                  <a:gd name="T27" fmla="*/ 27 h 275"/>
                  <a:gd name="T28" fmla="*/ 127 w 413"/>
                  <a:gd name="T29" fmla="*/ 39 h 275"/>
                  <a:gd name="T30" fmla="*/ 80 w 413"/>
                  <a:gd name="T31" fmla="*/ 59 h 275"/>
                  <a:gd name="T32" fmla="*/ 49 w 413"/>
                  <a:gd name="T33" fmla="*/ 88 h 275"/>
                  <a:gd name="T34" fmla="*/ 31 w 413"/>
                  <a:gd name="T35" fmla="*/ 121 h 275"/>
                  <a:gd name="T36" fmla="*/ 25 w 413"/>
                  <a:gd name="T37" fmla="*/ 160 h 275"/>
                  <a:gd name="T38" fmla="*/ 77 w 413"/>
                  <a:gd name="T39" fmla="*/ 222 h 275"/>
                  <a:gd name="T40" fmla="*/ 158 w 413"/>
                  <a:gd name="T41" fmla="*/ 243 h 275"/>
                  <a:gd name="T42" fmla="*/ 238 w 413"/>
                  <a:gd name="T43" fmla="*/ 251 h 275"/>
                  <a:gd name="T44" fmla="*/ 314 w 413"/>
                  <a:gd name="T45" fmla="*/ 242 h 275"/>
                  <a:gd name="T46" fmla="*/ 374 w 413"/>
                  <a:gd name="T47" fmla="*/ 206 h 275"/>
                  <a:gd name="T48" fmla="*/ 384 w 413"/>
                  <a:gd name="T49" fmla="*/ 161 h 275"/>
                  <a:gd name="T50" fmla="*/ 363 w 413"/>
                  <a:gd name="T51" fmla="*/ 141 h 275"/>
                  <a:gd name="T52" fmla="*/ 351 w 413"/>
                  <a:gd name="T53" fmla="*/ 124 h 275"/>
                  <a:gd name="T54" fmla="*/ 360 w 413"/>
                  <a:gd name="T55" fmla="*/ 112 h 275"/>
                  <a:gd name="T56" fmla="*/ 373 w 413"/>
                  <a:gd name="T57" fmla="*/ 115 h 275"/>
                  <a:gd name="T58" fmla="*/ 381 w 413"/>
                  <a:gd name="T59" fmla="*/ 124 h 275"/>
                  <a:gd name="T60" fmla="*/ 413 w 413"/>
                  <a:gd name="T61" fmla="*/ 167 h 275"/>
                  <a:gd name="T62" fmla="*/ 413 w 413"/>
                  <a:gd name="T63" fmla="*/ 173 h 275"/>
                  <a:gd name="T64" fmla="*/ 383 w 413"/>
                  <a:gd name="T65" fmla="*/ 233 h 275"/>
                  <a:gd name="T66" fmla="*/ 319 w 413"/>
                  <a:gd name="T67" fmla="*/ 266 h 275"/>
                  <a:gd name="T68" fmla="*/ 247 w 413"/>
                  <a:gd name="T69" fmla="*/ 275 h 275"/>
                  <a:gd name="T70" fmla="*/ 192 w 413"/>
                  <a:gd name="T71" fmla="*/ 274 h 275"/>
                  <a:gd name="T72" fmla="*/ 135 w 413"/>
                  <a:gd name="T73" fmla="*/ 268 h 275"/>
                  <a:gd name="T74" fmla="*/ 80 w 413"/>
                  <a:gd name="T75" fmla="*/ 253 h 275"/>
                  <a:gd name="T76" fmla="*/ 35 w 413"/>
                  <a:gd name="T77" fmla="*/ 225 h 275"/>
                  <a:gd name="T78" fmla="*/ 8 w 413"/>
                  <a:gd name="T79" fmla="*/ 178 h 275"/>
                  <a:gd name="T80" fmla="*/ 2 w 413"/>
                  <a:gd name="T81" fmla="*/ 125 h 275"/>
                  <a:gd name="T82" fmla="*/ 21 w 413"/>
                  <a:gd name="T83" fmla="*/ 80 h 275"/>
                  <a:gd name="T84" fmla="*/ 57 w 413"/>
                  <a:gd name="T85" fmla="*/ 46 h 2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3"/>
                  <a:gd name="T130" fmla="*/ 0 h 275"/>
                  <a:gd name="T131" fmla="*/ 413 w 413"/>
                  <a:gd name="T132" fmla="*/ 275 h 2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3" h="275">
                    <a:moveTo>
                      <a:pt x="57" y="46"/>
                    </a:moveTo>
                    <a:lnTo>
                      <a:pt x="68" y="37"/>
                    </a:lnTo>
                    <a:lnTo>
                      <a:pt x="80" y="30"/>
                    </a:lnTo>
                    <a:lnTo>
                      <a:pt x="93" y="24"/>
                    </a:lnTo>
                    <a:lnTo>
                      <a:pt x="106" y="18"/>
                    </a:lnTo>
                    <a:lnTo>
                      <a:pt x="119" y="14"/>
                    </a:lnTo>
                    <a:lnTo>
                      <a:pt x="132" y="10"/>
                    </a:lnTo>
                    <a:lnTo>
                      <a:pt x="145" y="7"/>
                    </a:lnTo>
                    <a:lnTo>
                      <a:pt x="159" y="4"/>
                    </a:lnTo>
                    <a:lnTo>
                      <a:pt x="175" y="1"/>
                    </a:lnTo>
                    <a:lnTo>
                      <a:pt x="192" y="0"/>
                    </a:lnTo>
                    <a:lnTo>
                      <a:pt x="208" y="0"/>
                    </a:lnTo>
                    <a:lnTo>
                      <a:pt x="226" y="0"/>
                    </a:lnTo>
                    <a:lnTo>
                      <a:pt x="241" y="0"/>
                    </a:lnTo>
                    <a:lnTo>
                      <a:pt x="259" y="1"/>
                    </a:lnTo>
                    <a:lnTo>
                      <a:pt x="275" y="3"/>
                    </a:lnTo>
                    <a:lnTo>
                      <a:pt x="290" y="5"/>
                    </a:lnTo>
                    <a:lnTo>
                      <a:pt x="306" y="10"/>
                    </a:lnTo>
                    <a:lnTo>
                      <a:pt x="322" y="14"/>
                    </a:lnTo>
                    <a:lnTo>
                      <a:pt x="337" y="20"/>
                    </a:lnTo>
                    <a:lnTo>
                      <a:pt x="351" y="26"/>
                    </a:lnTo>
                    <a:lnTo>
                      <a:pt x="367" y="33"/>
                    </a:lnTo>
                    <a:lnTo>
                      <a:pt x="380" y="41"/>
                    </a:lnTo>
                    <a:lnTo>
                      <a:pt x="394" y="50"/>
                    </a:lnTo>
                    <a:lnTo>
                      <a:pt x="407" y="60"/>
                    </a:lnTo>
                    <a:lnTo>
                      <a:pt x="410" y="65"/>
                    </a:lnTo>
                    <a:lnTo>
                      <a:pt x="413" y="69"/>
                    </a:lnTo>
                    <a:lnTo>
                      <a:pt x="413" y="75"/>
                    </a:lnTo>
                    <a:lnTo>
                      <a:pt x="410" y="79"/>
                    </a:lnTo>
                    <a:lnTo>
                      <a:pt x="406" y="82"/>
                    </a:lnTo>
                    <a:lnTo>
                      <a:pt x="402" y="83"/>
                    </a:lnTo>
                    <a:lnTo>
                      <a:pt x="397" y="83"/>
                    </a:lnTo>
                    <a:lnTo>
                      <a:pt x="393" y="80"/>
                    </a:lnTo>
                    <a:lnTo>
                      <a:pt x="371" y="65"/>
                    </a:lnTo>
                    <a:lnTo>
                      <a:pt x="348" y="53"/>
                    </a:lnTo>
                    <a:lnTo>
                      <a:pt x="325" y="43"/>
                    </a:lnTo>
                    <a:lnTo>
                      <a:pt x="299" y="36"/>
                    </a:lnTo>
                    <a:lnTo>
                      <a:pt x="273" y="30"/>
                    </a:lnTo>
                    <a:lnTo>
                      <a:pt x="247" y="27"/>
                    </a:lnTo>
                    <a:lnTo>
                      <a:pt x="220" y="26"/>
                    </a:lnTo>
                    <a:lnTo>
                      <a:pt x="194" y="26"/>
                    </a:lnTo>
                    <a:lnTo>
                      <a:pt x="176" y="27"/>
                    </a:lnTo>
                    <a:lnTo>
                      <a:pt x="159" y="30"/>
                    </a:lnTo>
                    <a:lnTo>
                      <a:pt x="143" y="33"/>
                    </a:lnTo>
                    <a:lnTo>
                      <a:pt x="127" y="39"/>
                    </a:lnTo>
                    <a:lnTo>
                      <a:pt x="112" y="44"/>
                    </a:lnTo>
                    <a:lnTo>
                      <a:pt x="96" y="52"/>
                    </a:lnTo>
                    <a:lnTo>
                      <a:pt x="80" y="59"/>
                    </a:lnTo>
                    <a:lnTo>
                      <a:pt x="65" y="67"/>
                    </a:lnTo>
                    <a:lnTo>
                      <a:pt x="57" y="78"/>
                    </a:lnTo>
                    <a:lnTo>
                      <a:pt x="49" y="88"/>
                    </a:lnTo>
                    <a:lnTo>
                      <a:pt x="42" y="98"/>
                    </a:lnTo>
                    <a:lnTo>
                      <a:pt x="35" y="109"/>
                    </a:lnTo>
                    <a:lnTo>
                      <a:pt x="31" y="121"/>
                    </a:lnTo>
                    <a:lnTo>
                      <a:pt x="26" y="134"/>
                    </a:lnTo>
                    <a:lnTo>
                      <a:pt x="25" y="147"/>
                    </a:lnTo>
                    <a:lnTo>
                      <a:pt x="25" y="160"/>
                    </a:lnTo>
                    <a:lnTo>
                      <a:pt x="38" y="187"/>
                    </a:lnTo>
                    <a:lnTo>
                      <a:pt x="55" y="207"/>
                    </a:lnTo>
                    <a:lnTo>
                      <a:pt x="77" y="222"/>
                    </a:lnTo>
                    <a:lnTo>
                      <a:pt x="103" y="232"/>
                    </a:lnTo>
                    <a:lnTo>
                      <a:pt x="130" y="239"/>
                    </a:lnTo>
                    <a:lnTo>
                      <a:pt x="158" y="243"/>
                    </a:lnTo>
                    <a:lnTo>
                      <a:pt x="187" y="246"/>
                    </a:lnTo>
                    <a:lnTo>
                      <a:pt x="214" y="249"/>
                    </a:lnTo>
                    <a:lnTo>
                      <a:pt x="238" y="251"/>
                    </a:lnTo>
                    <a:lnTo>
                      <a:pt x="263" y="249"/>
                    </a:lnTo>
                    <a:lnTo>
                      <a:pt x="289" y="248"/>
                    </a:lnTo>
                    <a:lnTo>
                      <a:pt x="314" y="242"/>
                    </a:lnTo>
                    <a:lnTo>
                      <a:pt x="337" y="235"/>
                    </a:lnTo>
                    <a:lnTo>
                      <a:pt x="357" y="222"/>
                    </a:lnTo>
                    <a:lnTo>
                      <a:pt x="374" y="206"/>
                    </a:lnTo>
                    <a:lnTo>
                      <a:pt x="387" y="183"/>
                    </a:lnTo>
                    <a:lnTo>
                      <a:pt x="387" y="173"/>
                    </a:lnTo>
                    <a:lnTo>
                      <a:pt x="384" y="161"/>
                    </a:lnTo>
                    <a:lnTo>
                      <a:pt x="377" y="154"/>
                    </a:lnTo>
                    <a:lnTo>
                      <a:pt x="370" y="148"/>
                    </a:lnTo>
                    <a:lnTo>
                      <a:pt x="363" y="141"/>
                    </a:lnTo>
                    <a:lnTo>
                      <a:pt x="355" y="134"/>
                    </a:lnTo>
                    <a:lnTo>
                      <a:pt x="352" y="129"/>
                    </a:lnTo>
                    <a:lnTo>
                      <a:pt x="351" y="124"/>
                    </a:lnTo>
                    <a:lnTo>
                      <a:pt x="352" y="119"/>
                    </a:lnTo>
                    <a:lnTo>
                      <a:pt x="355" y="115"/>
                    </a:lnTo>
                    <a:lnTo>
                      <a:pt x="360" y="112"/>
                    </a:lnTo>
                    <a:lnTo>
                      <a:pt x="364" y="112"/>
                    </a:lnTo>
                    <a:lnTo>
                      <a:pt x="368" y="112"/>
                    </a:lnTo>
                    <a:lnTo>
                      <a:pt x="373" y="115"/>
                    </a:lnTo>
                    <a:lnTo>
                      <a:pt x="376" y="118"/>
                    </a:lnTo>
                    <a:lnTo>
                      <a:pt x="378" y="121"/>
                    </a:lnTo>
                    <a:lnTo>
                      <a:pt x="381" y="124"/>
                    </a:lnTo>
                    <a:lnTo>
                      <a:pt x="384" y="127"/>
                    </a:lnTo>
                    <a:lnTo>
                      <a:pt x="413" y="165"/>
                    </a:lnTo>
                    <a:lnTo>
                      <a:pt x="413" y="167"/>
                    </a:lnTo>
                    <a:lnTo>
                      <a:pt x="413" y="168"/>
                    </a:lnTo>
                    <a:lnTo>
                      <a:pt x="413" y="171"/>
                    </a:lnTo>
                    <a:lnTo>
                      <a:pt x="413" y="173"/>
                    </a:lnTo>
                    <a:lnTo>
                      <a:pt x="410" y="193"/>
                    </a:lnTo>
                    <a:lnTo>
                      <a:pt x="399" y="215"/>
                    </a:lnTo>
                    <a:lnTo>
                      <a:pt x="383" y="233"/>
                    </a:lnTo>
                    <a:lnTo>
                      <a:pt x="364" y="248"/>
                    </a:lnTo>
                    <a:lnTo>
                      <a:pt x="342" y="259"/>
                    </a:lnTo>
                    <a:lnTo>
                      <a:pt x="319" y="266"/>
                    </a:lnTo>
                    <a:lnTo>
                      <a:pt x="295" y="272"/>
                    </a:lnTo>
                    <a:lnTo>
                      <a:pt x="272" y="275"/>
                    </a:lnTo>
                    <a:lnTo>
                      <a:pt x="247" y="275"/>
                    </a:lnTo>
                    <a:lnTo>
                      <a:pt x="230" y="275"/>
                    </a:lnTo>
                    <a:lnTo>
                      <a:pt x="211" y="275"/>
                    </a:lnTo>
                    <a:lnTo>
                      <a:pt x="192" y="274"/>
                    </a:lnTo>
                    <a:lnTo>
                      <a:pt x="172" y="272"/>
                    </a:lnTo>
                    <a:lnTo>
                      <a:pt x="153" y="271"/>
                    </a:lnTo>
                    <a:lnTo>
                      <a:pt x="135" y="268"/>
                    </a:lnTo>
                    <a:lnTo>
                      <a:pt x="116" y="264"/>
                    </a:lnTo>
                    <a:lnTo>
                      <a:pt x="97" y="259"/>
                    </a:lnTo>
                    <a:lnTo>
                      <a:pt x="80" y="253"/>
                    </a:lnTo>
                    <a:lnTo>
                      <a:pt x="64" y="246"/>
                    </a:lnTo>
                    <a:lnTo>
                      <a:pt x="49" y="236"/>
                    </a:lnTo>
                    <a:lnTo>
                      <a:pt x="35" y="225"/>
                    </a:lnTo>
                    <a:lnTo>
                      <a:pt x="24" y="212"/>
                    </a:lnTo>
                    <a:lnTo>
                      <a:pt x="15" y="196"/>
                    </a:lnTo>
                    <a:lnTo>
                      <a:pt x="8" y="178"/>
                    </a:lnTo>
                    <a:lnTo>
                      <a:pt x="2" y="158"/>
                    </a:lnTo>
                    <a:lnTo>
                      <a:pt x="0" y="141"/>
                    </a:lnTo>
                    <a:lnTo>
                      <a:pt x="2" y="125"/>
                    </a:lnTo>
                    <a:lnTo>
                      <a:pt x="5" y="109"/>
                    </a:lnTo>
                    <a:lnTo>
                      <a:pt x="12" y="95"/>
                    </a:lnTo>
                    <a:lnTo>
                      <a:pt x="21" y="80"/>
                    </a:lnTo>
                    <a:lnTo>
                      <a:pt x="31" y="67"/>
                    </a:lnTo>
                    <a:lnTo>
                      <a:pt x="42" y="56"/>
                    </a:lnTo>
                    <a:lnTo>
                      <a:pt x="5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206"/>
              <p:cNvSpPr>
                <a:spLocks/>
              </p:cNvSpPr>
              <p:nvPr/>
            </p:nvSpPr>
            <p:spPr bwMode="auto">
              <a:xfrm>
                <a:off x="1404" y="656"/>
                <a:ext cx="414" cy="277"/>
              </a:xfrm>
              <a:custGeom>
                <a:avLst/>
                <a:gdLst>
                  <a:gd name="T0" fmla="*/ 79 w 414"/>
                  <a:gd name="T1" fmla="*/ 30 h 277"/>
                  <a:gd name="T2" fmla="*/ 118 w 414"/>
                  <a:gd name="T3" fmla="*/ 15 h 277"/>
                  <a:gd name="T4" fmla="*/ 160 w 414"/>
                  <a:gd name="T5" fmla="*/ 4 h 277"/>
                  <a:gd name="T6" fmla="*/ 209 w 414"/>
                  <a:gd name="T7" fmla="*/ 0 h 277"/>
                  <a:gd name="T8" fmla="*/ 258 w 414"/>
                  <a:gd name="T9" fmla="*/ 2 h 277"/>
                  <a:gd name="T10" fmla="*/ 306 w 414"/>
                  <a:gd name="T11" fmla="*/ 10 h 277"/>
                  <a:gd name="T12" fmla="*/ 352 w 414"/>
                  <a:gd name="T13" fmla="*/ 26 h 277"/>
                  <a:gd name="T14" fmla="*/ 395 w 414"/>
                  <a:gd name="T15" fmla="*/ 51 h 277"/>
                  <a:gd name="T16" fmla="*/ 414 w 414"/>
                  <a:gd name="T17" fmla="*/ 69 h 277"/>
                  <a:gd name="T18" fmla="*/ 407 w 414"/>
                  <a:gd name="T19" fmla="*/ 82 h 277"/>
                  <a:gd name="T20" fmla="*/ 392 w 414"/>
                  <a:gd name="T21" fmla="*/ 81 h 277"/>
                  <a:gd name="T22" fmla="*/ 324 w 414"/>
                  <a:gd name="T23" fmla="*/ 43 h 277"/>
                  <a:gd name="T24" fmla="*/ 247 w 414"/>
                  <a:gd name="T25" fmla="*/ 27 h 277"/>
                  <a:gd name="T26" fmla="*/ 176 w 414"/>
                  <a:gd name="T27" fmla="*/ 27 h 277"/>
                  <a:gd name="T28" fmla="*/ 127 w 414"/>
                  <a:gd name="T29" fmla="*/ 39 h 277"/>
                  <a:gd name="T30" fmla="*/ 81 w 414"/>
                  <a:gd name="T31" fmla="*/ 59 h 277"/>
                  <a:gd name="T32" fmla="*/ 47 w 414"/>
                  <a:gd name="T33" fmla="*/ 87 h 277"/>
                  <a:gd name="T34" fmla="*/ 29 w 414"/>
                  <a:gd name="T35" fmla="*/ 121 h 277"/>
                  <a:gd name="T36" fmla="*/ 23 w 414"/>
                  <a:gd name="T37" fmla="*/ 162 h 277"/>
                  <a:gd name="T38" fmla="*/ 76 w 414"/>
                  <a:gd name="T39" fmla="*/ 224 h 277"/>
                  <a:gd name="T40" fmla="*/ 159 w 414"/>
                  <a:gd name="T41" fmla="*/ 245 h 277"/>
                  <a:gd name="T42" fmla="*/ 238 w 414"/>
                  <a:gd name="T43" fmla="*/ 251 h 277"/>
                  <a:gd name="T44" fmla="*/ 313 w 414"/>
                  <a:gd name="T45" fmla="*/ 244 h 277"/>
                  <a:gd name="T46" fmla="*/ 374 w 414"/>
                  <a:gd name="T47" fmla="*/ 206 h 277"/>
                  <a:gd name="T48" fmla="*/ 384 w 414"/>
                  <a:gd name="T49" fmla="*/ 163 h 277"/>
                  <a:gd name="T50" fmla="*/ 362 w 414"/>
                  <a:gd name="T51" fmla="*/ 140 h 277"/>
                  <a:gd name="T52" fmla="*/ 352 w 414"/>
                  <a:gd name="T53" fmla="*/ 124 h 277"/>
                  <a:gd name="T54" fmla="*/ 359 w 414"/>
                  <a:gd name="T55" fmla="*/ 113 h 277"/>
                  <a:gd name="T56" fmla="*/ 374 w 414"/>
                  <a:gd name="T57" fmla="*/ 115 h 277"/>
                  <a:gd name="T58" fmla="*/ 381 w 414"/>
                  <a:gd name="T59" fmla="*/ 124 h 277"/>
                  <a:gd name="T60" fmla="*/ 414 w 414"/>
                  <a:gd name="T61" fmla="*/ 169 h 277"/>
                  <a:gd name="T62" fmla="*/ 414 w 414"/>
                  <a:gd name="T63" fmla="*/ 175 h 277"/>
                  <a:gd name="T64" fmla="*/ 382 w 414"/>
                  <a:gd name="T65" fmla="*/ 235 h 277"/>
                  <a:gd name="T66" fmla="*/ 319 w 414"/>
                  <a:gd name="T67" fmla="*/ 268 h 277"/>
                  <a:gd name="T68" fmla="*/ 247 w 414"/>
                  <a:gd name="T69" fmla="*/ 277 h 277"/>
                  <a:gd name="T70" fmla="*/ 192 w 414"/>
                  <a:gd name="T71" fmla="*/ 276 h 277"/>
                  <a:gd name="T72" fmla="*/ 134 w 414"/>
                  <a:gd name="T73" fmla="*/ 270 h 277"/>
                  <a:gd name="T74" fmla="*/ 79 w 414"/>
                  <a:gd name="T75" fmla="*/ 255 h 277"/>
                  <a:gd name="T76" fmla="*/ 34 w 414"/>
                  <a:gd name="T77" fmla="*/ 226 h 277"/>
                  <a:gd name="T78" fmla="*/ 6 w 414"/>
                  <a:gd name="T79" fmla="*/ 180 h 277"/>
                  <a:gd name="T80" fmla="*/ 1 w 414"/>
                  <a:gd name="T81" fmla="*/ 127 h 277"/>
                  <a:gd name="T82" fmla="*/ 20 w 414"/>
                  <a:gd name="T83" fmla="*/ 81 h 277"/>
                  <a:gd name="T84" fmla="*/ 55 w 414"/>
                  <a:gd name="T85" fmla="*/ 45 h 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277"/>
                  <a:gd name="T131" fmla="*/ 414 w 414"/>
                  <a:gd name="T132" fmla="*/ 277 h 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277">
                    <a:moveTo>
                      <a:pt x="55" y="45"/>
                    </a:moveTo>
                    <a:lnTo>
                      <a:pt x="66" y="38"/>
                    </a:lnTo>
                    <a:lnTo>
                      <a:pt x="79" y="30"/>
                    </a:lnTo>
                    <a:lnTo>
                      <a:pt x="92" y="25"/>
                    </a:lnTo>
                    <a:lnTo>
                      <a:pt x="105" y="19"/>
                    </a:lnTo>
                    <a:lnTo>
                      <a:pt x="118" y="15"/>
                    </a:lnTo>
                    <a:lnTo>
                      <a:pt x="131" y="10"/>
                    </a:lnTo>
                    <a:lnTo>
                      <a:pt x="146" y="7"/>
                    </a:lnTo>
                    <a:lnTo>
                      <a:pt x="160" y="4"/>
                    </a:lnTo>
                    <a:lnTo>
                      <a:pt x="176" y="2"/>
                    </a:lnTo>
                    <a:lnTo>
                      <a:pt x="193" y="0"/>
                    </a:lnTo>
                    <a:lnTo>
                      <a:pt x="209" y="0"/>
                    </a:lnTo>
                    <a:lnTo>
                      <a:pt x="225" y="0"/>
                    </a:lnTo>
                    <a:lnTo>
                      <a:pt x="242" y="0"/>
                    </a:lnTo>
                    <a:lnTo>
                      <a:pt x="258" y="2"/>
                    </a:lnTo>
                    <a:lnTo>
                      <a:pt x="274" y="3"/>
                    </a:lnTo>
                    <a:lnTo>
                      <a:pt x="291" y="6"/>
                    </a:lnTo>
                    <a:lnTo>
                      <a:pt x="306" y="10"/>
                    </a:lnTo>
                    <a:lnTo>
                      <a:pt x="322" y="15"/>
                    </a:lnTo>
                    <a:lnTo>
                      <a:pt x="337" y="20"/>
                    </a:lnTo>
                    <a:lnTo>
                      <a:pt x="352" y="26"/>
                    </a:lnTo>
                    <a:lnTo>
                      <a:pt x="366" y="33"/>
                    </a:lnTo>
                    <a:lnTo>
                      <a:pt x="381" y="42"/>
                    </a:lnTo>
                    <a:lnTo>
                      <a:pt x="395" y="51"/>
                    </a:lnTo>
                    <a:lnTo>
                      <a:pt x="408" y="61"/>
                    </a:lnTo>
                    <a:lnTo>
                      <a:pt x="411" y="65"/>
                    </a:lnTo>
                    <a:lnTo>
                      <a:pt x="414" y="69"/>
                    </a:lnTo>
                    <a:lnTo>
                      <a:pt x="414" y="75"/>
                    </a:lnTo>
                    <a:lnTo>
                      <a:pt x="411" y="79"/>
                    </a:lnTo>
                    <a:lnTo>
                      <a:pt x="407" y="82"/>
                    </a:lnTo>
                    <a:lnTo>
                      <a:pt x="402" y="84"/>
                    </a:lnTo>
                    <a:lnTo>
                      <a:pt x="397" y="84"/>
                    </a:lnTo>
                    <a:lnTo>
                      <a:pt x="392" y="81"/>
                    </a:lnTo>
                    <a:lnTo>
                      <a:pt x="371" y="65"/>
                    </a:lnTo>
                    <a:lnTo>
                      <a:pt x="348" y="53"/>
                    </a:lnTo>
                    <a:lnTo>
                      <a:pt x="324" y="43"/>
                    </a:lnTo>
                    <a:lnTo>
                      <a:pt x="298" y="36"/>
                    </a:lnTo>
                    <a:lnTo>
                      <a:pt x="273" y="30"/>
                    </a:lnTo>
                    <a:lnTo>
                      <a:pt x="247" y="27"/>
                    </a:lnTo>
                    <a:lnTo>
                      <a:pt x="219" y="26"/>
                    </a:lnTo>
                    <a:lnTo>
                      <a:pt x="193" y="26"/>
                    </a:lnTo>
                    <a:lnTo>
                      <a:pt x="176" y="27"/>
                    </a:lnTo>
                    <a:lnTo>
                      <a:pt x="160" y="30"/>
                    </a:lnTo>
                    <a:lnTo>
                      <a:pt x="144" y="33"/>
                    </a:lnTo>
                    <a:lnTo>
                      <a:pt x="127" y="39"/>
                    </a:lnTo>
                    <a:lnTo>
                      <a:pt x="111" y="45"/>
                    </a:lnTo>
                    <a:lnTo>
                      <a:pt x="95" y="51"/>
                    </a:lnTo>
                    <a:lnTo>
                      <a:pt x="81" y="59"/>
                    </a:lnTo>
                    <a:lnTo>
                      <a:pt x="65" y="66"/>
                    </a:lnTo>
                    <a:lnTo>
                      <a:pt x="56" y="77"/>
                    </a:lnTo>
                    <a:lnTo>
                      <a:pt x="47" y="87"/>
                    </a:lnTo>
                    <a:lnTo>
                      <a:pt x="40" y="98"/>
                    </a:lnTo>
                    <a:lnTo>
                      <a:pt x="33" y="110"/>
                    </a:lnTo>
                    <a:lnTo>
                      <a:pt x="29" y="121"/>
                    </a:lnTo>
                    <a:lnTo>
                      <a:pt x="24" y="134"/>
                    </a:lnTo>
                    <a:lnTo>
                      <a:pt x="23" y="147"/>
                    </a:lnTo>
                    <a:lnTo>
                      <a:pt x="23" y="162"/>
                    </a:lnTo>
                    <a:lnTo>
                      <a:pt x="36" y="189"/>
                    </a:lnTo>
                    <a:lnTo>
                      <a:pt x="53" y="209"/>
                    </a:lnTo>
                    <a:lnTo>
                      <a:pt x="76" y="224"/>
                    </a:lnTo>
                    <a:lnTo>
                      <a:pt x="101" y="234"/>
                    </a:lnTo>
                    <a:lnTo>
                      <a:pt x="130" y="241"/>
                    </a:lnTo>
                    <a:lnTo>
                      <a:pt x="159" y="245"/>
                    </a:lnTo>
                    <a:lnTo>
                      <a:pt x="186" y="248"/>
                    </a:lnTo>
                    <a:lnTo>
                      <a:pt x="213" y="250"/>
                    </a:lnTo>
                    <a:lnTo>
                      <a:pt x="238" y="251"/>
                    </a:lnTo>
                    <a:lnTo>
                      <a:pt x="262" y="251"/>
                    </a:lnTo>
                    <a:lnTo>
                      <a:pt x="288" y="248"/>
                    </a:lnTo>
                    <a:lnTo>
                      <a:pt x="313" y="244"/>
                    </a:lnTo>
                    <a:lnTo>
                      <a:pt x="336" y="235"/>
                    </a:lnTo>
                    <a:lnTo>
                      <a:pt x="356" y="224"/>
                    </a:lnTo>
                    <a:lnTo>
                      <a:pt x="374" y="206"/>
                    </a:lnTo>
                    <a:lnTo>
                      <a:pt x="386" y="183"/>
                    </a:lnTo>
                    <a:lnTo>
                      <a:pt x="388" y="175"/>
                    </a:lnTo>
                    <a:lnTo>
                      <a:pt x="384" y="163"/>
                    </a:lnTo>
                    <a:lnTo>
                      <a:pt x="376" y="156"/>
                    </a:lnTo>
                    <a:lnTo>
                      <a:pt x="369" y="147"/>
                    </a:lnTo>
                    <a:lnTo>
                      <a:pt x="362" y="140"/>
                    </a:lnTo>
                    <a:lnTo>
                      <a:pt x="355" y="133"/>
                    </a:lnTo>
                    <a:lnTo>
                      <a:pt x="352" y="128"/>
                    </a:lnTo>
                    <a:lnTo>
                      <a:pt x="352" y="124"/>
                    </a:lnTo>
                    <a:lnTo>
                      <a:pt x="352" y="120"/>
                    </a:lnTo>
                    <a:lnTo>
                      <a:pt x="355" y="115"/>
                    </a:lnTo>
                    <a:lnTo>
                      <a:pt x="359" y="113"/>
                    </a:lnTo>
                    <a:lnTo>
                      <a:pt x="365" y="111"/>
                    </a:lnTo>
                    <a:lnTo>
                      <a:pt x="369" y="113"/>
                    </a:lnTo>
                    <a:lnTo>
                      <a:pt x="374" y="115"/>
                    </a:lnTo>
                    <a:lnTo>
                      <a:pt x="376" y="118"/>
                    </a:lnTo>
                    <a:lnTo>
                      <a:pt x="379" y="121"/>
                    </a:lnTo>
                    <a:lnTo>
                      <a:pt x="381" y="124"/>
                    </a:lnTo>
                    <a:lnTo>
                      <a:pt x="384" y="127"/>
                    </a:lnTo>
                    <a:lnTo>
                      <a:pt x="412" y="167"/>
                    </a:lnTo>
                    <a:lnTo>
                      <a:pt x="414" y="169"/>
                    </a:lnTo>
                    <a:lnTo>
                      <a:pt x="414" y="170"/>
                    </a:lnTo>
                    <a:lnTo>
                      <a:pt x="414" y="173"/>
                    </a:lnTo>
                    <a:lnTo>
                      <a:pt x="414" y="175"/>
                    </a:lnTo>
                    <a:lnTo>
                      <a:pt x="410" y="195"/>
                    </a:lnTo>
                    <a:lnTo>
                      <a:pt x="398" y="216"/>
                    </a:lnTo>
                    <a:lnTo>
                      <a:pt x="382" y="235"/>
                    </a:lnTo>
                    <a:lnTo>
                      <a:pt x="363" y="250"/>
                    </a:lnTo>
                    <a:lnTo>
                      <a:pt x="342" y="260"/>
                    </a:lnTo>
                    <a:lnTo>
                      <a:pt x="319" y="268"/>
                    </a:lnTo>
                    <a:lnTo>
                      <a:pt x="294" y="273"/>
                    </a:lnTo>
                    <a:lnTo>
                      <a:pt x="271" y="276"/>
                    </a:lnTo>
                    <a:lnTo>
                      <a:pt x="247" y="277"/>
                    </a:lnTo>
                    <a:lnTo>
                      <a:pt x="229" y="277"/>
                    </a:lnTo>
                    <a:lnTo>
                      <a:pt x="210" y="277"/>
                    </a:lnTo>
                    <a:lnTo>
                      <a:pt x="192" y="276"/>
                    </a:lnTo>
                    <a:lnTo>
                      <a:pt x="173" y="274"/>
                    </a:lnTo>
                    <a:lnTo>
                      <a:pt x="153" y="273"/>
                    </a:lnTo>
                    <a:lnTo>
                      <a:pt x="134" y="270"/>
                    </a:lnTo>
                    <a:lnTo>
                      <a:pt x="115" y="265"/>
                    </a:lnTo>
                    <a:lnTo>
                      <a:pt x="96" y="261"/>
                    </a:lnTo>
                    <a:lnTo>
                      <a:pt x="79" y="255"/>
                    </a:lnTo>
                    <a:lnTo>
                      <a:pt x="63" y="248"/>
                    </a:lnTo>
                    <a:lnTo>
                      <a:pt x="49" y="238"/>
                    </a:lnTo>
                    <a:lnTo>
                      <a:pt x="34" y="226"/>
                    </a:lnTo>
                    <a:lnTo>
                      <a:pt x="23" y="213"/>
                    </a:lnTo>
                    <a:lnTo>
                      <a:pt x="13" y="198"/>
                    </a:lnTo>
                    <a:lnTo>
                      <a:pt x="6" y="180"/>
                    </a:lnTo>
                    <a:lnTo>
                      <a:pt x="1" y="160"/>
                    </a:lnTo>
                    <a:lnTo>
                      <a:pt x="0" y="143"/>
                    </a:lnTo>
                    <a:lnTo>
                      <a:pt x="1" y="127"/>
                    </a:lnTo>
                    <a:lnTo>
                      <a:pt x="4" y="111"/>
                    </a:lnTo>
                    <a:lnTo>
                      <a:pt x="11" y="95"/>
                    </a:lnTo>
                    <a:lnTo>
                      <a:pt x="20" y="81"/>
                    </a:lnTo>
                    <a:lnTo>
                      <a:pt x="30" y="68"/>
                    </a:lnTo>
                    <a:lnTo>
                      <a:pt x="42" y="56"/>
                    </a:lnTo>
                    <a:lnTo>
                      <a:pt x="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207"/>
              <p:cNvSpPr>
                <a:spLocks/>
              </p:cNvSpPr>
              <p:nvPr/>
            </p:nvSpPr>
            <p:spPr bwMode="auto">
              <a:xfrm>
                <a:off x="379" y="1622"/>
                <a:ext cx="1093" cy="1123"/>
              </a:xfrm>
              <a:custGeom>
                <a:avLst/>
                <a:gdLst>
                  <a:gd name="T0" fmla="*/ 986 w 1093"/>
                  <a:gd name="T1" fmla="*/ 961 h 1123"/>
                  <a:gd name="T2" fmla="*/ 859 w 1093"/>
                  <a:gd name="T3" fmla="*/ 645 h 1123"/>
                  <a:gd name="T4" fmla="*/ 569 w 1093"/>
                  <a:gd name="T5" fmla="*/ 287 h 1123"/>
                  <a:gd name="T6" fmla="*/ 399 w 1093"/>
                  <a:gd name="T7" fmla="*/ 101 h 1123"/>
                  <a:gd name="T8" fmla="*/ 381 w 1093"/>
                  <a:gd name="T9" fmla="*/ 98 h 1123"/>
                  <a:gd name="T10" fmla="*/ 344 w 1093"/>
                  <a:gd name="T11" fmla="*/ 92 h 1123"/>
                  <a:gd name="T12" fmla="*/ 301 w 1093"/>
                  <a:gd name="T13" fmla="*/ 85 h 1123"/>
                  <a:gd name="T14" fmla="*/ 272 w 1093"/>
                  <a:gd name="T15" fmla="*/ 80 h 1123"/>
                  <a:gd name="T16" fmla="*/ 251 w 1093"/>
                  <a:gd name="T17" fmla="*/ 71 h 1123"/>
                  <a:gd name="T18" fmla="*/ 228 w 1093"/>
                  <a:gd name="T19" fmla="*/ 58 h 1123"/>
                  <a:gd name="T20" fmla="*/ 210 w 1093"/>
                  <a:gd name="T21" fmla="*/ 46 h 1123"/>
                  <a:gd name="T22" fmla="*/ 201 w 1093"/>
                  <a:gd name="T23" fmla="*/ 42 h 1123"/>
                  <a:gd name="T24" fmla="*/ 182 w 1093"/>
                  <a:gd name="T25" fmla="*/ 33 h 1123"/>
                  <a:gd name="T26" fmla="*/ 140 w 1093"/>
                  <a:gd name="T27" fmla="*/ 18 h 1123"/>
                  <a:gd name="T28" fmla="*/ 94 w 1093"/>
                  <a:gd name="T29" fmla="*/ 3 h 1123"/>
                  <a:gd name="T30" fmla="*/ 64 w 1093"/>
                  <a:gd name="T31" fmla="*/ 2 h 1123"/>
                  <a:gd name="T32" fmla="*/ 44 w 1093"/>
                  <a:gd name="T33" fmla="*/ 15 h 1123"/>
                  <a:gd name="T34" fmla="*/ 24 w 1093"/>
                  <a:gd name="T35" fmla="*/ 32 h 1123"/>
                  <a:gd name="T36" fmla="*/ 8 w 1093"/>
                  <a:gd name="T37" fmla="*/ 46 h 1123"/>
                  <a:gd name="T38" fmla="*/ 0 w 1093"/>
                  <a:gd name="T39" fmla="*/ 54 h 1123"/>
                  <a:gd name="T40" fmla="*/ 3 w 1093"/>
                  <a:gd name="T41" fmla="*/ 114 h 1123"/>
                  <a:gd name="T42" fmla="*/ 12 w 1093"/>
                  <a:gd name="T43" fmla="*/ 188 h 1123"/>
                  <a:gd name="T44" fmla="*/ 31 w 1093"/>
                  <a:gd name="T45" fmla="*/ 212 h 1123"/>
                  <a:gd name="T46" fmla="*/ 64 w 1093"/>
                  <a:gd name="T47" fmla="*/ 253 h 1123"/>
                  <a:gd name="T48" fmla="*/ 97 w 1093"/>
                  <a:gd name="T49" fmla="*/ 290 h 1123"/>
                  <a:gd name="T50" fmla="*/ 112 w 1093"/>
                  <a:gd name="T51" fmla="*/ 306 h 1123"/>
                  <a:gd name="T52" fmla="*/ 104 w 1093"/>
                  <a:gd name="T53" fmla="*/ 261 h 1123"/>
                  <a:gd name="T54" fmla="*/ 41 w 1093"/>
                  <a:gd name="T55" fmla="*/ 80 h 1123"/>
                  <a:gd name="T56" fmla="*/ 135 w 1093"/>
                  <a:gd name="T57" fmla="*/ 46 h 1123"/>
                  <a:gd name="T58" fmla="*/ 335 w 1093"/>
                  <a:gd name="T59" fmla="*/ 117 h 1123"/>
                  <a:gd name="T60" fmla="*/ 419 w 1093"/>
                  <a:gd name="T61" fmla="*/ 157 h 1123"/>
                  <a:gd name="T62" fmla="*/ 455 w 1093"/>
                  <a:gd name="T63" fmla="*/ 204 h 1123"/>
                  <a:gd name="T64" fmla="*/ 511 w 1093"/>
                  <a:gd name="T65" fmla="*/ 271 h 1123"/>
                  <a:gd name="T66" fmla="*/ 565 w 1093"/>
                  <a:gd name="T67" fmla="*/ 335 h 1123"/>
                  <a:gd name="T68" fmla="*/ 606 w 1093"/>
                  <a:gd name="T69" fmla="*/ 384 h 1123"/>
                  <a:gd name="T70" fmla="*/ 676 w 1093"/>
                  <a:gd name="T71" fmla="*/ 469 h 1123"/>
                  <a:gd name="T72" fmla="*/ 751 w 1093"/>
                  <a:gd name="T73" fmla="*/ 564 h 1123"/>
                  <a:gd name="T74" fmla="*/ 803 w 1093"/>
                  <a:gd name="T75" fmla="*/ 630 h 1123"/>
                  <a:gd name="T76" fmla="*/ 814 w 1093"/>
                  <a:gd name="T77" fmla="*/ 645 h 1123"/>
                  <a:gd name="T78" fmla="*/ 829 w 1093"/>
                  <a:gd name="T79" fmla="*/ 679 h 1123"/>
                  <a:gd name="T80" fmla="*/ 853 w 1093"/>
                  <a:gd name="T81" fmla="*/ 736 h 1123"/>
                  <a:gd name="T82" fmla="*/ 879 w 1093"/>
                  <a:gd name="T83" fmla="*/ 798 h 1123"/>
                  <a:gd name="T84" fmla="*/ 901 w 1093"/>
                  <a:gd name="T85" fmla="*/ 857 h 1123"/>
                  <a:gd name="T86" fmla="*/ 934 w 1093"/>
                  <a:gd name="T87" fmla="*/ 920 h 1123"/>
                  <a:gd name="T88" fmla="*/ 967 w 1093"/>
                  <a:gd name="T89" fmla="*/ 976 h 1123"/>
                  <a:gd name="T90" fmla="*/ 990 w 1093"/>
                  <a:gd name="T91" fmla="*/ 1011 h 1123"/>
                  <a:gd name="T92" fmla="*/ 1093 w 1093"/>
                  <a:gd name="T93" fmla="*/ 1123 h 1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3"/>
                  <a:gd name="T142" fmla="*/ 0 h 1123"/>
                  <a:gd name="T143" fmla="*/ 1093 w 1093"/>
                  <a:gd name="T144" fmla="*/ 1123 h 1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3" h="1123">
                    <a:moveTo>
                      <a:pt x="1093" y="1123"/>
                    </a:moveTo>
                    <a:lnTo>
                      <a:pt x="986" y="961"/>
                    </a:lnTo>
                    <a:lnTo>
                      <a:pt x="920" y="793"/>
                    </a:lnTo>
                    <a:lnTo>
                      <a:pt x="859" y="645"/>
                    </a:lnTo>
                    <a:lnTo>
                      <a:pt x="726" y="463"/>
                    </a:lnTo>
                    <a:lnTo>
                      <a:pt x="569" y="287"/>
                    </a:lnTo>
                    <a:lnTo>
                      <a:pt x="465" y="150"/>
                    </a:lnTo>
                    <a:lnTo>
                      <a:pt x="399" y="101"/>
                    </a:lnTo>
                    <a:lnTo>
                      <a:pt x="394" y="101"/>
                    </a:lnTo>
                    <a:lnTo>
                      <a:pt x="381" y="98"/>
                    </a:lnTo>
                    <a:lnTo>
                      <a:pt x="364" y="97"/>
                    </a:lnTo>
                    <a:lnTo>
                      <a:pt x="344" y="92"/>
                    </a:lnTo>
                    <a:lnTo>
                      <a:pt x="321" y="90"/>
                    </a:lnTo>
                    <a:lnTo>
                      <a:pt x="301" y="85"/>
                    </a:lnTo>
                    <a:lnTo>
                      <a:pt x="283" y="82"/>
                    </a:lnTo>
                    <a:lnTo>
                      <a:pt x="272" y="80"/>
                    </a:lnTo>
                    <a:lnTo>
                      <a:pt x="263" y="75"/>
                    </a:lnTo>
                    <a:lnTo>
                      <a:pt x="251" y="71"/>
                    </a:lnTo>
                    <a:lnTo>
                      <a:pt x="240" y="65"/>
                    </a:lnTo>
                    <a:lnTo>
                      <a:pt x="228" y="58"/>
                    </a:lnTo>
                    <a:lnTo>
                      <a:pt x="218" y="52"/>
                    </a:lnTo>
                    <a:lnTo>
                      <a:pt x="210" y="46"/>
                    </a:lnTo>
                    <a:lnTo>
                      <a:pt x="202" y="43"/>
                    </a:lnTo>
                    <a:lnTo>
                      <a:pt x="201" y="42"/>
                    </a:lnTo>
                    <a:lnTo>
                      <a:pt x="197" y="39"/>
                    </a:lnTo>
                    <a:lnTo>
                      <a:pt x="182" y="33"/>
                    </a:lnTo>
                    <a:lnTo>
                      <a:pt x="163" y="26"/>
                    </a:lnTo>
                    <a:lnTo>
                      <a:pt x="140" y="18"/>
                    </a:lnTo>
                    <a:lnTo>
                      <a:pt x="117" y="9"/>
                    </a:lnTo>
                    <a:lnTo>
                      <a:pt x="94" y="3"/>
                    </a:lnTo>
                    <a:lnTo>
                      <a:pt x="75" y="0"/>
                    </a:lnTo>
                    <a:lnTo>
                      <a:pt x="64" y="2"/>
                    </a:lnTo>
                    <a:lnTo>
                      <a:pt x="55" y="7"/>
                    </a:lnTo>
                    <a:lnTo>
                      <a:pt x="44" y="15"/>
                    </a:lnTo>
                    <a:lnTo>
                      <a:pt x="34" y="23"/>
                    </a:lnTo>
                    <a:lnTo>
                      <a:pt x="24" y="32"/>
                    </a:lnTo>
                    <a:lnTo>
                      <a:pt x="15" y="41"/>
                    </a:lnTo>
                    <a:lnTo>
                      <a:pt x="8" y="46"/>
                    </a:lnTo>
                    <a:lnTo>
                      <a:pt x="2" y="52"/>
                    </a:lnTo>
                    <a:lnTo>
                      <a:pt x="0" y="54"/>
                    </a:lnTo>
                    <a:lnTo>
                      <a:pt x="0" y="72"/>
                    </a:lnTo>
                    <a:lnTo>
                      <a:pt x="3" y="114"/>
                    </a:lnTo>
                    <a:lnTo>
                      <a:pt x="6" y="160"/>
                    </a:lnTo>
                    <a:lnTo>
                      <a:pt x="12" y="188"/>
                    </a:lnTo>
                    <a:lnTo>
                      <a:pt x="18" y="196"/>
                    </a:lnTo>
                    <a:lnTo>
                      <a:pt x="31" y="212"/>
                    </a:lnTo>
                    <a:lnTo>
                      <a:pt x="47" y="231"/>
                    </a:lnTo>
                    <a:lnTo>
                      <a:pt x="64" y="253"/>
                    </a:lnTo>
                    <a:lnTo>
                      <a:pt x="81" y="273"/>
                    </a:lnTo>
                    <a:lnTo>
                      <a:pt x="97" y="290"/>
                    </a:lnTo>
                    <a:lnTo>
                      <a:pt x="107" y="302"/>
                    </a:lnTo>
                    <a:lnTo>
                      <a:pt x="112" y="306"/>
                    </a:lnTo>
                    <a:lnTo>
                      <a:pt x="208" y="351"/>
                    </a:lnTo>
                    <a:lnTo>
                      <a:pt x="104" y="261"/>
                    </a:lnTo>
                    <a:lnTo>
                      <a:pt x="41" y="143"/>
                    </a:lnTo>
                    <a:lnTo>
                      <a:pt x="41" y="80"/>
                    </a:lnTo>
                    <a:lnTo>
                      <a:pt x="97" y="42"/>
                    </a:lnTo>
                    <a:lnTo>
                      <a:pt x="135" y="46"/>
                    </a:lnTo>
                    <a:lnTo>
                      <a:pt x="231" y="105"/>
                    </a:lnTo>
                    <a:lnTo>
                      <a:pt x="335" y="117"/>
                    </a:lnTo>
                    <a:lnTo>
                      <a:pt x="413" y="150"/>
                    </a:lnTo>
                    <a:lnTo>
                      <a:pt x="419" y="157"/>
                    </a:lnTo>
                    <a:lnTo>
                      <a:pt x="433" y="176"/>
                    </a:lnTo>
                    <a:lnTo>
                      <a:pt x="455" y="204"/>
                    </a:lnTo>
                    <a:lnTo>
                      <a:pt x="482" y="237"/>
                    </a:lnTo>
                    <a:lnTo>
                      <a:pt x="511" y="271"/>
                    </a:lnTo>
                    <a:lnTo>
                      <a:pt x="539" y="306"/>
                    </a:lnTo>
                    <a:lnTo>
                      <a:pt x="565" y="335"/>
                    </a:lnTo>
                    <a:lnTo>
                      <a:pt x="585" y="358"/>
                    </a:lnTo>
                    <a:lnTo>
                      <a:pt x="606" y="384"/>
                    </a:lnTo>
                    <a:lnTo>
                      <a:pt x="638" y="423"/>
                    </a:lnTo>
                    <a:lnTo>
                      <a:pt x="676" y="469"/>
                    </a:lnTo>
                    <a:lnTo>
                      <a:pt x="715" y="518"/>
                    </a:lnTo>
                    <a:lnTo>
                      <a:pt x="751" y="564"/>
                    </a:lnTo>
                    <a:lnTo>
                      <a:pt x="782" y="603"/>
                    </a:lnTo>
                    <a:lnTo>
                      <a:pt x="803" y="630"/>
                    </a:lnTo>
                    <a:lnTo>
                      <a:pt x="811" y="640"/>
                    </a:lnTo>
                    <a:lnTo>
                      <a:pt x="814" y="645"/>
                    </a:lnTo>
                    <a:lnTo>
                      <a:pt x="820" y="659"/>
                    </a:lnTo>
                    <a:lnTo>
                      <a:pt x="829" y="679"/>
                    </a:lnTo>
                    <a:lnTo>
                      <a:pt x="840" y="705"/>
                    </a:lnTo>
                    <a:lnTo>
                      <a:pt x="853" y="736"/>
                    </a:lnTo>
                    <a:lnTo>
                      <a:pt x="866" y="766"/>
                    </a:lnTo>
                    <a:lnTo>
                      <a:pt x="879" y="798"/>
                    </a:lnTo>
                    <a:lnTo>
                      <a:pt x="889" y="826"/>
                    </a:lnTo>
                    <a:lnTo>
                      <a:pt x="901" y="857"/>
                    </a:lnTo>
                    <a:lnTo>
                      <a:pt x="917" y="888"/>
                    </a:lnTo>
                    <a:lnTo>
                      <a:pt x="934" y="920"/>
                    </a:lnTo>
                    <a:lnTo>
                      <a:pt x="951" y="949"/>
                    </a:lnTo>
                    <a:lnTo>
                      <a:pt x="967" y="976"/>
                    </a:lnTo>
                    <a:lnTo>
                      <a:pt x="980" y="998"/>
                    </a:lnTo>
                    <a:lnTo>
                      <a:pt x="990" y="1011"/>
                    </a:lnTo>
                    <a:lnTo>
                      <a:pt x="993" y="1017"/>
                    </a:lnTo>
                    <a:lnTo>
                      <a:pt x="1093" y="1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208"/>
              <p:cNvSpPr>
                <a:spLocks/>
              </p:cNvSpPr>
              <p:nvPr/>
            </p:nvSpPr>
            <p:spPr bwMode="auto">
              <a:xfrm>
                <a:off x="316" y="2055"/>
                <a:ext cx="450" cy="153"/>
              </a:xfrm>
              <a:custGeom>
                <a:avLst/>
                <a:gdLst>
                  <a:gd name="T0" fmla="*/ 19 w 450"/>
                  <a:gd name="T1" fmla="*/ 0 h 153"/>
                  <a:gd name="T2" fmla="*/ 118 w 450"/>
                  <a:gd name="T3" fmla="*/ 59 h 153"/>
                  <a:gd name="T4" fmla="*/ 120 w 450"/>
                  <a:gd name="T5" fmla="*/ 57 h 153"/>
                  <a:gd name="T6" fmla="*/ 125 w 450"/>
                  <a:gd name="T7" fmla="*/ 55 h 153"/>
                  <a:gd name="T8" fmla="*/ 134 w 450"/>
                  <a:gd name="T9" fmla="*/ 52 h 153"/>
                  <a:gd name="T10" fmla="*/ 144 w 450"/>
                  <a:gd name="T11" fmla="*/ 49 h 153"/>
                  <a:gd name="T12" fmla="*/ 156 w 450"/>
                  <a:gd name="T13" fmla="*/ 47 h 153"/>
                  <a:gd name="T14" fmla="*/ 167 w 450"/>
                  <a:gd name="T15" fmla="*/ 47 h 153"/>
                  <a:gd name="T16" fmla="*/ 179 w 450"/>
                  <a:gd name="T17" fmla="*/ 52 h 153"/>
                  <a:gd name="T18" fmla="*/ 189 w 450"/>
                  <a:gd name="T19" fmla="*/ 59 h 153"/>
                  <a:gd name="T20" fmla="*/ 199 w 450"/>
                  <a:gd name="T21" fmla="*/ 69 h 153"/>
                  <a:gd name="T22" fmla="*/ 208 w 450"/>
                  <a:gd name="T23" fmla="*/ 78 h 153"/>
                  <a:gd name="T24" fmla="*/ 216 w 450"/>
                  <a:gd name="T25" fmla="*/ 86 h 153"/>
                  <a:gd name="T26" fmla="*/ 224 w 450"/>
                  <a:gd name="T27" fmla="*/ 94 h 153"/>
                  <a:gd name="T28" fmla="*/ 229 w 450"/>
                  <a:gd name="T29" fmla="*/ 99 h 153"/>
                  <a:gd name="T30" fmla="*/ 234 w 450"/>
                  <a:gd name="T31" fmla="*/ 104 h 153"/>
                  <a:gd name="T32" fmla="*/ 237 w 450"/>
                  <a:gd name="T33" fmla="*/ 106 h 153"/>
                  <a:gd name="T34" fmla="*/ 238 w 450"/>
                  <a:gd name="T35" fmla="*/ 108 h 153"/>
                  <a:gd name="T36" fmla="*/ 268 w 450"/>
                  <a:gd name="T37" fmla="*/ 118 h 153"/>
                  <a:gd name="T38" fmla="*/ 450 w 450"/>
                  <a:gd name="T39" fmla="*/ 153 h 153"/>
                  <a:gd name="T40" fmla="*/ 444 w 450"/>
                  <a:gd name="T41" fmla="*/ 153 h 153"/>
                  <a:gd name="T42" fmla="*/ 427 w 450"/>
                  <a:gd name="T43" fmla="*/ 151 h 153"/>
                  <a:gd name="T44" fmla="*/ 401 w 450"/>
                  <a:gd name="T45" fmla="*/ 150 h 153"/>
                  <a:gd name="T46" fmla="*/ 372 w 450"/>
                  <a:gd name="T47" fmla="*/ 148 h 153"/>
                  <a:gd name="T48" fmla="*/ 340 w 450"/>
                  <a:gd name="T49" fmla="*/ 145 h 153"/>
                  <a:gd name="T50" fmla="*/ 310 w 450"/>
                  <a:gd name="T51" fmla="*/ 144 h 153"/>
                  <a:gd name="T52" fmla="*/ 286 w 450"/>
                  <a:gd name="T53" fmla="*/ 143 h 153"/>
                  <a:gd name="T54" fmla="*/ 268 w 450"/>
                  <a:gd name="T55" fmla="*/ 141 h 153"/>
                  <a:gd name="T56" fmla="*/ 255 w 450"/>
                  <a:gd name="T57" fmla="*/ 138 h 153"/>
                  <a:gd name="T58" fmla="*/ 241 w 450"/>
                  <a:gd name="T59" fmla="*/ 134 h 153"/>
                  <a:gd name="T60" fmla="*/ 225 w 450"/>
                  <a:gd name="T61" fmla="*/ 127 h 153"/>
                  <a:gd name="T62" fmla="*/ 212 w 450"/>
                  <a:gd name="T63" fmla="*/ 121 h 153"/>
                  <a:gd name="T64" fmla="*/ 201 w 450"/>
                  <a:gd name="T65" fmla="*/ 114 h 153"/>
                  <a:gd name="T66" fmla="*/ 190 w 450"/>
                  <a:gd name="T67" fmla="*/ 109 h 153"/>
                  <a:gd name="T68" fmla="*/ 185 w 450"/>
                  <a:gd name="T69" fmla="*/ 105 h 153"/>
                  <a:gd name="T70" fmla="*/ 182 w 450"/>
                  <a:gd name="T71" fmla="*/ 104 h 153"/>
                  <a:gd name="T72" fmla="*/ 179 w 450"/>
                  <a:gd name="T73" fmla="*/ 101 h 153"/>
                  <a:gd name="T74" fmla="*/ 172 w 450"/>
                  <a:gd name="T75" fmla="*/ 92 h 153"/>
                  <a:gd name="T76" fmla="*/ 162 w 450"/>
                  <a:gd name="T77" fmla="*/ 85 h 153"/>
                  <a:gd name="T78" fmla="*/ 153 w 450"/>
                  <a:gd name="T79" fmla="*/ 82 h 153"/>
                  <a:gd name="T80" fmla="*/ 146 w 450"/>
                  <a:gd name="T81" fmla="*/ 83 h 153"/>
                  <a:gd name="T82" fmla="*/ 134 w 450"/>
                  <a:gd name="T83" fmla="*/ 89 h 153"/>
                  <a:gd name="T84" fmla="*/ 120 w 450"/>
                  <a:gd name="T85" fmla="*/ 96 h 153"/>
                  <a:gd name="T86" fmla="*/ 104 w 450"/>
                  <a:gd name="T87" fmla="*/ 105 h 153"/>
                  <a:gd name="T88" fmla="*/ 89 w 450"/>
                  <a:gd name="T89" fmla="*/ 115 h 153"/>
                  <a:gd name="T90" fmla="*/ 76 w 450"/>
                  <a:gd name="T91" fmla="*/ 122 h 153"/>
                  <a:gd name="T92" fmla="*/ 66 w 450"/>
                  <a:gd name="T93" fmla="*/ 128 h 153"/>
                  <a:gd name="T94" fmla="*/ 63 w 450"/>
                  <a:gd name="T95" fmla="*/ 130 h 153"/>
                  <a:gd name="T96" fmla="*/ 92 w 450"/>
                  <a:gd name="T97" fmla="*/ 73 h 153"/>
                  <a:gd name="T98" fmla="*/ 40 w 450"/>
                  <a:gd name="T99" fmla="*/ 85 h 153"/>
                  <a:gd name="T100" fmla="*/ 63 w 450"/>
                  <a:gd name="T101" fmla="*/ 56 h 153"/>
                  <a:gd name="T102" fmla="*/ 0 w 450"/>
                  <a:gd name="T103" fmla="*/ 21 h 153"/>
                  <a:gd name="T104" fmla="*/ 19 w 450"/>
                  <a:gd name="T105" fmla="*/ 0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0"/>
                  <a:gd name="T160" fmla="*/ 0 h 153"/>
                  <a:gd name="T161" fmla="*/ 450 w 450"/>
                  <a:gd name="T162" fmla="*/ 153 h 1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0" h="153">
                    <a:moveTo>
                      <a:pt x="19" y="0"/>
                    </a:moveTo>
                    <a:lnTo>
                      <a:pt x="118" y="59"/>
                    </a:lnTo>
                    <a:lnTo>
                      <a:pt x="120" y="57"/>
                    </a:lnTo>
                    <a:lnTo>
                      <a:pt x="125" y="55"/>
                    </a:lnTo>
                    <a:lnTo>
                      <a:pt x="134" y="52"/>
                    </a:lnTo>
                    <a:lnTo>
                      <a:pt x="144" y="49"/>
                    </a:lnTo>
                    <a:lnTo>
                      <a:pt x="156" y="47"/>
                    </a:lnTo>
                    <a:lnTo>
                      <a:pt x="167" y="47"/>
                    </a:lnTo>
                    <a:lnTo>
                      <a:pt x="179" y="52"/>
                    </a:lnTo>
                    <a:lnTo>
                      <a:pt x="189" y="59"/>
                    </a:lnTo>
                    <a:lnTo>
                      <a:pt x="199" y="69"/>
                    </a:lnTo>
                    <a:lnTo>
                      <a:pt x="208" y="78"/>
                    </a:lnTo>
                    <a:lnTo>
                      <a:pt x="216" y="86"/>
                    </a:lnTo>
                    <a:lnTo>
                      <a:pt x="224" y="94"/>
                    </a:lnTo>
                    <a:lnTo>
                      <a:pt x="229" y="99"/>
                    </a:lnTo>
                    <a:lnTo>
                      <a:pt x="234" y="104"/>
                    </a:lnTo>
                    <a:lnTo>
                      <a:pt x="237" y="106"/>
                    </a:lnTo>
                    <a:lnTo>
                      <a:pt x="238" y="108"/>
                    </a:lnTo>
                    <a:lnTo>
                      <a:pt x="268" y="118"/>
                    </a:lnTo>
                    <a:lnTo>
                      <a:pt x="450" y="153"/>
                    </a:lnTo>
                    <a:lnTo>
                      <a:pt x="444" y="153"/>
                    </a:lnTo>
                    <a:lnTo>
                      <a:pt x="427" y="151"/>
                    </a:lnTo>
                    <a:lnTo>
                      <a:pt x="401" y="150"/>
                    </a:lnTo>
                    <a:lnTo>
                      <a:pt x="372" y="148"/>
                    </a:lnTo>
                    <a:lnTo>
                      <a:pt x="340" y="145"/>
                    </a:lnTo>
                    <a:lnTo>
                      <a:pt x="310" y="144"/>
                    </a:lnTo>
                    <a:lnTo>
                      <a:pt x="286" y="143"/>
                    </a:lnTo>
                    <a:lnTo>
                      <a:pt x="268" y="141"/>
                    </a:lnTo>
                    <a:lnTo>
                      <a:pt x="255" y="138"/>
                    </a:lnTo>
                    <a:lnTo>
                      <a:pt x="241" y="134"/>
                    </a:lnTo>
                    <a:lnTo>
                      <a:pt x="225" y="127"/>
                    </a:lnTo>
                    <a:lnTo>
                      <a:pt x="212" y="121"/>
                    </a:lnTo>
                    <a:lnTo>
                      <a:pt x="201" y="114"/>
                    </a:lnTo>
                    <a:lnTo>
                      <a:pt x="190" y="109"/>
                    </a:lnTo>
                    <a:lnTo>
                      <a:pt x="185" y="105"/>
                    </a:lnTo>
                    <a:lnTo>
                      <a:pt x="182" y="104"/>
                    </a:lnTo>
                    <a:lnTo>
                      <a:pt x="179" y="101"/>
                    </a:lnTo>
                    <a:lnTo>
                      <a:pt x="172" y="92"/>
                    </a:lnTo>
                    <a:lnTo>
                      <a:pt x="162" y="85"/>
                    </a:lnTo>
                    <a:lnTo>
                      <a:pt x="153" y="82"/>
                    </a:lnTo>
                    <a:lnTo>
                      <a:pt x="146" y="83"/>
                    </a:lnTo>
                    <a:lnTo>
                      <a:pt x="134" y="89"/>
                    </a:lnTo>
                    <a:lnTo>
                      <a:pt x="120" y="96"/>
                    </a:lnTo>
                    <a:lnTo>
                      <a:pt x="104" y="105"/>
                    </a:lnTo>
                    <a:lnTo>
                      <a:pt x="89" y="115"/>
                    </a:lnTo>
                    <a:lnTo>
                      <a:pt x="76" y="122"/>
                    </a:lnTo>
                    <a:lnTo>
                      <a:pt x="66" y="128"/>
                    </a:lnTo>
                    <a:lnTo>
                      <a:pt x="63" y="130"/>
                    </a:lnTo>
                    <a:lnTo>
                      <a:pt x="92" y="73"/>
                    </a:lnTo>
                    <a:lnTo>
                      <a:pt x="40" y="85"/>
                    </a:lnTo>
                    <a:lnTo>
                      <a:pt x="63" y="56"/>
                    </a:lnTo>
                    <a:lnTo>
                      <a:pt x="0" y="2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209"/>
              <p:cNvSpPr>
                <a:spLocks/>
              </p:cNvSpPr>
              <p:nvPr/>
            </p:nvSpPr>
            <p:spPr bwMode="auto">
              <a:xfrm>
                <a:off x="554" y="1954"/>
                <a:ext cx="89" cy="219"/>
              </a:xfrm>
              <a:custGeom>
                <a:avLst/>
                <a:gdLst>
                  <a:gd name="T0" fmla="*/ 0 w 89"/>
                  <a:gd name="T1" fmla="*/ 0 h 219"/>
                  <a:gd name="T2" fmla="*/ 3 w 89"/>
                  <a:gd name="T3" fmla="*/ 1 h 219"/>
                  <a:gd name="T4" fmla="*/ 12 w 89"/>
                  <a:gd name="T5" fmla="*/ 4 h 219"/>
                  <a:gd name="T6" fmla="*/ 23 w 89"/>
                  <a:gd name="T7" fmla="*/ 10 h 219"/>
                  <a:gd name="T8" fmla="*/ 36 w 89"/>
                  <a:gd name="T9" fmla="*/ 17 h 219"/>
                  <a:gd name="T10" fmla="*/ 51 w 89"/>
                  <a:gd name="T11" fmla="*/ 24 h 219"/>
                  <a:gd name="T12" fmla="*/ 62 w 89"/>
                  <a:gd name="T13" fmla="*/ 32 h 219"/>
                  <a:gd name="T14" fmla="*/ 72 w 89"/>
                  <a:gd name="T15" fmla="*/ 39 h 219"/>
                  <a:gd name="T16" fmla="*/ 78 w 89"/>
                  <a:gd name="T17" fmla="*/ 45 h 219"/>
                  <a:gd name="T18" fmla="*/ 82 w 89"/>
                  <a:gd name="T19" fmla="*/ 62 h 219"/>
                  <a:gd name="T20" fmla="*/ 87 w 89"/>
                  <a:gd name="T21" fmla="*/ 82 h 219"/>
                  <a:gd name="T22" fmla="*/ 88 w 89"/>
                  <a:gd name="T23" fmla="*/ 101 h 219"/>
                  <a:gd name="T24" fmla="*/ 89 w 89"/>
                  <a:gd name="T25" fmla="*/ 108 h 219"/>
                  <a:gd name="T26" fmla="*/ 59 w 89"/>
                  <a:gd name="T27" fmla="*/ 197 h 219"/>
                  <a:gd name="T28" fmla="*/ 19 w 89"/>
                  <a:gd name="T29" fmla="*/ 219 h 219"/>
                  <a:gd name="T30" fmla="*/ 56 w 89"/>
                  <a:gd name="T31" fmla="*/ 157 h 219"/>
                  <a:gd name="T32" fmla="*/ 59 w 89"/>
                  <a:gd name="T33" fmla="*/ 148 h 219"/>
                  <a:gd name="T34" fmla="*/ 65 w 89"/>
                  <a:gd name="T35" fmla="*/ 130 h 219"/>
                  <a:gd name="T36" fmla="*/ 68 w 89"/>
                  <a:gd name="T37" fmla="*/ 105 h 219"/>
                  <a:gd name="T38" fmla="*/ 64 w 89"/>
                  <a:gd name="T39" fmla="*/ 82 h 219"/>
                  <a:gd name="T40" fmla="*/ 58 w 89"/>
                  <a:gd name="T41" fmla="*/ 71 h 219"/>
                  <a:gd name="T42" fmla="*/ 49 w 89"/>
                  <a:gd name="T43" fmla="*/ 58 h 219"/>
                  <a:gd name="T44" fmla="*/ 39 w 89"/>
                  <a:gd name="T45" fmla="*/ 45 h 219"/>
                  <a:gd name="T46" fmla="*/ 27 w 89"/>
                  <a:gd name="T47" fmla="*/ 32 h 219"/>
                  <a:gd name="T48" fmla="*/ 17 w 89"/>
                  <a:gd name="T49" fmla="*/ 19 h 219"/>
                  <a:gd name="T50" fmla="*/ 9 w 89"/>
                  <a:gd name="T51" fmla="*/ 9 h 219"/>
                  <a:gd name="T52" fmla="*/ 3 w 89"/>
                  <a:gd name="T53" fmla="*/ 3 h 219"/>
                  <a:gd name="T54" fmla="*/ 0 w 89"/>
                  <a:gd name="T55" fmla="*/ 0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
                  <a:gd name="T85" fmla="*/ 0 h 219"/>
                  <a:gd name="T86" fmla="*/ 89 w 89"/>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 h="219">
                    <a:moveTo>
                      <a:pt x="0" y="0"/>
                    </a:moveTo>
                    <a:lnTo>
                      <a:pt x="3" y="1"/>
                    </a:lnTo>
                    <a:lnTo>
                      <a:pt x="12" y="4"/>
                    </a:lnTo>
                    <a:lnTo>
                      <a:pt x="23" y="10"/>
                    </a:lnTo>
                    <a:lnTo>
                      <a:pt x="36" y="17"/>
                    </a:lnTo>
                    <a:lnTo>
                      <a:pt x="51" y="24"/>
                    </a:lnTo>
                    <a:lnTo>
                      <a:pt x="62" y="32"/>
                    </a:lnTo>
                    <a:lnTo>
                      <a:pt x="72" y="39"/>
                    </a:lnTo>
                    <a:lnTo>
                      <a:pt x="78" y="45"/>
                    </a:lnTo>
                    <a:lnTo>
                      <a:pt x="82" y="62"/>
                    </a:lnTo>
                    <a:lnTo>
                      <a:pt x="87" y="82"/>
                    </a:lnTo>
                    <a:lnTo>
                      <a:pt x="88" y="101"/>
                    </a:lnTo>
                    <a:lnTo>
                      <a:pt x="89" y="108"/>
                    </a:lnTo>
                    <a:lnTo>
                      <a:pt x="59" y="197"/>
                    </a:lnTo>
                    <a:lnTo>
                      <a:pt x="19" y="219"/>
                    </a:lnTo>
                    <a:lnTo>
                      <a:pt x="56" y="157"/>
                    </a:lnTo>
                    <a:lnTo>
                      <a:pt x="59" y="148"/>
                    </a:lnTo>
                    <a:lnTo>
                      <a:pt x="65" y="130"/>
                    </a:lnTo>
                    <a:lnTo>
                      <a:pt x="68" y="105"/>
                    </a:lnTo>
                    <a:lnTo>
                      <a:pt x="64" y="82"/>
                    </a:lnTo>
                    <a:lnTo>
                      <a:pt x="58" y="71"/>
                    </a:lnTo>
                    <a:lnTo>
                      <a:pt x="49" y="58"/>
                    </a:lnTo>
                    <a:lnTo>
                      <a:pt x="39" y="45"/>
                    </a:lnTo>
                    <a:lnTo>
                      <a:pt x="27" y="32"/>
                    </a:lnTo>
                    <a:lnTo>
                      <a:pt x="17" y="19"/>
                    </a:lnTo>
                    <a:lnTo>
                      <a:pt x="9" y="9"/>
                    </a:lnTo>
                    <a:lnTo>
                      <a:pt x="3"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Freeform 210"/>
            <p:cNvSpPr>
              <a:spLocks/>
            </p:cNvSpPr>
            <p:nvPr/>
          </p:nvSpPr>
          <p:spPr bwMode="auto">
            <a:xfrm>
              <a:off x="26" y="1687"/>
              <a:ext cx="391" cy="575"/>
            </a:xfrm>
            <a:custGeom>
              <a:avLst/>
              <a:gdLst>
                <a:gd name="T0" fmla="*/ 309 w 391"/>
                <a:gd name="T1" fmla="*/ 0 h 575"/>
                <a:gd name="T2" fmla="*/ 296 w 391"/>
                <a:gd name="T3" fmla="*/ 13 h 575"/>
                <a:gd name="T4" fmla="*/ 263 w 391"/>
                <a:gd name="T5" fmla="*/ 43 h 575"/>
                <a:gd name="T6" fmla="*/ 224 w 391"/>
                <a:gd name="T7" fmla="*/ 79 h 575"/>
                <a:gd name="T8" fmla="*/ 189 w 391"/>
                <a:gd name="T9" fmla="*/ 107 h 575"/>
                <a:gd name="T10" fmla="*/ 157 w 391"/>
                <a:gd name="T11" fmla="*/ 130 h 575"/>
                <a:gd name="T12" fmla="*/ 121 w 391"/>
                <a:gd name="T13" fmla="*/ 157 h 575"/>
                <a:gd name="T14" fmla="*/ 84 w 391"/>
                <a:gd name="T15" fmla="*/ 188 h 575"/>
                <a:gd name="T16" fmla="*/ 52 w 391"/>
                <a:gd name="T17" fmla="*/ 219 h 575"/>
                <a:gd name="T18" fmla="*/ 29 w 391"/>
                <a:gd name="T19" fmla="*/ 251 h 575"/>
                <a:gd name="T20" fmla="*/ 13 w 391"/>
                <a:gd name="T21" fmla="*/ 283 h 575"/>
                <a:gd name="T22" fmla="*/ 6 w 391"/>
                <a:gd name="T23" fmla="*/ 306 h 575"/>
                <a:gd name="T24" fmla="*/ 3 w 391"/>
                <a:gd name="T25" fmla="*/ 316 h 575"/>
                <a:gd name="T26" fmla="*/ 3 w 391"/>
                <a:gd name="T27" fmla="*/ 353 h 575"/>
                <a:gd name="T28" fmla="*/ 0 w 391"/>
                <a:gd name="T29" fmla="*/ 431 h 575"/>
                <a:gd name="T30" fmla="*/ 6 w 391"/>
                <a:gd name="T31" fmla="*/ 487 h 575"/>
                <a:gd name="T32" fmla="*/ 26 w 391"/>
                <a:gd name="T33" fmla="*/ 516 h 575"/>
                <a:gd name="T34" fmla="*/ 45 w 391"/>
                <a:gd name="T35" fmla="*/ 532 h 575"/>
                <a:gd name="T36" fmla="*/ 72 w 391"/>
                <a:gd name="T37" fmla="*/ 551 h 575"/>
                <a:gd name="T38" fmla="*/ 98 w 391"/>
                <a:gd name="T39" fmla="*/ 568 h 575"/>
                <a:gd name="T40" fmla="*/ 108 w 391"/>
                <a:gd name="T41" fmla="*/ 575 h 575"/>
                <a:gd name="T42" fmla="*/ 33 w 391"/>
                <a:gd name="T43" fmla="*/ 450 h 575"/>
                <a:gd name="T44" fmla="*/ 32 w 391"/>
                <a:gd name="T45" fmla="*/ 371 h 575"/>
                <a:gd name="T46" fmla="*/ 37 w 391"/>
                <a:gd name="T47" fmla="*/ 330 h 575"/>
                <a:gd name="T48" fmla="*/ 43 w 391"/>
                <a:gd name="T49" fmla="*/ 299 h 575"/>
                <a:gd name="T50" fmla="*/ 130 w 391"/>
                <a:gd name="T51" fmla="*/ 212 h 575"/>
                <a:gd name="T52" fmla="*/ 147 w 391"/>
                <a:gd name="T53" fmla="*/ 198 h 575"/>
                <a:gd name="T54" fmla="*/ 188 w 391"/>
                <a:gd name="T55" fmla="*/ 163 h 575"/>
                <a:gd name="T56" fmla="*/ 235 w 391"/>
                <a:gd name="T57" fmla="*/ 123 h 575"/>
                <a:gd name="T58" fmla="*/ 271 w 391"/>
                <a:gd name="T59" fmla="*/ 85 h 575"/>
                <a:gd name="T60" fmla="*/ 293 w 391"/>
                <a:gd name="T61" fmla="*/ 61 h 575"/>
                <a:gd name="T62" fmla="*/ 309 w 391"/>
                <a:gd name="T63" fmla="*/ 45 h 575"/>
                <a:gd name="T64" fmla="*/ 317 w 391"/>
                <a:gd name="T65" fmla="*/ 38 h 575"/>
                <a:gd name="T66" fmla="*/ 320 w 391"/>
                <a:gd name="T67" fmla="*/ 36 h 575"/>
                <a:gd name="T68" fmla="*/ 365 w 391"/>
                <a:gd name="T69" fmla="*/ 3 h 5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1"/>
                <a:gd name="T106" fmla="*/ 0 h 575"/>
                <a:gd name="T107" fmla="*/ 391 w 391"/>
                <a:gd name="T108" fmla="*/ 575 h 5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1" h="575">
                  <a:moveTo>
                    <a:pt x="365" y="3"/>
                  </a:moveTo>
                  <a:lnTo>
                    <a:pt x="309" y="0"/>
                  </a:lnTo>
                  <a:lnTo>
                    <a:pt x="306" y="3"/>
                  </a:lnTo>
                  <a:lnTo>
                    <a:pt x="296" y="13"/>
                  </a:lnTo>
                  <a:lnTo>
                    <a:pt x="281" y="27"/>
                  </a:lnTo>
                  <a:lnTo>
                    <a:pt x="263" y="43"/>
                  </a:lnTo>
                  <a:lnTo>
                    <a:pt x="244" y="62"/>
                  </a:lnTo>
                  <a:lnTo>
                    <a:pt x="224" y="79"/>
                  </a:lnTo>
                  <a:lnTo>
                    <a:pt x="205" y="95"/>
                  </a:lnTo>
                  <a:lnTo>
                    <a:pt x="189" y="107"/>
                  </a:lnTo>
                  <a:lnTo>
                    <a:pt x="175" y="117"/>
                  </a:lnTo>
                  <a:lnTo>
                    <a:pt x="157" y="130"/>
                  </a:lnTo>
                  <a:lnTo>
                    <a:pt x="140" y="143"/>
                  </a:lnTo>
                  <a:lnTo>
                    <a:pt x="121" y="157"/>
                  </a:lnTo>
                  <a:lnTo>
                    <a:pt x="102" y="172"/>
                  </a:lnTo>
                  <a:lnTo>
                    <a:pt x="84" y="188"/>
                  </a:lnTo>
                  <a:lnTo>
                    <a:pt x="68" y="203"/>
                  </a:lnTo>
                  <a:lnTo>
                    <a:pt x="52" y="219"/>
                  </a:lnTo>
                  <a:lnTo>
                    <a:pt x="39" y="235"/>
                  </a:lnTo>
                  <a:lnTo>
                    <a:pt x="29" y="251"/>
                  </a:lnTo>
                  <a:lnTo>
                    <a:pt x="20" y="268"/>
                  </a:lnTo>
                  <a:lnTo>
                    <a:pt x="13" y="283"/>
                  </a:lnTo>
                  <a:lnTo>
                    <a:pt x="9" y="296"/>
                  </a:lnTo>
                  <a:lnTo>
                    <a:pt x="6" y="306"/>
                  </a:lnTo>
                  <a:lnTo>
                    <a:pt x="3" y="313"/>
                  </a:lnTo>
                  <a:lnTo>
                    <a:pt x="3" y="316"/>
                  </a:lnTo>
                  <a:lnTo>
                    <a:pt x="3" y="326"/>
                  </a:lnTo>
                  <a:lnTo>
                    <a:pt x="3" y="353"/>
                  </a:lnTo>
                  <a:lnTo>
                    <a:pt x="1" y="391"/>
                  </a:lnTo>
                  <a:lnTo>
                    <a:pt x="0" y="431"/>
                  </a:lnTo>
                  <a:lnTo>
                    <a:pt x="0" y="464"/>
                  </a:lnTo>
                  <a:lnTo>
                    <a:pt x="6" y="487"/>
                  </a:lnTo>
                  <a:lnTo>
                    <a:pt x="16" y="505"/>
                  </a:lnTo>
                  <a:lnTo>
                    <a:pt x="26" y="516"/>
                  </a:lnTo>
                  <a:lnTo>
                    <a:pt x="33" y="524"/>
                  </a:lnTo>
                  <a:lnTo>
                    <a:pt x="45" y="532"/>
                  </a:lnTo>
                  <a:lnTo>
                    <a:pt x="58" y="541"/>
                  </a:lnTo>
                  <a:lnTo>
                    <a:pt x="72" y="551"/>
                  </a:lnTo>
                  <a:lnTo>
                    <a:pt x="87" y="561"/>
                  </a:lnTo>
                  <a:lnTo>
                    <a:pt x="98" y="568"/>
                  </a:lnTo>
                  <a:lnTo>
                    <a:pt x="105" y="574"/>
                  </a:lnTo>
                  <a:lnTo>
                    <a:pt x="108" y="575"/>
                  </a:lnTo>
                  <a:lnTo>
                    <a:pt x="33" y="467"/>
                  </a:lnTo>
                  <a:lnTo>
                    <a:pt x="33" y="450"/>
                  </a:lnTo>
                  <a:lnTo>
                    <a:pt x="32" y="412"/>
                  </a:lnTo>
                  <a:lnTo>
                    <a:pt x="32" y="371"/>
                  </a:lnTo>
                  <a:lnTo>
                    <a:pt x="33" y="345"/>
                  </a:lnTo>
                  <a:lnTo>
                    <a:pt x="37" y="330"/>
                  </a:lnTo>
                  <a:lnTo>
                    <a:pt x="40" y="313"/>
                  </a:lnTo>
                  <a:lnTo>
                    <a:pt x="43" y="299"/>
                  </a:lnTo>
                  <a:lnTo>
                    <a:pt x="45" y="293"/>
                  </a:lnTo>
                  <a:lnTo>
                    <a:pt x="130" y="212"/>
                  </a:lnTo>
                  <a:lnTo>
                    <a:pt x="134" y="208"/>
                  </a:lnTo>
                  <a:lnTo>
                    <a:pt x="147" y="198"/>
                  </a:lnTo>
                  <a:lnTo>
                    <a:pt x="166" y="183"/>
                  </a:lnTo>
                  <a:lnTo>
                    <a:pt x="188" y="163"/>
                  </a:lnTo>
                  <a:lnTo>
                    <a:pt x="212" y="143"/>
                  </a:lnTo>
                  <a:lnTo>
                    <a:pt x="235" y="123"/>
                  </a:lnTo>
                  <a:lnTo>
                    <a:pt x="255" y="102"/>
                  </a:lnTo>
                  <a:lnTo>
                    <a:pt x="271" y="85"/>
                  </a:lnTo>
                  <a:lnTo>
                    <a:pt x="283" y="71"/>
                  </a:lnTo>
                  <a:lnTo>
                    <a:pt x="293" y="61"/>
                  </a:lnTo>
                  <a:lnTo>
                    <a:pt x="302" y="52"/>
                  </a:lnTo>
                  <a:lnTo>
                    <a:pt x="309" y="45"/>
                  </a:lnTo>
                  <a:lnTo>
                    <a:pt x="313" y="40"/>
                  </a:lnTo>
                  <a:lnTo>
                    <a:pt x="317" y="38"/>
                  </a:lnTo>
                  <a:lnTo>
                    <a:pt x="319" y="36"/>
                  </a:lnTo>
                  <a:lnTo>
                    <a:pt x="320" y="36"/>
                  </a:lnTo>
                  <a:lnTo>
                    <a:pt x="391" y="48"/>
                  </a:lnTo>
                  <a:lnTo>
                    <a:pt x="36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11"/>
            <p:cNvSpPr>
              <a:spLocks/>
            </p:cNvSpPr>
            <p:nvPr/>
          </p:nvSpPr>
          <p:spPr bwMode="auto">
            <a:xfrm>
              <a:off x="97" y="1817"/>
              <a:ext cx="327" cy="412"/>
            </a:xfrm>
            <a:custGeom>
              <a:avLst/>
              <a:gdLst>
                <a:gd name="T0" fmla="*/ 308 w 327"/>
                <a:gd name="T1" fmla="*/ 0 h 412"/>
                <a:gd name="T2" fmla="*/ 21 w 327"/>
                <a:gd name="T3" fmla="*/ 290 h 412"/>
                <a:gd name="T4" fmla="*/ 0 w 327"/>
                <a:gd name="T5" fmla="*/ 356 h 412"/>
                <a:gd name="T6" fmla="*/ 78 w 327"/>
                <a:gd name="T7" fmla="*/ 412 h 412"/>
                <a:gd name="T8" fmla="*/ 72 w 327"/>
                <a:gd name="T9" fmla="*/ 408 h 412"/>
                <a:gd name="T10" fmla="*/ 60 w 327"/>
                <a:gd name="T11" fmla="*/ 396 h 412"/>
                <a:gd name="T12" fmla="*/ 46 w 327"/>
                <a:gd name="T13" fmla="*/ 381 h 412"/>
                <a:gd name="T14" fmla="*/ 37 w 327"/>
                <a:gd name="T15" fmla="*/ 365 h 412"/>
                <a:gd name="T16" fmla="*/ 33 w 327"/>
                <a:gd name="T17" fmla="*/ 344 h 412"/>
                <a:gd name="T18" fmla="*/ 34 w 327"/>
                <a:gd name="T19" fmla="*/ 324 h 412"/>
                <a:gd name="T20" fmla="*/ 39 w 327"/>
                <a:gd name="T21" fmla="*/ 308 h 412"/>
                <a:gd name="T22" fmla="*/ 47 w 327"/>
                <a:gd name="T23" fmla="*/ 301 h 412"/>
                <a:gd name="T24" fmla="*/ 54 w 327"/>
                <a:gd name="T25" fmla="*/ 303 h 412"/>
                <a:gd name="T26" fmla="*/ 65 w 327"/>
                <a:gd name="T27" fmla="*/ 307 h 412"/>
                <a:gd name="T28" fmla="*/ 76 w 327"/>
                <a:gd name="T29" fmla="*/ 313 h 412"/>
                <a:gd name="T30" fmla="*/ 89 w 327"/>
                <a:gd name="T31" fmla="*/ 320 h 412"/>
                <a:gd name="T32" fmla="*/ 101 w 327"/>
                <a:gd name="T33" fmla="*/ 329 h 412"/>
                <a:gd name="T34" fmla="*/ 111 w 327"/>
                <a:gd name="T35" fmla="*/ 336 h 412"/>
                <a:gd name="T36" fmla="*/ 118 w 327"/>
                <a:gd name="T37" fmla="*/ 343 h 412"/>
                <a:gd name="T38" fmla="*/ 122 w 327"/>
                <a:gd name="T39" fmla="*/ 349 h 412"/>
                <a:gd name="T40" fmla="*/ 125 w 327"/>
                <a:gd name="T41" fmla="*/ 359 h 412"/>
                <a:gd name="T42" fmla="*/ 127 w 327"/>
                <a:gd name="T43" fmla="*/ 368 h 412"/>
                <a:gd name="T44" fmla="*/ 127 w 327"/>
                <a:gd name="T45" fmla="*/ 376 h 412"/>
                <a:gd name="T46" fmla="*/ 127 w 327"/>
                <a:gd name="T47" fmla="*/ 379 h 412"/>
                <a:gd name="T48" fmla="*/ 153 w 327"/>
                <a:gd name="T49" fmla="*/ 342 h 412"/>
                <a:gd name="T50" fmla="*/ 111 w 327"/>
                <a:gd name="T51" fmla="*/ 278 h 412"/>
                <a:gd name="T52" fmla="*/ 96 w 327"/>
                <a:gd name="T53" fmla="*/ 271 h 412"/>
                <a:gd name="T54" fmla="*/ 327 w 327"/>
                <a:gd name="T55" fmla="*/ 14 h 412"/>
                <a:gd name="T56" fmla="*/ 308 w 327"/>
                <a:gd name="T57" fmla="*/ 0 h 4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7"/>
                <a:gd name="T88" fmla="*/ 0 h 412"/>
                <a:gd name="T89" fmla="*/ 327 w 327"/>
                <a:gd name="T90" fmla="*/ 412 h 4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7" h="412">
                  <a:moveTo>
                    <a:pt x="308" y="0"/>
                  </a:moveTo>
                  <a:lnTo>
                    <a:pt x="21" y="290"/>
                  </a:lnTo>
                  <a:lnTo>
                    <a:pt x="0" y="356"/>
                  </a:lnTo>
                  <a:lnTo>
                    <a:pt x="78" y="412"/>
                  </a:lnTo>
                  <a:lnTo>
                    <a:pt x="72" y="408"/>
                  </a:lnTo>
                  <a:lnTo>
                    <a:pt x="60" y="396"/>
                  </a:lnTo>
                  <a:lnTo>
                    <a:pt x="46" y="381"/>
                  </a:lnTo>
                  <a:lnTo>
                    <a:pt x="37" y="365"/>
                  </a:lnTo>
                  <a:lnTo>
                    <a:pt x="33" y="344"/>
                  </a:lnTo>
                  <a:lnTo>
                    <a:pt x="34" y="324"/>
                  </a:lnTo>
                  <a:lnTo>
                    <a:pt x="39" y="308"/>
                  </a:lnTo>
                  <a:lnTo>
                    <a:pt x="47" y="301"/>
                  </a:lnTo>
                  <a:lnTo>
                    <a:pt x="54" y="303"/>
                  </a:lnTo>
                  <a:lnTo>
                    <a:pt x="65" y="307"/>
                  </a:lnTo>
                  <a:lnTo>
                    <a:pt x="76" y="313"/>
                  </a:lnTo>
                  <a:lnTo>
                    <a:pt x="89" y="320"/>
                  </a:lnTo>
                  <a:lnTo>
                    <a:pt x="101" y="329"/>
                  </a:lnTo>
                  <a:lnTo>
                    <a:pt x="111" y="336"/>
                  </a:lnTo>
                  <a:lnTo>
                    <a:pt x="118" y="343"/>
                  </a:lnTo>
                  <a:lnTo>
                    <a:pt x="122" y="349"/>
                  </a:lnTo>
                  <a:lnTo>
                    <a:pt x="125" y="359"/>
                  </a:lnTo>
                  <a:lnTo>
                    <a:pt x="127" y="368"/>
                  </a:lnTo>
                  <a:lnTo>
                    <a:pt x="127" y="376"/>
                  </a:lnTo>
                  <a:lnTo>
                    <a:pt x="127" y="379"/>
                  </a:lnTo>
                  <a:lnTo>
                    <a:pt x="153" y="342"/>
                  </a:lnTo>
                  <a:lnTo>
                    <a:pt x="111" y="278"/>
                  </a:lnTo>
                  <a:lnTo>
                    <a:pt x="96" y="271"/>
                  </a:lnTo>
                  <a:lnTo>
                    <a:pt x="327" y="14"/>
                  </a:lnTo>
                  <a:lnTo>
                    <a:pt x="3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12"/>
            <p:cNvSpPr>
              <a:spLocks/>
            </p:cNvSpPr>
            <p:nvPr/>
          </p:nvSpPr>
          <p:spPr bwMode="auto">
            <a:xfrm>
              <a:off x="245" y="1883"/>
              <a:ext cx="238" cy="257"/>
            </a:xfrm>
            <a:custGeom>
              <a:avLst/>
              <a:gdLst>
                <a:gd name="T0" fmla="*/ 212 w 238"/>
                <a:gd name="T1" fmla="*/ 0 h 257"/>
                <a:gd name="T2" fmla="*/ 0 w 238"/>
                <a:gd name="T3" fmla="*/ 245 h 257"/>
                <a:gd name="T4" fmla="*/ 15 w 238"/>
                <a:gd name="T5" fmla="*/ 257 h 257"/>
                <a:gd name="T6" fmla="*/ 238 w 238"/>
                <a:gd name="T7" fmla="*/ 19 h 257"/>
                <a:gd name="T8" fmla="*/ 212 w 238"/>
                <a:gd name="T9" fmla="*/ 0 h 257"/>
                <a:gd name="T10" fmla="*/ 0 60000 65536"/>
                <a:gd name="T11" fmla="*/ 0 60000 65536"/>
                <a:gd name="T12" fmla="*/ 0 60000 65536"/>
                <a:gd name="T13" fmla="*/ 0 60000 65536"/>
                <a:gd name="T14" fmla="*/ 0 60000 65536"/>
                <a:gd name="T15" fmla="*/ 0 w 238"/>
                <a:gd name="T16" fmla="*/ 0 h 257"/>
                <a:gd name="T17" fmla="*/ 238 w 238"/>
                <a:gd name="T18" fmla="*/ 257 h 257"/>
              </a:gdLst>
              <a:ahLst/>
              <a:cxnLst>
                <a:cxn ang="T10">
                  <a:pos x="T0" y="T1"/>
                </a:cxn>
                <a:cxn ang="T11">
                  <a:pos x="T2" y="T3"/>
                </a:cxn>
                <a:cxn ang="T12">
                  <a:pos x="T4" y="T5"/>
                </a:cxn>
                <a:cxn ang="T13">
                  <a:pos x="T6" y="T7"/>
                </a:cxn>
                <a:cxn ang="T14">
                  <a:pos x="T8" y="T9"/>
                </a:cxn>
              </a:cxnLst>
              <a:rect l="T15" t="T16" r="T17" b="T18"/>
              <a:pathLst>
                <a:path w="238" h="257">
                  <a:moveTo>
                    <a:pt x="212" y="0"/>
                  </a:moveTo>
                  <a:lnTo>
                    <a:pt x="0" y="245"/>
                  </a:lnTo>
                  <a:lnTo>
                    <a:pt x="15" y="257"/>
                  </a:lnTo>
                  <a:lnTo>
                    <a:pt x="238" y="19"/>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13"/>
            <p:cNvSpPr>
              <a:spLocks/>
            </p:cNvSpPr>
            <p:nvPr/>
          </p:nvSpPr>
          <p:spPr bwMode="auto">
            <a:xfrm>
              <a:off x="372" y="1096"/>
              <a:ext cx="159" cy="169"/>
            </a:xfrm>
            <a:custGeom>
              <a:avLst/>
              <a:gdLst>
                <a:gd name="T0" fmla="*/ 143 w 159"/>
                <a:gd name="T1" fmla="*/ 0 h 169"/>
                <a:gd name="T2" fmla="*/ 142 w 159"/>
                <a:gd name="T3" fmla="*/ 0 h 169"/>
                <a:gd name="T4" fmla="*/ 136 w 159"/>
                <a:gd name="T5" fmla="*/ 3 h 169"/>
                <a:gd name="T6" fmla="*/ 129 w 159"/>
                <a:gd name="T7" fmla="*/ 6 h 169"/>
                <a:gd name="T8" fmla="*/ 120 w 159"/>
                <a:gd name="T9" fmla="*/ 10 h 169"/>
                <a:gd name="T10" fmla="*/ 108 w 159"/>
                <a:gd name="T11" fmla="*/ 14 h 169"/>
                <a:gd name="T12" fmla="*/ 97 w 159"/>
                <a:gd name="T13" fmla="*/ 20 h 169"/>
                <a:gd name="T14" fmla="*/ 85 w 159"/>
                <a:gd name="T15" fmla="*/ 27 h 169"/>
                <a:gd name="T16" fmla="*/ 74 w 159"/>
                <a:gd name="T17" fmla="*/ 34 h 169"/>
                <a:gd name="T18" fmla="*/ 64 w 159"/>
                <a:gd name="T19" fmla="*/ 43 h 169"/>
                <a:gd name="T20" fmla="*/ 54 w 159"/>
                <a:gd name="T21" fmla="*/ 52 h 169"/>
                <a:gd name="T22" fmla="*/ 44 w 159"/>
                <a:gd name="T23" fmla="*/ 60 h 169"/>
                <a:gd name="T24" fmla="*/ 36 w 159"/>
                <a:gd name="T25" fmla="*/ 69 h 169"/>
                <a:gd name="T26" fmla="*/ 29 w 159"/>
                <a:gd name="T27" fmla="*/ 78 h 169"/>
                <a:gd name="T28" fmla="*/ 23 w 159"/>
                <a:gd name="T29" fmla="*/ 84 h 169"/>
                <a:gd name="T30" fmla="*/ 20 w 159"/>
                <a:gd name="T31" fmla="*/ 88 h 169"/>
                <a:gd name="T32" fmla="*/ 19 w 159"/>
                <a:gd name="T33" fmla="*/ 89 h 169"/>
                <a:gd name="T34" fmla="*/ 0 w 159"/>
                <a:gd name="T35" fmla="*/ 144 h 169"/>
                <a:gd name="T36" fmla="*/ 19 w 159"/>
                <a:gd name="T37" fmla="*/ 169 h 169"/>
                <a:gd name="T38" fmla="*/ 19 w 159"/>
                <a:gd name="T39" fmla="*/ 166 h 169"/>
                <a:gd name="T40" fmla="*/ 19 w 159"/>
                <a:gd name="T41" fmla="*/ 159 h 169"/>
                <a:gd name="T42" fmla="*/ 19 w 159"/>
                <a:gd name="T43" fmla="*/ 147 h 169"/>
                <a:gd name="T44" fmla="*/ 23 w 159"/>
                <a:gd name="T45" fmla="*/ 133 h 169"/>
                <a:gd name="T46" fmla="*/ 29 w 159"/>
                <a:gd name="T47" fmla="*/ 115 h 169"/>
                <a:gd name="T48" fmla="*/ 39 w 159"/>
                <a:gd name="T49" fmla="*/ 98 h 169"/>
                <a:gd name="T50" fmla="*/ 54 w 159"/>
                <a:gd name="T51" fmla="*/ 78 h 169"/>
                <a:gd name="T52" fmla="*/ 74 w 159"/>
                <a:gd name="T53" fmla="*/ 59 h 169"/>
                <a:gd name="T54" fmla="*/ 95 w 159"/>
                <a:gd name="T55" fmla="*/ 42 h 169"/>
                <a:gd name="T56" fmla="*/ 114 w 159"/>
                <a:gd name="T57" fmla="*/ 29 h 169"/>
                <a:gd name="T58" fmla="*/ 129 w 159"/>
                <a:gd name="T59" fmla="*/ 19 h 169"/>
                <a:gd name="T60" fmla="*/ 140 w 159"/>
                <a:gd name="T61" fmla="*/ 11 h 169"/>
                <a:gd name="T62" fmla="*/ 149 w 159"/>
                <a:gd name="T63" fmla="*/ 6 h 169"/>
                <a:gd name="T64" fmla="*/ 155 w 159"/>
                <a:gd name="T65" fmla="*/ 3 h 169"/>
                <a:gd name="T66" fmla="*/ 158 w 159"/>
                <a:gd name="T67" fmla="*/ 0 h 169"/>
                <a:gd name="T68" fmla="*/ 159 w 159"/>
                <a:gd name="T69" fmla="*/ 0 h 169"/>
                <a:gd name="T70" fmla="*/ 143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3" y="0"/>
                  </a:moveTo>
                  <a:lnTo>
                    <a:pt x="142" y="0"/>
                  </a:lnTo>
                  <a:lnTo>
                    <a:pt x="136" y="3"/>
                  </a:lnTo>
                  <a:lnTo>
                    <a:pt x="129" y="6"/>
                  </a:lnTo>
                  <a:lnTo>
                    <a:pt x="120" y="10"/>
                  </a:lnTo>
                  <a:lnTo>
                    <a:pt x="108" y="14"/>
                  </a:lnTo>
                  <a:lnTo>
                    <a:pt x="97" y="20"/>
                  </a:lnTo>
                  <a:lnTo>
                    <a:pt x="85" y="27"/>
                  </a:lnTo>
                  <a:lnTo>
                    <a:pt x="74" y="34"/>
                  </a:lnTo>
                  <a:lnTo>
                    <a:pt x="64" y="43"/>
                  </a:lnTo>
                  <a:lnTo>
                    <a:pt x="54" y="52"/>
                  </a:lnTo>
                  <a:lnTo>
                    <a:pt x="44" y="60"/>
                  </a:lnTo>
                  <a:lnTo>
                    <a:pt x="36" y="69"/>
                  </a:lnTo>
                  <a:lnTo>
                    <a:pt x="29" y="78"/>
                  </a:lnTo>
                  <a:lnTo>
                    <a:pt x="23" y="84"/>
                  </a:lnTo>
                  <a:lnTo>
                    <a:pt x="20" y="88"/>
                  </a:lnTo>
                  <a:lnTo>
                    <a:pt x="19" y="89"/>
                  </a:lnTo>
                  <a:lnTo>
                    <a:pt x="0" y="144"/>
                  </a:lnTo>
                  <a:lnTo>
                    <a:pt x="19" y="169"/>
                  </a:lnTo>
                  <a:lnTo>
                    <a:pt x="19" y="166"/>
                  </a:lnTo>
                  <a:lnTo>
                    <a:pt x="19" y="159"/>
                  </a:lnTo>
                  <a:lnTo>
                    <a:pt x="19" y="147"/>
                  </a:lnTo>
                  <a:lnTo>
                    <a:pt x="23" y="133"/>
                  </a:lnTo>
                  <a:lnTo>
                    <a:pt x="29" y="115"/>
                  </a:lnTo>
                  <a:lnTo>
                    <a:pt x="39" y="98"/>
                  </a:lnTo>
                  <a:lnTo>
                    <a:pt x="54" y="78"/>
                  </a:lnTo>
                  <a:lnTo>
                    <a:pt x="74" y="59"/>
                  </a:lnTo>
                  <a:lnTo>
                    <a:pt x="95" y="42"/>
                  </a:lnTo>
                  <a:lnTo>
                    <a:pt x="114" y="29"/>
                  </a:lnTo>
                  <a:lnTo>
                    <a:pt x="129" y="19"/>
                  </a:lnTo>
                  <a:lnTo>
                    <a:pt x="140" y="11"/>
                  </a:lnTo>
                  <a:lnTo>
                    <a:pt x="149" y="6"/>
                  </a:lnTo>
                  <a:lnTo>
                    <a:pt x="155" y="3"/>
                  </a:lnTo>
                  <a:lnTo>
                    <a:pt x="158"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4"/>
            <p:cNvSpPr>
              <a:spLocks/>
            </p:cNvSpPr>
            <p:nvPr/>
          </p:nvSpPr>
          <p:spPr bwMode="auto">
            <a:xfrm>
              <a:off x="401" y="1132"/>
              <a:ext cx="159" cy="169"/>
            </a:xfrm>
            <a:custGeom>
              <a:avLst/>
              <a:gdLst>
                <a:gd name="T0" fmla="*/ 144 w 159"/>
                <a:gd name="T1" fmla="*/ 0 h 169"/>
                <a:gd name="T2" fmla="*/ 143 w 159"/>
                <a:gd name="T3" fmla="*/ 0 h 169"/>
                <a:gd name="T4" fmla="*/ 137 w 159"/>
                <a:gd name="T5" fmla="*/ 3 h 169"/>
                <a:gd name="T6" fmla="*/ 130 w 159"/>
                <a:gd name="T7" fmla="*/ 6 h 169"/>
                <a:gd name="T8" fmla="*/ 121 w 159"/>
                <a:gd name="T9" fmla="*/ 10 h 169"/>
                <a:gd name="T10" fmla="*/ 110 w 159"/>
                <a:gd name="T11" fmla="*/ 14 h 169"/>
                <a:gd name="T12" fmla="*/ 98 w 159"/>
                <a:gd name="T13" fmla="*/ 20 h 169"/>
                <a:gd name="T14" fmla="*/ 87 w 159"/>
                <a:gd name="T15" fmla="*/ 27 h 169"/>
                <a:gd name="T16" fmla="*/ 75 w 159"/>
                <a:gd name="T17" fmla="*/ 35 h 169"/>
                <a:gd name="T18" fmla="*/ 64 w 159"/>
                <a:gd name="T19" fmla="*/ 43 h 169"/>
                <a:gd name="T20" fmla="*/ 53 w 159"/>
                <a:gd name="T21" fmla="*/ 52 h 169"/>
                <a:gd name="T22" fmla="*/ 45 w 159"/>
                <a:gd name="T23" fmla="*/ 60 h 169"/>
                <a:gd name="T24" fmla="*/ 36 w 159"/>
                <a:gd name="T25" fmla="*/ 69 h 169"/>
                <a:gd name="T26" fmla="*/ 29 w 159"/>
                <a:gd name="T27" fmla="*/ 78 h 169"/>
                <a:gd name="T28" fmla="*/ 25 w 159"/>
                <a:gd name="T29" fmla="*/ 84 h 169"/>
                <a:gd name="T30" fmla="*/ 22 w 159"/>
                <a:gd name="T31" fmla="*/ 88 h 169"/>
                <a:gd name="T32" fmla="*/ 20 w 159"/>
                <a:gd name="T33" fmla="*/ 89 h 169"/>
                <a:gd name="T34" fmla="*/ 0 w 159"/>
                <a:gd name="T35" fmla="*/ 144 h 169"/>
                <a:gd name="T36" fmla="*/ 20 w 159"/>
                <a:gd name="T37" fmla="*/ 169 h 169"/>
                <a:gd name="T38" fmla="*/ 20 w 159"/>
                <a:gd name="T39" fmla="*/ 166 h 169"/>
                <a:gd name="T40" fmla="*/ 20 w 159"/>
                <a:gd name="T41" fmla="*/ 159 h 169"/>
                <a:gd name="T42" fmla="*/ 20 w 159"/>
                <a:gd name="T43" fmla="*/ 147 h 169"/>
                <a:gd name="T44" fmla="*/ 23 w 159"/>
                <a:gd name="T45" fmla="*/ 133 h 169"/>
                <a:gd name="T46" fmla="*/ 29 w 159"/>
                <a:gd name="T47" fmla="*/ 115 h 169"/>
                <a:gd name="T48" fmla="*/ 39 w 159"/>
                <a:gd name="T49" fmla="*/ 97 h 169"/>
                <a:gd name="T50" fmla="*/ 53 w 159"/>
                <a:gd name="T51" fmla="*/ 78 h 169"/>
                <a:gd name="T52" fmla="*/ 75 w 159"/>
                <a:gd name="T53" fmla="*/ 59 h 169"/>
                <a:gd name="T54" fmla="*/ 97 w 159"/>
                <a:gd name="T55" fmla="*/ 42 h 169"/>
                <a:gd name="T56" fmla="*/ 116 w 159"/>
                <a:gd name="T57" fmla="*/ 29 h 169"/>
                <a:gd name="T58" fmla="*/ 130 w 159"/>
                <a:gd name="T59" fmla="*/ 19 h 169"/>
                <a:gd name="T60" fmla="*/ 141 w 159"/>
                <a:gd name="T61" fmla="*/ 11 h 169"/>
                <a:gd name="T62" fmla="*/ 149 w 159"/>
                <a:gd name="T63" fmla="*/ 6 h 169"/>
                <a:gd name="T64" fmla="*/ 154 w 159"/>
                <a:gd name="T65" fmla="*/ 3 h 169"/>
                <a:gd name="T66" fmla="*/ 157 w 159"/>
                <a:gd name="T67" fmla="*/ 0 h 169"/>
                <a:gd name="T68" fmla="*/ 159 w 159"/>
                <a:gd name="T69" fmla="*/ 0 h 169"/>
                <a:gd name="T70" fmla="*/ 144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4" y="0"/>
                  </a:moveTo>
                  <a:lnTo>
                    <a:pt x="143" y="0"/>
                  </a:lnTo>
                  <a:lnTo>
                    <a:pt x="137" y="3"/>
                  </a:lnTo>
                  <a:lnTo>
                    <a:pt x="130" y="6"/>
                  </a:lnTo>
                  <a:lnTo>
                    <a:pt x="121" y="10"/>
                  </a:lnTo>
                  <a:lnTo>
                    <a:pt x="110" y="14"/>
                  </a:lnTo>
                  <a:lnTo>
                    <a:pt x="98" y="20"/>
                  </a:lnTo>
                  <a:lnTo>
                    <a:pt x="87" y="27"/>
                  </a:lnTo>
                  <a:lnTo>
                    <a:pt x="75" y="35"/>
                  </a:lnTo>
                  <a:lnTo>
                    <a:pt x="64" y="43"/>
                  </a:lnTo>
                  <a:lnTo>
                    <a:pt x="53" y="52"/>
                  </a:lnTo>
                  <a:lnTo>
                    <a:pt x="45" y="60"/>
                  </a:lnTo>
                  <a:lnTo>
                    <a:pt x="36" y="69"/>
                  </a:lnTo>
                  <a:lnTo>
                    <a:pt x="29" y="78"/>
                  </a:lnTo>
                  <a:lnTo>
                    <a:pt x="25" y="84"/>
                  </a:lnTo>
                  <a:lnTo>
                    <a:pt x="22" y="88"/>
                  </a:lnTo>
                  <a:lnTo>
                    <a:pt x="20" y="89"/>
                  </a:lnTo>
                  <a:lnTo>
                    <a:pt x="0" y="144"/>
                  </a:lnTo>
                  <a:lnTo>
                    <a:pt x="20" y="169"/>
                  </a:lnTo>
                  <a:lnTo>
                    <a:pt x="20" y="166"/>
                  </a:lnTo>
                  <a:lnTo>
                    <a:pt x="20" y="159"/>
                  </a:lnTo>
                  <a:lnTo>
                    <a:pt x="20" y="147"/>
                  </a:lnTo>
                  <a:lnTo>
                    <a:pt x="23" y="133"/>
                  </a:lnTo>
                  <a:lnTo>
                    <a:pt x="29" y="115"/>
                  </a:lnTo>
                  <a:lnTo>
                    <a:pt x="39" y="97"/>
                  </a:lnTo>
                  <a:lnTo>
                    <a:pt x="53" y="78"/>
                  </a:lnTo>
                  <a:lnTo>
                    <a:pt x="75" y="59"/>
                  </a:lnTo>
                  <a:lnTo>
                    <a:pt x="97" y="42"/>
                  </a:lnTo>
                  <a:lnTo>
                    <a:pt x="116" y="29"/>
                  </a:lnTo>
                  <a:lnTo>
                    <a:pt x="130" y="19"/>
                  </a:lnTo>
                  <a:lnTo>
                    <a:pt x="141" y="11"/>
                  </a:lnTo>
                  <a:lnTo>
                    <a:pt x="149" y="6"/>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15"/>
            <p:cNvSpPr>
              <a:spLocks/>
            </p:cNvSpPr>
            <p:nvPr/>
          </p:nvSpPr>
          <p:spPr bwMode="auto">
            <a:xfrm>
              <a:off x="430" y="1168"/>
              <a:ext cx="159" cy="169"/>
            </a:xfrm>
            <a:custGeom>
              <a:avLst/>
              <a:gdLst>
                <a:gd name="T0" fmla="*/ 144 w 159"/>
                <a:gd name="T1" fmla="*/ 0 h 169"/>
                <a:gd name="T2" fmla="*/ 143 w 159"/>
                <a:gd name="T3" fmla="*/ 0 h 169"/>
                <a:gd name="T4" fmla="*/ 137 w 159"/>
                <a:gd name="T5" fmla="*/ 3 h 169"/>
                <a:gd name="T6" fmla="*/ 130 w 159"/>
                <a:gd name="T7" fmla="*/ 6 h 169"/>
                <a:gd name="T8" fmla="*/ 121 w 159"/>
                <a:gd name="T9" fmla="*/ 10 h 169"/>
                <a:gd name="T10" fmla="*/ 110 w 159"/>
                <a:gd name="T11" fmla="*/ 14 h 169"/>
                <a:gd name="T12" fmla="*/ 98 w 159"/>
                <a:gd name="T13" fmla="*/ 20 h 169"/>
                <a:gd name="T14" fmla="*/ 87 w 159"/>
                <a:gd name="T15" fmla="*/ 27 h 169"/>
                <a:gd name="T16" fmla="*/ 75 w 159"/>
                <a:gd name="T17" fmla="*/ 35 h 169"/>
                <a:gd name="T18" fmla="*/ 63 w 159"/>
                <a:gd name="T19" fmla="*/ 43 h 169"/>
                <a:gd name="T20" fmla="*/ 53 w 159"/>
                <a:gd name="T21" fmla="*/ 52 h 169"/>
                <a:gd name="T22" fmla="*/ 45 w 159"/>
                <a:gd name="T23" fmla="*/ 61 h 169"/>
                <a:gd name="T24" fmla="*/ 36 w 159"/>
                <a:gd name="T25" fmla="*/ 69 h 169"/>
                <a:gd name="T26" fmla="*/ 29 w 159"/>
                <a:gd name="T27" fmla="*/ 78 h 169"/>
                <a:gd name="T28" fmla="*/ 24 w 159"/>
                <a:gd name="T29" fmla="*/ 84 h 169"/>
                <a:gd name="T30" fmla="*/ 22 w 159"/>
                <a:gd name="T31" fmla="*/ 88 h 169"/>
                <a:gd name="T32" fmla="*/ 20 w 159"/>
                <a:gd name="T33" fmla="*/ 89 h 169"/>
                <a:gd name="T34" fmla="*/ 0 w 159"/>
                <a:gd name="T35" fmla="*/ 143 h 169"/>
                <a:gd name="T36" fmla="*/ 20 w 159"/>
                <a:gd name="T37" fmla="*/ 169 h 169"/>
                <a:gd name="T38" fmla="*/ 20 w 159"/>
                <a:gd name="T39" fmla="*/ 166 h 169"/>
                <a:gd name="T40" fmla="*/ 20 w 159"/>
                <a:gd name="T41" fmla="*/ 159 h 169"/>
                <a:gd name="T42" fmla="*/ 20 w 159"/>
                <a:gd name="T43" fmla="*/ 147 h 169"/>
                <a:gd name="T44" fmla="*/ 23 w 159"/>
                <a:gd name="T45" fmla="*/ 133 h 169"/>
                <a:gd name="T46" fmla="*/ 29 w 159"/>
                <a:gd name="T47" fmla="*/ 115 h 169"/>
                <a:gd name="T48" fmla="*/ 39 w 159"/>
                <a:gd name="T49" fmla="*/ 97 h 169"/>
                <a:gd name="T50" fmla="*/ 53 w 159"/>
                <a:gd name="T51" fmla="*/ 78 h 169"/>
                <a:gd name="T52" fmla="*/ 75 w 159"/>
                <a:gd name="T53" fmla="*/ 59 h 169"/>
                <a:gd name="T54" fmla="*/ 97 w 159"/>
                <a:gd name="T55" fmla="*/ 42 h 169"/>
                <a:gd name="T56" fmla="*/ 115 w 159"/>
                <a:gd name="T57" fmla="*/ 29 h 169"/>
                <a:gd name="T58" fmla="*/ 130 w 159"/>
                <a:gd name="T59" fmla="*/ 19 h 169"/>
                <a:gd name="T60" fmla="*/ 141 w 159"/>
                <a:gd name="T61" fmla="*/ 12 h 169"/>
                <a:gd name="T62" fmla="*/ 150 w 159"/>
                <a:gd name="T63" fmla="*/ 6 h 169"/>
                <a:gd name="T64" fmla="*/ 154 w 159"/>
                <a:gd name="T65" fmla="*/ 3 h 169"/>
                <a:gd name="T66" fmla="*/ 157 w 159"/>
                <a:gd name="T67" fmla="*/ 0 h 169"/>
                <a:gd name="T68" fmla="*/ 159 w 159"/>
                <a:gd name="T69" fmla="*/ 0 h 169"/>
                <a:gd name="T70" fmla="*/ 144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4" y="0"/>
                  </a:moveTo>
                  <a:lnTo>
                    <a:pt x="143" y="0"/>
                  </a:lnTo>
                  <a:lnTo>
                    <a:pt x="137" y="3"/>
                  </a:lnTo>
                  <a:lnTo>
                    <a:pt x="130" y="6"/>
                  </a:lnTo>
                  <a:lnTo>
                    <a:pt x="121" y="10"/>
                  </a:lnTo>
                  <a:lnTo>
                    <a:pt x="110" y="14"/>
                  </a:lnTo>
                  <a:lnTo>
                    <a:pt x="98" y="20"/>
                  </a:lnTo>
                  <a:lnTo>
                    <a:pt x="87" y="27"/>
                  </a:lnTo>
                  <a:lnTo>
                    <a:pt x="75" y="35"/>
                  </a:lnTo>
                  <a:lnTo>
                    <a:pt x="63" y="43"/>
                  </a:lnTo>
                  <a:lnTo>
                    <a:pt x="53" y="52"/>
                  </a:lnTo>
                  <a:lnTo>
                    <a:pt x="45" y="61"/>
                  </a:lnTo>
                  <a:lnTo>
                    <a:pt x="36" y="69"/>
                  </a:lnTo>
                  <a:lnTo>
                    <a:pt x="29" y="78"/>
                  </a:lnTo>
                  <a:lnTo>
                    <a:pt x="24" y="84"/>
                  </a:lnTo>
                  <a:lnTo>
                    <a:pt x="22" y="88"/>
                  </a:lnTo>
                  <a:lnTo>
                    <a:pt x="20" y="89"/>
                  </a:lnTo>
                  <a:lnTo>
                    <a:pt x="0" y="143"/>
                  </a:lnTo>
                  <a:lnTo>
                    <a:pt x="20" y="169"/>
                  </a:lnTo>
                  <a:lnTo>
                    <a:pt x="20" y="166"/>
                  </a:lnTo>
                  <a:lnTo>
                    <a:pt x="20" y="159"/>
                  </a:lnTo>
                  <a:lnTo>
                    <a:pt x="20" y="147"/>
                  </a:lnTo>
                  <a:lnTo>
                    <a:pt x="23" y="133"/>
                  </a:lnTo>
                  <a:lnTo>
                    <a:pt x="29" y="115"/>
                  </a:lnTo>
                  <a:lnTo>
                    <a:pt x="39" y="97"/>
                  </a:lnTo>
                  <a:lnTo>
                    <a:pt x="53" y="78"/>
                  </a:lnTo>
                  <a:lnTo>
                    <a:pt x="75" y="59"/>
                  </a:lnTo>
                  <a:lnTo>
                    <a:pt x="97" y="42"/>
                  </a:lnTo>
                  <a:lnTo>
                    <a:pt x="115" y="29"/>
                  </a:lnTo>
                  <a:lnTo>
                    <a:pt x="130" y="19"/>
                  </a:lnTo>
                  <a:lnTo>
                    <a:pt x="141" y="12"/>
                  </a:lnTo>
                  <a:lnTo>
                    <a:pt x="150" y="6"/>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16"/>
            <p:cNvSpPr>
              <a:spLocks/>
            </p:cNvSpPr>
            <p:nvPr/>
          </p:nvSpPr>
          <p:spPr bwMode="auto">
            <a:xfrm>
              <a:off x="460" y="1204"/>
              <a:ext cx="159" cy="169"/>
            </a:xfrm>
            <a:custGeom>
              <a:avLst/>
              <a:gdLst>
                <a:gd name="T0" fmla="*/ 145 w 159"/>
                <a:gd name="T1" fmla="*/ 0 h 169"/>
                <a:gd name="T2" fmla="*/ 143 w 159"/>
                <a:gd name="T3" fmla="*/ 0 h 169"/>
                <a:gd name="T4" fmla="*/ 137 w 159"/>
                <a:gd name="T5" fmla="*/ 3 h 169"/>
                <a:gd name="T6" fmla="*/ 130 w 159"/>
                <a:gd name="T7" fmla="*/ 6 h 169"/>
                <a:gd name="T8" fmla="*/ 120 w 159"/>
                <a:gd name="T9" fmla="*/ 10 h 169"/>
                <a:gd name="T10" fmla="*/ 110 w 159"/>
                <a:gd name="T11" fmla="*/ 14 h 169"/>
                <a:gd name="T12" fmla="*/ 98 w 159"/>
                <a:gd name="T13" fmla="*/ 20 h 169"/>
                <a:gd name="T14" fmla="*/ 85 w 159"/>
                <a:gd name="T15" fmla="*/ 27 h 169"/>
                <a:gd name="T16" fmla="*/ 74 w 159"/>
                <a:gd name="T17" fmla="*/ 35 h 169"/>
                <a:gd name="T18" fmla="*/ 64 w 159"/>
                <a:gd name="T19" fmla="*/ 42 h 169"/>
                <a:gd name="T20" fmla="*/ 54 w 159"/>
                <a:gd name="T21" fmla="*/ 51 h 169"/>
                <a:gd name="T22" fmla="*/ 45 w 159"/>
                <a:gd name="T23" fmla="*/ 61 h 169"/>
                <a:gd name="T24" fmla="*/ 36 w 159"/>
                <a:gd name="T25" fmla="*/ 69 h 169"/>
                <a:gd name="T26" fmla="*/ 29 w 159"/>
                <a:gd name="T27" fmla="*/ 76 h 169"/>
                <a:gd name="T28" fmla="*/ 25 w 159"/>
                <a:gd name="T29" fmla="*/ 84 h 169"/>
                <a:gd name="T30" fmla="*/ 22 w 159"/>
                <a:gd name="T31" fmla="*/ 88 h 169"/>
                <a:gd name="T32" fmla="*/ 20 w 159"/>
                <a:gd name="T33" fmla="*/ 89 h 169"/>
                <a:gd name="T34" fmla="*/ 0 w 159"/>
                <a:gd name="T35" fmla="*/ 143 h 169"/>
                <a:gd name="T36" fmla="*/ 20 w 159"/>
                <a:gd name="T37" fmla="*/ 169 h 169"/>
                <a:gd name="T38" fmla="*/ 20 w 159"/>
                <a:gd name="T39" fmla="*/ 166 h 169"/>
                <a:gd name="T40" fmla="*/ 20 w 159"/>
                <a:gd name="T41" fmla="*/ 159 h 169"/>
                <a:gd name="T42" fmla="*/ 20 w 159"/>
                <a:gd name="T43" fmla="*/ 147 h 169"/>
                <a:gd name="T44" fmla="*/ 23 w 159"/>
                <a:gd name="T45" fmla="*/ 133 h 169"/>
                <a:gd name="T46" fmla="*/ 29 w 159"/>
                <a:gd name="T47" fmla="*/ 115 h 169"/>
                <a:gd name="T48" fmla="*/ 39 w 159"/>
                <a:gd name="T49" fmla="*/ 97 h 169"/>
                <a:gd name="T50" fmla="*/ 54 w 159"/>
                <a:gd name="T51" fmla="*/ 78 h 169"/>
                <a:gd name="T52" fmla="*/ 74 w 159"/>
                <a:gd name="T53" fmla="*/ 59 h 169"/>
                <a:gd name="T54" fmla="*/ 95 w 159"/>
                <a:gd name="T55" fmla="*/ 42 h 169"/>
                <a:gd name="T56" fmla="*/ 114 w 159"/>
                <a:gd name="T57" fmla="*/ 29 h 169"/>
                <a:gd name="T58" fmla="*/ 129 w 159"/>
                <a:gd name="T59" fmla="*/ 19 h 169"/>
                <a:gd name="T60" fmla="*/ 140 w 159"/>
                <a:gd name="T61" fmla="*/ 12 h 169"/>
                <a:gd name="T62" fmla="*/ 149 w 159"/>
                <a:gd name="T63" fmla="*/ 6 h 169"/>
                <a:gd name="T64" fmla="*/ 155 w 159"/>
                <a:gd name="T65" fmla="*/ 3 h 169"/>
                <a:gd name="T66" fmla="*/ 158 w 159"/>
                <a:gd name="T67" fmla="*/ 0 h 169"/>
                <a:gd name="T68" fmla="*/ 159 w 159"/>
                <a:gd name="T69" fmla="*/ 0 h 169"/>
                <a:gd name="T70" fmla="*/ 145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5" y="0"/>
                  </a:moveTo>
                  <a:lnTo>
                    <a:pt x="143" y="0"/>
                  </a:lnTo>
                  <a:lnTo>
                    <a:pt x="137" y="3"/>
                  </a:lnTo>
                  <a:lnTo>
                    <a:pt x="130" y="6"/>
                  </a:lnTo>
                  <a:lnTo>
                    <a:pt x="120" y="10"/>
                  </a:lnTo>
                  <a:lnTo>
                    <a:pt x="110" y="14"/>
                  </a:lnTo>
                  <a:lnTo>
                    <a:pt x="98" y="20"/>
                  </a:lnTo>
                  <a:lnTo>
                    <a:pt x="85" y="27"/>
                  </a:lnTo>
                  <a:lnTo>
                    <a:pt x="74" y="35"/>
                  </a:lnTo>
                  <a:lnTo>
                    <a:pt x="64" y="42"/>
                  </a:lnTo>
                  <a:lnTo>
                    <a:pt x="54" y="51"/>
                  </a:lnTo>
                  <a:lnTo>
                    <a:pt x="45" y="61"/>
                  </a:lnTo>
                  <a:lnTo>
                    <a:pt x="36" y="69"/>
                  </a:lnTo>
                  <a:lnTo>
                    <a:pt x="29" y="76"/>
                  </a:lnTo>
                  <a:lnTo>
                    <a:pt x="25" y="84"/>
                  </a:lnTo>
                  <a:lnTo>
                    <a:pt x="22" y="88"/>
                  </a:lnTo>
                  <a:lnTo>
                    <a:pt x="20" y="89"/>
                  </a:lnTo>
                  <a:lnTo>
                    <a:pt x="0" y="143"/>
                  </a:lnTo>
                  <a:lnTo>
                    <a:pt x="20" y="169"/>
                  </a:lnTo>
                  <a:lnTo>
                    <a:pt x="20" y="166"/>
                  </a:lnTo>
                  <a:lnTo>
                    <a:pt x="20" y="159"/>
                  </a:lnTo>
                  <a:lnTo>
                    <a:pt x="20" y="147"/>
                  </a:lnTo>
                  <a:lnTo>
                    <a:pt x="23" y="133"/>
                  </a:lnTo>
                  <a:lnTo>
                    <a:pt x="29" y="115"/>
                  </a:lnTo>
                  <a:lnTo>
                    <a:pt x="39" y="97"/>
                  </a:lnTo>
                  <a:lnTo>
                    <a:pt x="54" y="78"/>
                  </a:lnTo>
                  <a:lnTo>
                    <a:pt x="74" y="59"/>
                  </a:lnTo>
                  <a:lnTo>
                    <a:pt x="95" y="42"/>
                  </a:lnTo>
                  <a:lnTo>
                    <a:pt x="114" y="29"/>
                  </a:lnTo>
                  <a:lnTo>
                    <a:pt x="129" y="19"/>
                  </a:lnTo>
                  <a:lnTo>
                    <a:pt x="140" y="12"/>
                  </a:lnTo>
                  <a:lnTo>
                    <a:pt x="149" y="6"/>
                  </a:lnTo>
                  <a:lnTo>
                    <a:pt x="155" y="3"/>
                  </a:lnTo>
                  <a:lnTo>
                    <a:pt x="158" y="0"/>
                  </a:lnTo>
                  <a:lnTo>
                    <a:pt x="15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7"/>
            <p:cNvSpPr>
              <a:spLocks/>
            </p:cNvSpPr>
            <p:nvPr/>
          </p:nvSpPr>
          <p:spPr bwMode="auto">
            <a:xfrm>
              <a:off x="489" y="1240"/>
              <a:ext cx="159" cy="167"/>
            </a:xfrm>
            <a:custGeom>
              <a:avLst/>
              <a:gdLst>
                <a:gd name="T0" fmla="*/ 144 w 159"/>
                <a:gd name="T1" fmla="*/ 0 h 167"/>
                <a:gd name="T2" fmla="*/ 143 w 159"/>
                <a:gd name="T3" fmla="*/ 0 h 167"/>
                <a:gd name="T4" fmla="*/ 137 w 159"/>
                <a:gd name="T5" fmla="*/ 3 h 167"/>
                <a:gd name="T6" fmla="*/ 130 w 159"/>
                <a:gd name="T7" fmla="*/ 6 h 167"/>
                <a:gd name="T8" fmla="*/ 121 w 159"/>
                <a:gd name="T9" fmla="*/ 10 h 167"/>
                <a:gd name="T10" fmla="*/ 110 w 159"/>
                <a:gd name="T11" fmla="*/ 15 h 167"/>
                <a:gd name="T12" fmla="*/ 98 w 159"/>
                <a:gd name="T13" fmla="*/ 20 h 167"/>
                <a:gd name="T14" fmla="*/ 87 w 159"/>
                <a:gd name="T15" fmla="*/ 27 h 167"/>
                <a:gd name="T16" fmla="*/ 75 w 159"/>
                <a:gd name="T17" fmla="*/ 35 h 167"/>
                <a:gd name="T18" fmla="*/ 64 w 159"/>
                <a:gd name="T19" fmla="*/ 42 h 167"/>
                <a:gd name="T20" fmla="*/ 53 w 159"/>
                <a:gd name="T21" fmla="*/ 51 h 167"/>
                <a:gd name="T22" fmla="*/ 45 w 159"/>
                <a:gd name="T23" fmla="*/ 59 h 167"/>
                <a:gd name="T24" fmla="*/ 36 w 159"/>
                <a:gd name="T25" fmla="*/ 68 h 167"/>
                <a:gd name="T26" fmla="*/ 29 w 159"/>
                <a:gd name="T27" fmla="*/ 77 h 167"/>
                <a:gd name="T28" fmla="*/ 25 w 159"/>
                <a:gd name="T29" fmla="*/ 82 h 167"/>
                <a:gd name="T30" fmla="*/ 22 w 159"/>
                <a:gd name="T31" fmla="*/ 87 h 167"/>
                <a:gd name="T32" fmla="*/ 20 w 159"/>
                <a:gd name="T33" fmla="*/ 88 h 167"/>
                <a:gd name="T34" fmla="*/ 0 w 159"/>
                <a:gd name="T35" fmla="*/ 143 h 167"/>
                <a:gd name="T36" fmla="*/ 20 w 159"/>
                <a:gd name="T37" fmla="*/ 167 h 167"/>
                <a:gd name="T38" fmla="*/ 20 w 159"/>
                <a:gd name="T39" fmla="*/ 164 h 167"/>
                <a:gd name="T40" fmla="*/ 20 w 159"/>
                <a:gd name="T41" fmla="*/ 157 h 167"/>
                <a:gd name="T42" fmla="*/ 20 w 159"/>
                <a:gd name="T43" fmla="*/ 146 h 167"/>
                <a:gd name="T44" fmla="*/ 23 w 159"/>
                <a:gd name="T45" fmla="*/ 131 h 167"/>
                <a:gd name="T46" fmla="*/ 29 w 159"/>
                <a:gd name="T47" fmla="*/ 115 h 167"/>
                <a:gd name="T48" fmla="*/ 39 w 159"/>
                <a:gd name="T49" fmla="*/ 97 h 167"/>
                <a:gd name="T50" fmla="*/ 53 w 159"/>
                <a:gd name="T51" fmla="*/ 78 h 167"/>
                <a:gd name="T52" fmla="*/ 75 w 159"/>
                <a:gd name="T53" fmla="*/ 59 h 167"/>
                <a:gd name="T54" fmla="*/ 97 w 159"/>
                <a:gd name="T55" fmla="*/ 42 h 167"/>
                <a:gd name="T56" fmla="*/ 116 w 159"/>
                <a:gd name="T57" fmla="*/ 29 h 167"/>
                <a:gd name="T58" fmla="*/ 130 w 159"/>
                <a:gd name="T59" fmla="*/ 19 h 167"/>
                <a:gd name="T60" fmla="*/ 141 w 159"/>
                <a:gd name="T61" fmla="*/ 10 h 167"/>
                <a:gd name="T62" fmla="*/ 150 w 159"/>
                <a:gd name="T63" fmla="*/ 6 h 167"/>
                <a:gd name="T64" fmla="*/ 154 w 159"/>
                <a:gd name="T65" fmla="*/ 2 h 167"/>
                <a:gd name="T66" fmla="*/ 157 w 159"/>
                <a:gd name="T67" fmla="*/ 0 h 167"/>
                <a:gd name="T68" fmla="*/ 159 w 159"/>
                <a:gd name="T69" fmla="*/ 0 h 167"/>
                <a:gd name="T70" fmla="*/ 144 w 159"/>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7"/>
                <a:gd name="T110" fmla="*/ 159 w 159"/>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7">
                  <a:moveTo>
                    <a:pt x="144" y="0"/>
                  </a:moveTo>
                  <a:lnTo>
                    <a:pt x="143" y="0"/>
                  </a:lnTo>
                  <a:lnTo>
                    <a:pt x="137" y="3"/>
                  </a:lnTo>
                  <a:lnTo>
                    <a:pt x="130" y="6"/>
                  </a:lnTo>
                  <a:lnTo>
                    <a:pt x="121" y="10"/>
                  </a:lnTo>
                  <a:lnTo>
                    <a:pt x="110" y="15"/>
                  </a:lnTo>
                  <a:lnTo>
                    <a:pt x="98" y="20"/>
                  </a:lnTo>
                  <a:lnTo>
                    <a:pt x="87" y="27"/>
                  </a:lnTo>
                  <a:lnTo>
                    <a:pt x="75" y="35"/>
                  </a:lnTo>
                  <a:lnTo>
                    <a:pt x="64" y="42"/>
                  </a:lnTo>
                  <a:lnTo>
                    <a:pt x="53" y="51"/>
                  </a:lnTo>
                  <a:lnTo>
                    <a:pt x="45" y="59"/>
                  </a:lnTo>
                  <a:lnTo>
                    <a:pt x="36" y="68"/>
                  </a:lnTo>
                  <a:lnTo>
                    <a:pt x="29" y="77"/>
                  </a:lnTo>
                  <a:lnTo>
                    <a:pt x="25" y="82"/>
                  </a:lnTo>
                  <a:lnTo>
                    <a:pt x="22" y="87"/>
                  </a:lnTo>
                  <a:lnTo>
                    <a:pt x="20" y="88"/>
                  </a:lnTo>
                  <a:lnTo>
                    <a:pt x="0" y="143"/>
                  </a:lnTo>
                  <a:lnTo>
                    <a:pt x="20" y="167"/>
                  </a:lnTo>
                  <a:lnTo>
                    <a:pt x="20" y="164"/>
                  </a:lnTo>
                  <a:lnTo>
                    <a:pt x="20" y="157"/>
                  </a:lnTo>
                  <a:lnTo>
                    <a:pt x="20" y="146"/>
                  </a:lnTo>
                  <a:lnTo>
                    <a:pt x="23" y="131"/>
                  </a:lnTo>
                  <a:lnTo>
                    <a:pt x="29" y="115"/>
                  </a:lnTo>
                  <a:lnTo>
                    <a:pt x="39" y="97"/>
                  </a:lnTo>
                  <a:lnTo>
                    <a:pt x="53" y="78"/>
                  </a:lnTo>
                  <a:lnTo>
                    <a:pt x="75" y="59"/>
                  </a:lnTo>
                  <a:lnTo>
                    <a:pt x="97" y="42"/>
                  </a:lnTo>
                  <a:lnTo>
                    <a:pt x="116" y="29"/>
                  </a:lnTo>
                  <a:lnTo>
                    <a:pt x="130" y="19"/>
                  </a:lnTo>
                  <a:lnTo>
                    <a:pt x="141" y="10"/>
                  </a:lnTo>
                  <a:lnTo>
                    <a:pt x="150" y="6"/>
                  </a:lnTo>
                  <a:lnTo>
                    <a:pt x="154" y="2"/>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18"/>
            <p:cNvSpPr>
              <a:spLocks/>
            </p:cNvSpPr>
            <p:nvPr/>
          </p:nvSpPr>
          <p:spPr bwMode="auto">
            <a:xfrm>
              <a:off x="519" y="1276"/>
              <a:ext cx="159" cy="166"/>
            </a:xfrm>
            <a:custGeom>
              <a:avLst/>
              <a:gdLst>
                <a:gd name="T0" fmla="*/ 143 w 159"/>
                <a:gd name="T1" fmla="*/ 0 h 166"/>
                <a:gd name="T2" fmla="*/ 142 w 159"/>
                <a:gd name="T3" fmla="*/ 0 h 166"/>
                <a:gd name="T4" fmla="*/ 136 w 159"/>
                <a:gd name="T5" fmla="*/ 3 h 166"/>
                <a:gd name="T6" fmla="*/ 129 w 159"/>
                <a:gd name="T7" fmla="*/ 6 h 166"/>
                <a:gd name="T8" fmla="*/ 120 w 159"/>
                <a:gd name="T9" fmla="*/ 10 h 166"/>
                <a:gd name="T10" fmla="*/ 109 w 159"/>
                <a:gd name="T11" fmla="*/ 15 h 166"/>
                <a:gd name="T12" fmla="*/ 97 w 159"/>
                <a:gd name="T13" fmla="*/ 20 h 166"/>
                <a:gd name="T14" fmla="*/ 86 w 159"/>
                <a:gd name="T15" fmla="*/ 28 h 166"/>
                <a:gd name="T16" fmla="*/ 74 w 159"/>
                <a:gd name="T17" fmla="*/ 35 h 166"/>
                <a:gd name="T18" fmla="*/ 64 w 159"/>
                <a:gd name="T19" fmla="*/ 42 h 166"/>
                <a:gd name="T20" fmla="*/ 54 w 159"/>
                <a:gd name="T21" fmla="*/ 51 h 166"/>
                <a:gd name="T22" fmla="*/ 44 w 159"/>
                <a:gd name="T23" fmla="*/ 59 h 166"/>
                <a:gd name="T24" fmla="*/ 36 w 159"/>
                <a:gd name="T25" fmla="*/ 68 h 166"/>
                <a:gd name="T26" fmla="*/ 29 w 159"/>
                <a:gd name="T27" fmla="*/ 77 h 166"/>
                <a:gd name="T28" fmla="*/ 23 w 159"/>
                <a:gd name="T29" fmla="*/ 82 h 166"/>
                <a:gd name="T30" fmla="*/ 21 w 159"/>
                <a:gd name="T31" fmla="*/ 87 h 166"/>
                <a:gd name="T32" fmla="*/ 19 w 159"/>
                <a:gd name="T33" fmla="*/ 88 h 166"/>
                <a:gd name="T34" fmla="*/ 0 w 159"/>
                <a:gd name="T35" fmla="*/ 143 h 166"/>
                <a:gd name="T36" fmla="*/ 19 w 159"/>
                <a:gd name="T37" fmla="*/ 166 h 166"/>
                <a:gd name="T38" fmla="*/ 19 w 159"/>
                <a:gd name="T39" fmla="*/ 163 h 166"/>
                <a:gd name="T40" fmla="*/ 19 w 159"/>
                <a:gd name="T41" fmla="*/ 156 h 166"/>
                <a:gd name="T42" fmla="*/ 19 w 159"/>
                <a:gd name="T43" fmla="*/ 146 h 166"/>
                <a:gd name="T44" fmla="*/ 23 w 159"/>
                <a:gd name="T45" fmla="*/ 131 h 166"/>
                <a:gd name="T46" fmla="*/ 29 w 159"/>
                <a:gd name="T47" fmla="*/ 114 h 166"/>
                <a:gd name="T48" fmla="*/ 39 w 159"/>
                <a:gd name="T49" fmla="*/ 97 h 166"/>
                <a:gd name="T50" fmla="*/ 54 w 159"/>
                <a:gd name="T51" fmla="*/ 78 h 166"/>
                <a:gd name="T52" fmla="*/ 74 w 159"/>
                <a:gd name="T53" fmla="*/ 59 h 166"/>
                <a:gd name="T54" fmla="*/ 96 w 159"/>
                <a:gd name="T55" fmla="*/ 42 h 166"/>
                <a:gd name="T56" fmla="*/ 114 w 159"/>
                <a:gd name="T57" fmla="*/ 29 h 166"/>
                <a:gd name="T58" fmla="*/ 129 w 159"/>
                <a:gd name="T59" fmla="*/ 19 h 166"/>
                <a:gd name="T60" fmla="*/ 140 w 159"/>
                <a:gd name="T61" fmla="*/ 10 h 166"/>
                <a:gd name="T62" fmla="*/ 149 w 159"/>
                <a:gd name="T63" fmla="*/ 6 h 166"/>
                <a:gd name="T64" fmla="*/ 155 w 159"/>
                <a:gd name="T65" fmla="*/ 2 h 166"/>
                <a:gd name="T66" fmla="*/ 158 w 159"/>
                <a:gd name="T67" fmla="*/ 0 h 166"/>
                <a:gd name="T68" fmla="*/ 159 w 159"/>
                <a:gd name="T69" fmla="*/ 0 h 166"/>
                <a:gd name="T70" fmla="*/ 143 w 159"/>
                <a:gd name="T71" fmla="*/ 0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6"/>
                <a:gd name="T110" fmla="*/ 159 w 159"/>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6">
                  <a:moveTo>
                    <a:pt x="143" y="0"/>
                  </a:moveTo>
                  <a:lnTo>
                    <a:pt x="142" y="0"/>
                  </a:lnTo>
                  <a:lnTo>
                    <a:pt x="136" y="3"/>
                  </a:lnTo>
                  <a:lnTo>
                    <a:pt x="129" y="6"/>
                  </a:lnTo>
                  <a:lnTo>
                    <a:pt x="120" y="10"/>
                  </a:lnTo>
                  <a:lnTo>
                    <a:pt x="109" y="15"/>
                  </a:lnTo>
                  <a:lnTo>
                    <a:pt x="97" y="20"/>
                  </a:lnTo>
                  <a:lnTo>
                    <a:pt x="86" y="28"/>
                  </a:lnTo>
                  <a:lnTo>
                    <a:pt x="74" y="35"/>
                  </a:lnTo>
                  <a:lnTo>
                    <a:pt x="64" y="42"/>
                  </a:lnTo>
                  <a:lnTo>
                    <a:pt x="54" y="51"/>
                  </a:lnTo>
                  <a:lnTo>
                    <a:pt x="44" y="59"/>
                  </a:lnTo>
                  <a:lnTo>
                    <a:pt x="36" y="68"/>
                  </a:lnTo>
                  <a:lnTo>
                    <a:pt x="29" y="77"/>
                  </a:lnTo>
                  <a:lnTo>
                    <a:pt x="23" y="82"/>
                  </a:lnTo>
                  <a:lnTo>
                    <a:pt x="21" y="87"/>
                  </a:lnTo>
                  <a:lnTo>
                    <a:pt x="19" y="88"/>
                  </a:lnTo>
                  <a:lnTo>
                    <a:pt x="0" y="143"/>
                  </a:lnTo>
                  <a:lnTo>
                    <a:pt x="19" y="166"/>
                  </a:lnTo>
                  <a:lnTo>
                    <a:pt x="19" y="163"/>
                  </a:lnTo>
                  <a:lnTo>
                    <a:pt x="19" y="156"/>
                  </a:lnTo>
                  <a:lnTo>
                    <a:pt x="19" y="146"/>
                  </a:lnTo>
                  <a:lnTo>
                    <a:pt x="23" y="131"/>
                  </a:lnTo>
                  <a:lnTo>
                    <a:pt x="29" y="114"/>
                  </a:lnTo>
                  <a:lnTo>
                    <a:pt x="39" y="97"/>
                  </a:lnTo>
                  <a:lnTo>
                    <a:pt x="54" y="78"/>
                  </a:lnTo>
                  <a:lnTo>
                    <a:pt x="74" y="59"/>
                  </a:lnTo>
                  <a:lnTo>
                    <a:pt x="96" y="42"/>
                  </a:lnTo>
                  <a:lnTo>
                    <a:pt x="114" y="29"/>
                  </a:lnTo>
                  <a:lnTo>
                    <a:pt x="129" y="19"/>
                  </a:lnTo>
                  <a:lnTo>
                    <a:pt x="140" y="10"/>
                  </a:lnTo>
                  <a:lnTo>
                    <a:pt x="149" y="6"/>
                  </a:lnTo>
                  <a:lnTo>
                    <a:pt x="155" y="2"/>
                  </a:lnTo>
                  <a:lnTo>
                    <a:pt x="158"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9"/>
            <p:cNvSpPr>
              <a:spLocks/>
            </p:cNvSpPr>
            <p:nvPr/>
          </p:nvSpPr>
          <p:spPr bwMode="auto">
            <a:xfrm>
              <a:off x="548" y="1311"/>
              <a:ext cx="159" cy="167"/>
            </a:xfrm>
            <a:custGeom>
              <a:avLst/>
              <a:gdLst>
                <a:gd name="T0" fmla="*/ 145 w 159"/>
                <a:gd name="T1" fmla="*/ 0 h 167"/>
                <a:gd name="T2" fmla="*/ 143 w 159"/>
                <a:gd name="T3" fmla="*/ 0 h 167"/>
                <a:gd name="T4" fmla="*/ 137 w 159"/>
                <a:gd name="T5" fmla="*/ 3 h 167"/>
                <a:gd name="T6" fmla="*/ 130 w 159"/>
                <a:gd name="T7" fmla="*/ 6 h 167"/>
                <a:gd name="T8" fmla="*/ 121 w 159"/>
                <a:gd name="T9" fmla="*/ 10 h 167"/>
                <a:gd name="T10" fmla="*/ 110 w 159"/>
                <a:gd name="T11" fmla="*/ 16 h 167"/>
                <a:gd name="T12" fmla="*/ 98 w 159"/>
                <a:gd name="T13" fmla="*/ 21 h 167"/>
                <a:gd name="T14" fmla="*/ 87 w 159"/>
                <a:gd name="T15" fmla="*/ 27 h 167"/>
                <a:gd name="T16" fmla="*/ 75 w 159"/>
                <a:gd name="T17" fmla="*/ 34 h 167"/>
                <a:gd name="T18" fmla="*/ 64 w 159"/>
                <a:gd name="T19" fmla="*/ 43 h 167"/>
                <a:gd name="T20" fmla="*/ 54 w 159"/>
                <a:gd name="T21" fmla="*/ 52 h 167"/>
                <a:gd name="T22" fmla="*/ 45 w 159"/>
                <a:gd name="T23" fmla="*/ 60 h 167"/>
                <a:gd name="T24" fmla="*/ 36 w 159"/>
                <a:gd name="T25" fmla="*/ 69 h 167"/>
                <a:gd name="T26" fmla="*/ 29 w 159"/>
                <a:gd name="T27" fmla="*/ 78 h 167"/>
                <a:gd name="T28" fmla="*/ 25 w 159"/>
                <a:gd name="T29" fmla="*/ 83 h 167"/>
                <a:gd name="T30" fmla="*/ 22 w 159"/>
                <a:gd name="T31" fmla="*/ 88 h 167"/>
                <a:gd name="T32" fmla="*/ 20 w 159"/>
                <a:gd name="T33" fmla="*/ 89 h 167"/>
                <a:gd name="T34" fmla="*/ 0 w 159"/>
                <a:gd name="T35" fmla="*/ 142 h 167"/>
                <a:gd name="T36" fmla="*/ 20 w 159"/>
                <a:gd name="T37" fmla="*/ 167 h 167"/>
                <a:gd name="T38" fmla="*/ 20 w 159"/>
                <a:gd name="T39" fmla="*/ 164 h 167"/>
                <a:gd name="T40" fmla="*/ 20 w 159"/>
                <a:gd name="T41" fmla="*/ 157 h 167"/>
                <a:gd name="T42" fmla="*/ 20 w 159"/>
                <a:gd name="T43" fmla="*/ 147 h 167"/>
                <a:gd name="T44" fmla="*/ 23 w 159"/>
                <a:gd name="T45" fmla="*/ 132 h 167"/>
                <a:gd name="T46" fmla="*/ 29 w 159"/>
                <a:gd name="T47" fmla="*/ 115 h 167"/>
                <a:gd name="T48" fmla="*/ 39 w 159"/>
                <a:gd name="T49" fmla="*/ 98 h 167"/>
                <a:gd name="T50" fmla="*/ 54 w 159"/>
                <a:gd name="T51" fmla="*/ 79 h 167"/>
                <a:gd name="T52" fmla="*/ 75 w 159"/>
                <a:gd name="T53" fmla="*/ 60 h 167"/>
                <a:gd name="T54" fmla="*/ 97 w 159"/>
                <a:gd name="T55" fmla="*/ 43 h 167"/>
                <a:gd name="T56" fmla="*/ 116 w 159"/>
                <a:gd name="T57" fmla="*/ 30 h 167"/>
                <a:gd name="T58" fmla="*/ 130 w 159"/>
                <a:gd name="T59" fmla="*/ 18 h 167"/>
                <a:gd name="T60" fmla="*/ 142 w 159"/>
                <a:gd name="T61" fmla="*/ 11 h 167"/>
                <a:gd name="T62" fmla="*/ 149 w 159"/>
                <a:gd name="T63" fmla="*/ 6 h 167"/>
                <a:gd name="T64" fmla="*/ 155 w 159"/>
                <a:gd name="T65" fmla="*/ 3 h 167"/>
                <a:gd name="T66" fmla="*/ 158 w 159"/>
                <a:gd name="T67" fmla="*/ 0 h 167"/>
                <a:gd name="T68" fmla="*/ 159 w 159"/>
                <a:gd name="T69" fmla="*/ 0 h 167"/>
                <a:gd name="T70" fmla="*/ 145 w 159"/>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7"/>
                <a:gd name="T110" fmla="*/ 159 w 159"/>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7">
                  <a:moveTo>
                    <a:pt x="145" y="0"/>
                  </a:moveTo>
                  <a:lnTo>
                    <a:pt x="143" y="0"/>
                  </a:lnTo>
                  <a:lnTo>
                    <a:pt x="137" y="3"/>
                  </a:lnTo>
                  <a:lnTo>
                    <a:pt x="130" y="6"/>
                  </a:lnTo>
                  <a:lnTo>
                    <a:pt x="121" y="10"/>
                  </a:lnTo>
                  <a:lnTo>
                    <a:pt x="110" y="16"/>
                  </a:lnTo>
                  <a:lnTo>
                    <a:pt x="98" y="21"/>
                  </a:lnTo>
                  <a:lnTo>
                    <a:pt x="87" y="27"/>
                  </a:lnTo>
                  <a:lnTo>
                    <a:pt x="75" y="34"/>
                  </a:lnTo>
                  <a:lnTo>
                    <a:pt x="64" y="43"/>
                  </a:lnTo>
                  <a:lnTo>
                    <a:pt x="54" y="52"/>
                  </a:lnTo>
                  <a:lnTo>
                    <a:pt x="45" y="60"/>
                  </a:lnTo>
                  <a:lnTo>
                    <a:pt x="36" y="69"/>
                  </a:lnTo>
                  <a:lnTo>
                    <a:pt x="29" y="78"/>
                  </a:lnTo>
                  <a:lnTo>
                    <a:pt x="25" y="83"/>
                  </a:lnTo>
                  <a:lnTo>
                    <a:pt x="22" y="88"/>
                  </a:lnTo>
                  <a:lnTo>
                    <a:pt x="20" y="89"/>
                  </a:lnTo>
                  <a:lnTo>
                    <a:pt x="0" y="142"/>
                  </a:lnTo>
                  <a:lnTo>
                    <a:pt x="20" y="167"/>
                  </a:lnTo>
                  <a:lnTo>
                    <a:pt x="20" y="164"/>
                  </a:lnTo>
                  <a:lnTo>
                    <a:pt x="20" y="157"/>
                  </a:lnTo>
                  <a:lnTo>
                    <a:pt x="20" y="147"/>
                  </a:lnTo>
                  <a:lnTo>
                    <a:pt x="23" y="132"/>
                  </a:lnTo>
                  <a:lnTo>
                    <a:pt x="29" y="115"/>
                  </a:lnTo>
                  <a:lnTo>
                    <a:pt x="39" y="98"/>
                  </a:lnTo>
                  <a:lnTo>
                    <a:pt x="54" y="79"/>
                  </a:lnTo>
                  <a:lnTo>
                    <a:pt x="75" y="60"/>
                  </a:lnTo>
                  <a:lnTo>
                    <a:pt x="97" y="43"/>
                  </a:lnTo>
                  <a:lnTo>
                    <a:pt x="116" y="30"/>
                  </a:lnTo>
                  <a:lnTo>
                    <a:pt x="130" y="18"/>
                  </a:lnTo>
                  <a:lnTo>
                    <a:pt x="142" y="11"/>
                  </a:lnTo>
                  <a:lnTo>
                    <a:pt x="149" y="6"/>
                  </a:lnTo>
                  <a:lnTo>
                    <a:pt x="155" y="3"/>
                  </a:lnTo>
                  <a:lnTo>
                    <a:pt x="158" y="0"/>
                  </a:lnTo>
                  <a:lnTo>
                    <a:pt x="15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0"/>
            <p:cNvSpPr>
              <a:spLocks/>
            </p:cNvSpPr>
            <p:nvPr/>
          </p:nvSpPr>
          <p:spPr bwMode="auto">
            <a:xfrm>
              <a:off x="579" y="1347"/>
              <a:ext cx="158" cy="167"/>
            </a:xfrm>
            <a:custGeom>
              <a:avLst/>
              <a:gdLst>
                <a:gd name="T0" fmla="*/ 142 w 158"/>
                <a:gd name="T1" fmla="*/ 0 h 167"/>
                <a:gd name="T2" fmla="*/ 141 w 158"/>
                <a:gd name="T3" fmla="*/ 0 h 167"/>
                <a:gd name="T4" fmla="*/ 135 w 158"/>
                <a:gd name="T5" fmla="*/ 3 h 167"/>
                <a:gd name="T6" fmla="*/ 128 w 158"/>
                <a:gd name="T7" fmla="*/ 6 h 167"/>
                <a:gd name="T8" fmla="*/ 119 w 158"/>
                <a:gd name="T9" fmla="*/ 10 h 167"/>
                <a:gd name="T10" fmla="*/ 108 w 158"/>
                <a:gd name="T11" fmla="*/ 16 h 167"/>
                <a:gd name="T12" fmla="*/ 96 w 158"/>
                <a:gd name="T13" fmla="*/ 21 h 167"/>
                <a:gd name="T14" fmla="*/ 85 w 158"/>
                <a:gd name="T15" fmla="*/ 27 h 167"/>
                <a:gd name="T16" fmla="*/ 73 w 158"/>
                <a:gd name="T17" fmla="*/ 34 h 167"/>
                <a:gd name="T18" fmla="*/ 62 w 158"/>
                <a:gd name="T19" fmla="*/ 43 h 167"/>
                <a:gd name="T20" fmla="*/ 51 w 158"/>
                <a:gd name="T21" fmla="*/ 52 h 167"/>
                <a:gd name="T22" fmla="*/ 43 w 158"/>
                <a:gd name="T23" fmla="*/ 60 h 167"/>
                <a:gd name="T24" fmla="*/ 34 w 158"/>
                <a:gd name="T25" fmla="*/ 69 h 167"/>
                <a:gd name="T26" fmla="*/ 27 w 158"/>
                <a:gd name="T27" fmla="*/ 78 h 167"/>
                <a:gd name="T28" fmla="*/ 23 w 158"/>
                <a:gd name="T29" fmla="*/ 83 h 167"/>
                <a:gd name="T30" fmla="*/ 20 w 158"/>
                <a:gd name="T31" fmla="*/ 88 h 167"/>
                <a:gd name="T32" fmla="*/ 18 w 158"/>
                <a:gd name="T33" fmla="*/ 89 h 167"/>
                <a:gd name="T34" fmla="*/ 0 w 158"/>
                <a:gd name="T35" fmla="*/ 143 h 167"/>
                <a:gd name="T36" fmla="*/ 18 w 158"/>
                <a:gd name="T37" fmla="*/ 167 h 167"/>
                <a:gd name="T38" fmla="*/ 18 w 158"/>
                <a:gd name="T39" fmla="*/ 164 h 167"/>
                <a:gd name="T40" fmla="*/ 18 w 158"/>
                <a:gd name="T41" fmla="*/ 157 h 167"/>
                <a:gd name="T42" fmla="*/ 18 w 158"/>
                <a:gd name="T43" fmla="*/ 145 h 167"/>
                <a:gd name="T44" fmla="*/ 21 w 158"/>
                <a:gd name="T45" fmla="*/ 131 h 167"/>
                <a:gd name="T46" fmla="*/ 27 w 158"/>
                <a:gd name="T47" fmla="*/ 115 h 167"/>
                <a:gd name="T48" fmla="*/ 37 w 158"/>
                <a:gd name="T49" fmla="*/ 96 h 167"/>
                <a:gd name="T50" fmla="*/ 51 w 158"/>
                <a:gd name="T51" fmla="*/ 79 h 167"/>
                <a:gd name="T52" fmla="*/ 73 w 158"/>
                <a:gd name="T53" fmla="*/ 60 h 167"/>
                <a:gd name="T54" fmla="*/ 95 w 158"/>
                <a:gd name="T55" fmla="*/ 43 h 167"/>
                <a:gd name="T56" fmla="*/ 114 w 158"/>
                <a:gd name="T57" fmla="*/ 30 h 167"/>
                <a:gd name="T58" fmla="*/ 128 w 158"/>
                <a:gd name="T59" fmla="*/ 19 h 167"/>
                <a:gd name="T60" fmla="*/ 140 w 158"/>
                <a:gd name="T61" fmla="*/ 11 h 167"/>
                <a:gd name="T62" fmla="*/ 148 w 158"/>
                <a:gd name="T63" fmla="*/ 6 h 167"/>
                <a:gd name="T64" fmla="*/ 154 w 158"/>
                <a:gd name="T65" fmla="*/ 3 h 167"/>
                <a:gd name="T66" fmla="*/ 157 w 158"/>
                <a:gd name="T67" fmla="*/ 0 h 167"/>
                <a:gd name="T68" fmla="*/ 158 w 158"/>
                <a:gd name="T69" fmla="*/ 0 h 167"/>
                <a:gd name="T70" fmla="*/ 142 w 158"/>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7"/>
                <a:gd name="T110" fmla="*/ 158 w 158"/>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7">
                  <a:moveTo>
                    <a:pt x="142" y="0"/>
                  </a:moveTo>
                  <a:lnTo>
                    <a:pt x="141" y="0"/>
                  </a:lnTo>
                  <a:lnTo>
                    <a:pt x="135" y="3"/>
                  </a:lnTo>
                  <a:lnTo>
                    <a:pt x="128" y="6"/>
                  </a:lnTo>
                  <a:lnTo>
                    <a:pt x="119" y="10"/>
                  </a:lnTo>
                  <a:lnTo>
                    <a:pt x="108" y="16"/>
                  </a:lnTo>
                  <a:lnTo>
                    <a:pt x="96" y="21"/>
                  </a:lnTo>
                  <a:lnTo>
                    <a:pt x="85" y="27"/>
                  </a:lnTo>
                  <a:lnTo>
                    <a:pt x="73" y="34"/>
                  </a:lnTo>
                  <a:lnTo>
                    <a:pt x="62" y="43"/>
                  </a:lnTo>
                  <a:lnTo>
                    <a:pt x="51" y="52"/>
                  </a:lnTo>
                  <a:lnTo>
                    <a:pt x="43" y="60"/>
                  </a:lnTo>
                  <a:lnTo>
                    <a:pt x="34" y="69"/>
                  </a:lnTo>
                  <a:lnTo>
                    <a:pt x="27" y="78"/>
                  </a:lnTo>
                  <a:lnTo>
                    <a:pt x="23" y="83"/>
                  </a:lnTo>
                  <a:lnTo>
                    <a:pt x="20" y="88"/>
                  </a:lnTo>
                  <a:lnTo>
                    <a:pt x="18" y="89"/>
                  </a:lnTo>
                  <a:lnTo>
                    <a:pt x="0" y="143"/>
                  </a:lnTo>
                  <a:lnTo>
                    <a:pt x="18" y="167"/>
                  </a:lnTo>
                  <a:lnTo>
                    <a:pt x="18" y="164"/>
                  </a:lnTo>
                  <a:lnTo>
                    <a:pt x="18" y="157"/>
                  </a:lnTo>
                  <a:lnTo>
                    <a:pt x="18" y="145"/>
                  </a:lnTo>
                  <a:lnTo>
                    <a:pt x="21" y="131"/>
                  </a:lnTo>
                  <a:lnTo>
                    <a:pt x="27" y="115"/>
                  </a:lnTo>
                  <a:lnTo>
                    <a:pt x="37" y="96"/>
                  </a:lnTo>
                  <a:lnTo>
                    <a:pt x="51" y="79"/>
                  </a:lnTo>
                  <a:lnTo>
                    <a:pt x="73" y="60"/>
                  </a:lnTo>
                  <a:lnTo>
                    <a:pt x="95" y="43"/>
                  </a:lnTo>
                  <a:lnTo>
                    <a:pt x="114" y="30"/>
                  </a:lnTo>
                  <a:lnTo>
                    <a:pt x="128" y="19"/>
                  </a:lnTo>
                  <a:lnTo>
                    <a:pt x="140" y="11"/>
                  </a:lnTo>
                  <a:lnTo>
                    <a:pt x="148" y="6"/>
                  </a:lnTo>
                  <a:lnTo>
                    <a:pt x="154" y="3"/>
                  </a:lnTo>
                  <a:lnTo>
                    <a:pt x="157" y="0"/>
                  </a:lnTo>
                  <a:lnTo>
                    <a:pt x="158" y="0"/>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21"/>
            <p:cNvSpPr>
              <a:spLocks/>
            </p:cNvSpPr>
            <p:nvPr/>
          </p:nvSpPr>
          <p:spPr bwMode="auto">
            <a:xfrm>
              <a:off x="607" y="1383"/>
              <a:ext cx="159" cy="167"/>
            </a:xfrm>
            <a:custGeom>
              <a:avLst/>
              <a:gdLst>
                <a:gd name="T0" fmla="*/ 145 w 159"/>
                <a:gd name="T1" fmla="*/ 0 h 167"/>
                <a:gd name="T2" fmla="*/ 143 w 159"/>
                <a:gd name="T3" fmla="*/ 0 h 167"/>
                <a:gd name="T4" fmla="*/ 137 w 159"/>
                <a:gd name="T5" fmla="*/ 3 h 167"/>
                <a:gd name="T6" fmla="*/ 130 w 159"/>
                <a:gd name="T7" fmla="*/ 6 h 167"/>
                <a:gd name="T8" fmla="*/ 120 w 159"/>
                <a:gd name="T9" fmla="*/ 10 h 167"/>
                <a:gd name="T10" fmla="*/ 110 w 159"/>
                <a:gd name="T11" fmla="*/ 16 h 167"/>
                <a:gd name="T12" fmla="*/ 99 w 159"/>
                <a:gd name="T13" fmla="*/ 21 h 167"/>
                <a:gd name="T14" fmla="*/ 86 w 159"/>
                <a:gd name="T15" fmla="*/ 27 h 167"/>
                <a:gd name="T16" fmla="*/ 74 w 159"/>
                <a:gd name="T17" fmla="*/ 34 h 167"/>
                <a:gd name="T18" fmla="*/ 64 w 159"/>
                <a:gd name="T19" fmla="*/ 43 h 167"/>
                <a:gd name="T20" fmla="*/ 54 w 159"/>
                <a:gd name="T21" fmla="*/ 52 h 167"/>
                <a:gd name="T22" fmla="*/ 45 w 159"/>
                <a:gd name="T23" fmla="*/ 60 h 167"/>
                <a:gd name="T24" fmla="*/ 36 w 159"/>
                <a:gd name="T25" fmla="*/ 69 h 167"/>
                <a:gd name="T26" fmla="*/ 29 w 159"/>
                <a:gd name="T27" fmla="*/ 76 h 167"/>
                <a:gd name="T28" fmla="*/ 25 w 159"/>
                <a:gd name="T29" fmla="*/ 82 h 167"/>
                <a:gd name="T30" fmla="*/ 22 w 159"/>
                <a:gd name="T31" fmla="*/ 86 h 167"/>
                <a:gd name="T32" fmla="*/ 21 w 159"/>
                <a:gd name="T33" fmla="*/ 88 h 167"/>
                <a:gd name="T34" fmla="*/ 0 w 159"/>
                <a:gd name="T35" fmla="*/ 143 h 167"/>
                <a:gd name="T36" fmla="*/ 21 w 159"/>
                <a:gd name="T37" fmla="*/ 167 h 167"/>
                <a:gd name="T38" fmla="*/ 21 w 159"/>
                <a:gd name="T39" fmla="*/ 164 h 167"/>
                <a:gd name="T40" fmla="*/ 21 w 159"/>
                <a:gd name="T41" fmla="*/ 157 h 167"/>
                <a:gd name="T42" fmla="*/ 21 w 159"/>
                <a:gd name="T43" fmla="*/ 145 h 167"/>
                <a:gd name="T44" fmla="*/ 23 w 159"/>
                <a:gd name="T45" fmla="*/ 131 h 167"/>
                <a:gd name="T46" fmla="*/ 29 w 159"/>
                <a:gd name="T47" fmla="*/ 115 h 167"/>
                <a:gd name="T48" fmla="*/ 39 w 159"/>
                <a:gd name="T49" fmla="*/ 96 h 167"/>
                <a:gd name="T50" fmla="*/ 54 w 159"/>
                <a:gd name="T51" fmla="*/ 78 h 167"/>
                <a:gd name="T52" fmla="*/ 74 w 159"/>
                <a:gd name="T53" fmla="*/ 59 h 167"/>
                <a:gd name="T54" fmla="*/ 96 w 159"/>
                <a:gd name="T55" fmla="*/ 42 h 167"/>
                <a:gd name="T56" fmla="*/ 114 w 159"/>
                <a:gd name="T57" fmla="*/ 29 h 167"/>
                <a:gd name="T58" fmla="*/ 129 w 159"/>
                <a:gd name="T59" fmla="*/ 19 h 167"/>
                <a:gd name="T60" fmla="*/ 140 w 159"/>
                <a:gd name="T61" fmla="*/ 11 h 167"/>
                <a:gd name="T62" fmla="*/ 149 w 159"/>
                <a:gd name="T63" fmla="*/ 6 h 167"/>
                <a:gd name="T64" fmla="*/ 155 w 159"/>
                <a:gd name="T65" fmla="*/ 3 h 167"/>
                <a:gd name="T66" fmla="*/ 158 w 159"/>
                <a:gd name="T67" fmla="*/ 0 h 167"/>
                <a:gd name="T68" fmla="*/ 159 w 159"/>
                <a:gd name="T69" fmla="*/ 0 h 167"/>
                <a:gd name="T70" fmla="*/ 145 w 159"/>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7"/>
                <a:gd name="T110" fmla="*/ 159 w 159"/>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7">
                  <a:moveTo>
                    <a:pt x="145" y="0"/>
                  </a:moveTo>
                  <a:lnTo>
                    <a:pt x="143" y="0"/>
                  </a:lnTo>
                  <a:lnTo>
                    <a:pt x="137" y="3"/>
                  </a:lnTo>
                  <a:lnTo>
                    <a:pt x="130" y="6"/>
                  </a:lnTo>
                  <a:lnTo>
                    <a:pt x="120" y="10"/>
                  </a:lnTo>
                  <a:lnTo>
                    <a:pt x="110" y="16"/>
                  </a:lnTo>
                  <a:lnTo>
                    <a:pt x="99" y="21"/>
                  </a:lnTo>
                  <a:lnTo>
                    <a:pt x="86" y="27"/>
                  </a:lnTo>
                  <a:lnTo>
                    <a:pt x="74" y="34"/>
                  </a:lnTo>
                  <a:lnTo>
                    <a:pt x="64" y="43"/>
                  </a:lnTo>
                  <a:lnTo>
                    <a:pt x="54" y="52"/>
                  </a:lnTo>
                  <a:lnTo>
                    <a:pt x="45" y="60"/>
                  </a:lnTo>
                  <a:lnTo>
                    <a:pt x="36" y="69"/>
                  </a:lnTo>
                  <a:lnTo>
                    <a:pt x="29" y="76"/>
                  </a:lnTo>
                  <a:lnTo>
                    <a:pt x="25" y="82"/>
                  </a:lnTo>
                  <a:lnTo>
                    <a:pt x="22" y="86"/>
                  </a:lnTo>
                  <a:lnTo>
                    <a:pt x="21" y="88"/>
                  </a:lnTo>
                  <a:lnTo>
                    <a:pt x="0" y="143"/>
                  </a:lnTo>
                  <a:lnTo>
                    <a:pt x="21" y="167"/>
                  </a:lnTo>
                  <a:lnTo>
                    <a:pt x="21" y="164"/>
                  </a:lnTo>
                  <a:lnTo>
                    <a:pt x="21" y="157"/>
                  </a:lnTo>
                  <a:lnTo>
                    <a:pt x="21" y="145"/>
                  </a:lnTo>
                  <a:lnTo>
                    <a:pt x="23" y="131"/>
                  </a:lnTo>
                  <a:lnTo>
                    <a:pt x="29" y="115"/>
                  </a:lnTo>
                  <a:lnTo>
                    <a:pt x="39" y="96"/>
                  </a:lnTo>
                  <a:lnTo>
                    <a:pt x="54" y="78"/>
                  </a:lnTo>
                  <a:lnTo>
                    <a:pt x="74" y="59"/>
                  </a:lnTo>
                  <a:lnTo>
                    <a:pt x="96" y="42"/>
                  </a:lnTo>
                  <a:lnTo>
                    <a:pt x="114" y="29"/>
                  </a:lnTo>
                  <a:lnTo>
                    <a:pt x="129" y="19"/>
                  </a:lnTo>
                  <a:lnTo>
                    <a:pt x="140" y="11"/>
                  </a:lnTo>
                  <a:lnTo>
                    <a:pt x="149" y="6"/>
                  </a:lnTo>
                  <a:lnTo>
                    <a:pt x="155" y="3"/>
                  </a:lnTo>
                  <a:lnTo>
                    <a:pt x="158" y="0"/>
                  </a:lnTo>
                  <a:lnTo>
                    <a:pt x="15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22"/>
            <p:cNvSpPr>
              <a:spLocks/>
            </p:cNvSpPr>
            <p:nvPr/>
          </p:nvSpPr>
          <p:spPr bwMode="auto">
            <a:xfrm>
              <a:off x="636" y="1419"/>
              <a:ext cx="159" cy="167"/>
            </a:xfrm>
            <a:custGeom>
              <a:avLst/>
              <a:gdLst>
                <a:gd name="T0" fmla="*/ 145 w 159"/>
                <a:gd name="T1" fmla="*/ 0 h 167"/>
                <a:gd name="T2" fmla="*/ 143 w 159"/>
                <a:gd name="T3" fmla="*/ 0 h 167"/>
                <a:gd name="T4" fmla="*/ 137 w 159"/>
                <a:gd name="T5" fmla="*/ 3 h 167"/>
                <a:gd name="T6" fmla="*/ 130 w 159"/>
                <a:gd name="T7" fmla="*/ 6 h 167"/>
                <a:gd name="T8" fmla="*/ 121 w 159"/>
                <a:gd name="T9" fmla="*/ 10 h 167"/>
                <a:gd name="T10" fmla="*/ 110 w 159"/>
                <a:gd name="T11" fmla="*/ 14 h 167"/>
                <a:gd name="T12" fmla="*/ 98 w 159"/>
                <a:gd name="T13" fmla="*/ 20 h 167"/>
                <a:gd name="T14" fmla="*/ 87 w 159"/>
                <a:gd name="T15" fmla="*/ 27 h 167"/>
                <a:gd name="T16" fmla="*/ 75 w 159"/>
                <a:gd name="T17" fmla="*/ 33 h 167"/>
                <a:gd name="T18" fmla="*/ 64 w 159"/>
                <a:gd name="T19" fmla="*/ 42 h 167"/>
                <a:gd name="T20" fmla="*/ 54 w 159"/>
                <a:gd name="T21" fmla="*/ 50 h 167"/>
                <a:gd name="T22" fmla="*/ 45 w 159"/>
                <a:gd name="T23" fmla="*/ 59 h 167"/>
                <a:gd name="T24" fmla="*/ 36 w 159"/>
                <a:gd name="T25" fmla="*/ 68 h 167"/>
                <a:gd name="T26" fmla="*/ 29 w 159"/>
                <a:gd name="T27" fmla="*/ 76 h 167"/>
                <a:gd name="T28" fmla="*/ 25 w 159"/>
                <a:gd name="T29" fmla="*/ 82 h 167"/>
                <a:gd name="T30" fmla="*/ 22 w 159"/>
                <a:gd name="T31" fmla="*/ 86 h 167"/>
                <a:gd name="T32" fmla="*/ 20 w 159"/>
                <a:gd name="T33" fmla="*/ 88 h 167"/>
                <a:gd name="T34" fmla="*/ 0 w 159"/>
                <a:gd name="T35" fmla="*/ 143 h 167"/>
                <a:gd name="T36" fmla="*/ 20 w 159"/>
                <a:gd name="T37" fmla="*/ 167 h 167"/>
                <a:gd name="T38" fmla="*/ 20 w 159"/>
                <a:gd name="T39" fmla="*/ 164 h 167"/>
                <a:gd name="T40" fmla="*/ 20 w 159"/>
                <a:gd name="T41" fmla="*/ 157 h 167"/>
                <a:gd name="T42" fmla="*/ 20 w 159"/>
                <a:gd name="T43" fmla="*/ 146 h 167"/>
                <a:gd name="T44" fmla="*/ 23 w 159"/>
                <a:gd name="T45" fmla="*/ 131 h 167"/>
                <a:gd name="T46" fmla="*/ 29 w 159"/>
                <a:gd name="T47" fmla="*/ 114 h 167"/>
                <a:gd name="T48" fmla="*/ 39 w 159"/>
                <a:gd name="T49" fmla="*/ 96 h 167"/>
                <a:gd name="T50" fmla="*/ 54 w 159"/>
                <a:gd name="T51" fmla="*/ 76 h 167"/>
                <a:gd name="T52" fmla="*/ 75 w 159"/>
                <a:gd name="T53" fmla="*/ 58 h 167"/>
                <a:gd name="T54" fmla="*/ 97 w 159"/>
                <a:gd name="T55" fmla="*/ 42 h 167"/>
                <a:gd name="T56" fmla="*/ 116 w 159"/>
                <a:gd name="T57" fmla="*/ 29 h 167"/>
                <a:gd name="T58" fmla="*/ 130 w 159"/>
                <a:gd name="T59" fmla="*/ 19 h 167"/>
                <a:gd name="T60" fmla="*/ 142 w 159"/>
                <a:gd name="T61" fmla="*/ 11 h 167"/>
                <a:gd name="T62" fmla="*/ 150 w 159"/>
                <a:gd name="T63" fmla="*/ 6 h 167"/>
                <a:gd name="T64" fmla="*/ 155 w 159"/>
                <a:gd name="T65" fmla="*/ 3 h 167"/>
                <a:gd name="T66" fmla="*/ 158 w 159"/>
                <a:gd name="T67" fmla="*/ 0 h 167"/>
                <a:gd name="T68" fmla="*/ 159 w 159"/>
                <a:gd name="T69" fmla="*/ 0 h 167"/>
                <a:gd name="T70" fmla="*/ 145 w 159"/>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7"/>
                <a:gd name="T110" fmla="*/ 159 w 159"/>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7">
                  <a:moveTo>
                    <a:pt x="145" y="0"/>
                  </a:moveTo>
                  <a:lnTo>
                    <a:pt x="143" y="0"/>
                  </a:lnTo>
                  <a:lnTo>
                    <a:pt x="137" y="3"/>
                  </a:lnTo>
                  <a:lnTo>
                    <a:pt x="130" y="6"/>
                  </a:lnTo>
                  <a:lnTo>
                    <a:pt x="121" y="10"/>
                  </a:lnTo>
                  <a:lnTo>
                    <a:pt x="110" y="14"/>
                  </a:lnTo>
                  <a:lnTo>
                    <a:pt x="98" y="20"/>
                  </a:lnTo>
                  <a:lnTo>
                    <a:pt x="87" y="27"/>
                  </a:lnTo>
                  <a:lnTo>
                    <a:pt x="75" y="33"/>
                  </a:lnTo>
                  <a:lnTo>
                    <a:pt x="64" y="42"/>
                  </a:lnTo>
                  <a:lnTo>
                    <a:pt x="54" y="50"/>
                  </a:lnTo>
                  <a:lnTo>
                    <a:pt x="45" y="59"/>
                  </a:lnTo>
                  <a:lnTo>
                    <a:pt x="36" y="68"/>
                  </a:lnTo>
                  <a:lnTo>
                    <a:pt x="29" y="76"/>
                  </a:lnTo>
                  <a:lnTo>
                    <a:pt x="25" y="82"/>
                  </a:lnTo>
                  <a:lnTo>
                    <a:pt x="22" y="86"/>
                  </a:lnTo>
                  <a:lnTo>
                    <a:pt x="20" y="88"/>
                  </a:lnTo>
                  <a:lnTo>
                    <a:pt x="0" y="143"/>
                  </a:lnTo>
                  <a:lnTo>
                    <a:pt x="20" y="167"/>
                  </a:lnTo>
                  <a:lnTo>
                    <a:pt x="20" y="164"/>
                  </a:lnTo>
                  <a:lnTo>
                    <a:pt x="20" y="157"/>
                  </a:lnTo>
                  <a:lnTo>
                    <a:pt x="20" y="146"/>
                  </a:lnTo>
                  <a:lnTo>
                    <a:pt x="23" y="131"/>
                  </a:lnTo>
                  <a:lnTo>
                    <a:pt x="29" y="114"/>
                  </a:lnTo>
                  <a:lnTo>
                    <a:pt x="39" y="96"/>
                  </a:lnTo>
                  <a:lnTo>
                    <a:pt x="54" y="76"/>
                  </a:lnTo>
                  <a:lnTo>
                    <a:pt x="75" y="58"/>
                  </a:lnTo>
                  <a:lnTo>
                    <a:pt x="97" y="42"/>
                  </a:lnTo>
                  <a:lnTo>
                    <a:pt x="116" y="29"/>
                  </a:lnTo>
                  <a:lnTo>
                    <a:pt x="130" y="19"/>
                  </a:lnTo>
                  <a:lnTo>
                    <a:pt x="142" y="11"/>
                  </a:lnTo>
                  <a:lnTo>
                    <a:pt x="150" y="6"/>
                  </a:lnTo>
                  <a:lnTo>
                    <a:pt x="155" y="3"/>
                  </a:lnTo>
                  <a:lnTo>
                    <a:pt x="158" y="0"/>
                  </a:lnTo>
                  <a:lnTo>
                    <a:pt x="15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23"/>
            <p:cNvSpPr>
              <a:spLocks/>
            </p:cNvSpPr>
            <p:nvPr/>
          </p:nvSpPr>
          <p:spPr bwMode="auto">
            <a:xfrm>
              <a:off x="667" y="1453"/>
              <a:ext cx="158" cy="169"/>
            </a:xfrm>
            <a:custGeom>
              <a:avLst/>
              <a:gdLst>
                <a:gd name="T0" fmla="*/ 142 w 158"/>
                <a:gd name="T1" fmla="*/ 0 h 169"/>
                <a:gd name="T2" fmla="*/ 141 w 158"/>
                <a:gd name="T3" fmla="*/ 0 h 169"/>
                <a:gd name="T4" fmla="*/ 135 w 158"/>
                <a:gd name="T5" fmla="*/ 3 h 169"/>
                <a:gd name="T6" fmla="*/ 128 w 158"/>
                <a:gd name="T7" fmla="*/ 6 h 169"/>
                <a:gd name="T8" fmla="*/ 119 w 158"/>
                <a:gd name="T9" fmla="*/ 11 h 169"/>
                <a:gd name="T10" fmla="*/ 108 w 158"/>
                <a:gd name="T11" fmla="*/ 15 h 169"/>
                <a:gd name="T12" fmla="*/ 96 w 158"/>
                <a:gd name="T13" fmla="*/ 21 h 169"/>
                <a:gd name="T14" fmla="*/ 85 w 158"/>
                <a:gd name="T15" fmla="*/ 28 h 169"/>
                <a:gd name="T16" fmla="*/ 73 w 158"/>
                <a:gd name="T17" fmla="*/ 35 h 169"/>
                <a:gd name="T18" fmla="*/ 63 w 158"/>
                <a:gd name="T19" fmla="*/ 44 h 169"/>
                <a:gd name="T20" fmla="*/ 53 w 158"/>
                <a:gd name="T21" fmla="*/ 52 h 169"/>
                <a:gd name="T22" fmla="*/ 43 w 158"/>
                <a:gd name="T23" fmla="*/ 61 h 169"/>
                <a:gd name="T24" fmla="*/ 36 w 158"/>
                <a:gd name="T25" fmla="*/ 70 h 169"/>
                <a:gd name="T26" fmla="*/ 28 w 158"/>
                <a:gd name="T27" fmla="*/ 78 h 169"/>
                <a:gd name="T28" fmla="*/ 23 w 158"/>
                <a:gd name="T29" fmla="*/ 84 h 169"/>
                <a:gd name="T30" fmla="*/ 20 w 158"/>
                <a:gd name="T31" fmla="*/ 88 h 169"/>
                <a:gd name="T32" fmla="*/ 18 w 158"/>
                <a:gd name="T33" fmla="*/ 90 h 169"/>
                <a:gd name="T34" fmla="*/ 0 w 158"/>
                <a:gd name="T35" fmla="*/ 145 h 169"/>
                <a:gd name="T36" fmla="*/ 18 w 158"/>
                <a:gd name="T37" fmla="*/ 169 h 169"/>
                <a:gd name="T38" fmla="*/ 18 w 158"/>
                <a:gd name="T39" fmla="*/ 166 h 169"/>
                <a:gd name="T40" fmla="*/ 18 w 158"/>
                <a:gd name="T41" fmla="*/ 159 h 169"/>
                <a:gd name="T42" fmla="*/ 18 w 158"/>
                <a:gd name="T43" fmla="*/ 148 h 169"/>
                <a:gd name="T44" fmla="*/ 23 w 158"/>
                <a:gd name="T45" fmla="*/ 133 h 169"/>
                <a:gd name="T46" fmla="*/ 28 w 158"/>
                <a:gd name="T47" fmla="*/ 116 h 169"/>
                <a:gd name="T48" fmla="*/ 39 w 158"/>
                <a:gd name="T49" fmla="*/ 99 h 169"/>
                <a:gd name="T50" fmla="*/ 53 w 158"/>
                <a:gd name="T51" fmla="*/ 78 h 169"/>
                <a:gd name="T52" fmla="*/ 73 w 158"/>
                <a:gd name="T53" fmla="*/ 60 h 169"/>
                <a:gd name="T54" fmla="*/ 95 w 158"/>
                <a:gd name="T55" fmla="*/ 42 h 169"/>
                <a:gd name="T56" fmla="*/ 114 w 158"/>
                <a:gd name="T57" fmla="*/ 29 h 169"/>
                <a:gd name="T58" fmla="*/ 128 w 158"/>
                <a:gd name="T59" fmla="*/ 19 h 169"/>
                <a:gd name="T60" fmla="*/ 140 w 158"/>
                <a:gd name="T61" fmla="*/ 12 h 169"/>
                <a:gd name="T62" fmla="*/ 148 w 158"/>
                <a:gd name="T63" fmla="*/ 6 h 169"/>
                <a:gd name="T64" fmla="*/ 154 w 158"/>
                <a:gd name="T65" fmla="*/ 3 h 169"/>
                <a:gd name="T66" fmla="*/ 157 w 158"/>
                <a:gd name="T67" fmla="*/ 0 h 169"/>
                <a:gd name="T68" fmla="*/ 158 w 158"/>
                <a:gd name="T69" fmla="*/ 0 h 169"/>
                <a:gd name="T70" fmla="*/ 142 w 158"/>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9"/>
                <a:gd name="T110" fmla="*/ 158 w 158"/>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9">
                  <a:moveTo>
                    <a:pt x="142" y="0"/>
                  </a:moveTo>
                  <a:lnTo>
                    <a:pt x="141" y="0"/>
                  </a:lnTo>
                  <a:lnTo>
                    <a:pt x="135" y="3"/>
                  </a:lnTo>
                  <a:lnTo>
                    <a:pt x="128" y="6"/>
                  </a:lnTo>
                  <a:lnTo>
                    <a:pt x="119" y="11"/>
                  </a:lnTo>
                  <a:lnTo>
                    <a:pt x="108" y="15"/>
                  </a:lnTo>
                  <a:lnTo>
                    <a:pt x="96" y="21"/>
                  </a:lnTo>
                  <a:lnTo>
                    <a:pt x="85" y="28"/>
                  </a:lnTo>
                  <a:lnTo>
                    <a:pt x="73" y="35"/>
                  </a:lnTo>
                  <a:lnTo>
                    <a:pt x="63" y="44"/>
                  </a:lnTo>
                  <a:lnTo>
                    <a:pt x="53" y="52"/>
                  </a:lnTo>
                  <a:lnTo>
                    <a:pt x="43" y="61"/>
                  </a:lnTo>
                  <a:lnTo>
                    <a:pt x="36" y="70"/>
                  </a:lnTo>
                  <a:lnTo>
                    <a:pt x="28" y="78"/>
                  </a:lnTo>
                  <a:lnTo>
                    <a:pt x="23" y="84"/>
                  </a:lnTo>
                  <a:lnTo>
                    <a:pt x="20" y="88"/>
                  </a:lnTo>
                  <a:lnTo>
                    <a:pt x="18" y="90"/>
                  </a:lnTo>
                  <a:lnTo>
                    <a:pt x="0" y="145"/>
                  </a:lnTo>
                  <a:lnTo>
                    <a:pt x="18" y="169"/>
                  </a:lnTo>
                  <a:lnTo>
                    <a:pt x="18" y="166"/>
                  </a:lnTo>
                  <a:lnTo>
                    <a:pt x="18" y="159"/>
                  </a:lnTo>
                  <a:lnTo>
                    <a:pt x="18" y="148"/>
                  </a:lnTo>
                  <a:lnTo>
                    <a:pt x="23" y="133"/>
                  </a:lnTo>
                  <a:lnTo>
                    <a:pt x="28" y="116"/>
                  </a:lnTo>
                  <a:lnTo>
                    <a:pt x="39" y="99"/>
                  </a:lnTo>
                  <a:lnTo>
                    <a:pt x="53" y="78"/>
                  </a:lnTo>
                  <a:lnTo>
                    <a:pt x="73" y="60"/>
                  </a:lnTo>
                  <a:lnTo>
                    <a:pt x="95" y="42"/>
                  </a:lnTo>
                  <a:lnTo>
                    <a:pt x="114" y="29"/>
                  </a:lnTo>
                  <a:lnTo>
                    <a:pt x="128" y="19"/>
                  </a:lnTo>
                  <a:lnTo>
                    <a:pt x="140" y="12"/>
                  </a:lnTo>
                  <a:lnTo>
                    <a:pt x="148" y="6"/>
                  </a:lnTo>
                  <a:lnTo>
                    <a:pt x="154" y="3"/>
                  </a:lnTo>
                  <a:lnTo>
                    <a:pt x="157" y="0"/>
                  </a:lnTo>
                  <a:lnTo>
                    <a:pt x="158" y="0"/>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4"/>
            <p:cNvSpPr>
              <a:spLocks/>
            </p:cNvSpPr>
            <p:nvPr/>
          </p:nvSpPr>
          <p:spPr bwMode="auto">
            <a:xfrm>
              <a:off x="695" y="1490"/>
              <a:ext cx="159" cy="168"/>
            </a:xfrm>
            <a:custGeom>
              <a:avLst/>
              <a:gdLst>
                <a:gd name="T0" fmla="*/ 145 w 159"/>
                <a:gd name="T1" fmla="*/ 0 h 168"/>
                <a:gd name="T2" fmla="*/ 143 w 159"/>
                <a:gd name="T3" fmla="*/ 0 h 168"/>
                <a:gd name="T4" fmla="*/ 137 w 159"/>
                <a:gd name="T5" fmla="*/ 2 h 168"/>
                <a:gd name="T6" fmla="*/ 130 w 159"/>
                <a:gd name="T7" fmla="*/ 5 h 168"/>
                <a:gd name="T8" fmla="*/ 122 w 159"/>
                <a:gd name="T9" fmla="*/ 10 h 168"/>
                <a:gd name="T10" fmla="*/ 110 w 159"/>
                <a:gd name="T11" fmla="*/ 14 h 168"/>
                <a:gd name="T12" fmla="*/ 99 w 159"/>
                <a:gd name="T13" fmla="*/ 20 h 168"/>
                <a:gd name="T14" fmla="*/ 87 w 159"/>
                <a:gd name="T15" fmla="*/ 27 h 168"/>
                <a:gd name="T16" fmla="*/ 75 w 159"/>
                <a:gd name="T17" fmla="*/ 34 h 168"/>
                <a:gd name="T18" fmla="*/ 64 w 159"/>
                <a:gd name="T19" fmla="*/ 43 h 168"/>
                <a:gd name="T20" fmla="*/ 54 w 159"/>
                <a:gd name="T21" fmla="*/ 51 h 168"/>
                <a:gd name="T22" fmla="*/ 45 w 159"/>
                <a:gd name="T23" fmla="*/ 60 h 168"/>
                <a:gd name="T24" fmla="*/ 36 w 159"/>
                <a:gd name="T25" fmla="*/ 69 h 168"/>
                <a:gd name="T26" fmla="*/ 29 w 159"/>
                <a:gd name="T27" fmla="*/ 77 h 168"/>
                <a:gd name="T28" fmla="*/ 25 w 159"/>
                <a:gd name="T29" fmla="*/ 83 h 168"/>
                <a:gd name="T30" fmla="*/ 22 w 159"/>
                <a:gd name="T31" fmla="*/ 87 h 168"/>
                <a:gd name="T32" fmla="*/ 21 w 159"/>
                <a:gd name="T33" fmla="*/ 89 h 168"/>
                <a:gd name="T34" fmla="*/ 0 w 159"/>
                <a:gd name="T35" fmla="*/ 144 h 168"/>
                <a:gd name="T36" fmla="*/ 21 w 159"/>
                <a:gd name="T37" fmla="*/ 168 h 168"/>
                <a:gd name="T38" fmla="*/ 21 w 159"/>
                <a:gd name="T39" fmla="*/ 165 h 168"/>
                <a:gd name="T40" fmla="*/ 21 w 159"/>
                <a:gd name="T41" fmla="*/ 158 h 168"/>
                <a:gd name="T42" fmla="*/ 21 w 159"/>
                <a:gd name="T43" fmla="*/ 147 h 168"/>
                <a:gd name="T44" fmla="*/ 24 w 159"/>
                <a:gd name="T45" fmla="*/ 132 h 168"/>
                <a:gd name="T46" fmla="*/ 29 w 159"/>
                <a:gd name="T47" fmla="*/ 115 h 168"/>
                <a:gd name="T48" fmla="*/ 39 w 159"/>
                <a:gd name="T49" fmla="*/ 98 h 168"/>
                <a:gd name="T50" fmla="*/ 54 w 159"/>
                <a:gd name="T51" fmla="*/ 77 h 168"/>
                <a:gd name="T52" fmla="*/ 75 w 159"/>
                <a:gd name="T53" fmla="*/ 59 h 168"/>
                <a:gd name="T54" fmla="*/ 97 w 159"/>
                <a:gd name="T55" fmla="*/ 41 h 168"/>
                <a:gd name="T56" fmla="*/ 116 w 159"/>
                <a:gd name="T57" fmla="*/ 28 h 168"/>
                <a:gd name="T58" fmla="*/ 130 w 159"/>
                <a:gd name="T59" fmla="*/ 18 h 168"/>
                <a:gd name="T60" fmla="*/ 142 w 159"/>
                <a:gd name="T61" fmla="*/ 11 h 168"/>
                <a:gd name="T62" fmla="*/ 149 w 159"/>
                <a:gd name="T63" fmla="*/ 5 h 168"/>
                <a:gd name="T64" fmla="*/ 155 w 159"/>
                <a:gd name="T65" fmla="*/ 2 h 168"/>
                <a:gd name="T66" fmla="*/ 158 w 159"/>
                <a:gd name="T67" fmla="*/ 0 h 168"/>
                <a:gd name="T68" fmla="*/ 159 w 159"/>
                <a:gd name="T69" fmla="*/ 0 h 168"/>
                <a:gd name="T70" fmla="*/ 145 w 159"/>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8"/>
                <a:gd name="T110" fmla="*/ 159 w 159"/>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8">
                  <a:moveTo>
                    <a:pt x="145" y="0"/>
                  </a:moveTo>
                  <a:lnTo>
                    <a:pt x="143" y="0"/>
                  </a:lnTo>
                  <a:lnTo>
                    <a:pt x="137" y="2"/>
                  </a:lnTo>
                  <a:lnTo>
                    <a:pt x="130" y="5"/>
                  </a:lnTo>
                  <a:lnTo>
                    <a:pt x="122" y="10"/>
                  </a:lnTo>
                  <a:lnTo>
                    <a:pt x="110" y="14"/>
                  </a:lnTo>
                  <a:lnTo>
                    <a:pt x="99" y="20"/>
                  </a:lnTo>
                  <a:lnTo>
                    <a:pt x="87" y="27"/>
                  </a:lnTo>
                  <a:lnTo>
                    <a:pt x="75" y="34"/>
                  </a:lnTo>
                  <a:lnTo>
                    <a:pt x="64" y="43"/>
                  </a:lnTo>
                  <a:lnTo>
                    <a:pt x="54" y="51"/>
                  </a:lnTo>
                  <a:lnTo>
                    <a:pt x="45" y="60"/>
                  </a:lnTo>
                  <a:lnTo>
                    <a:pt x="36" y="69"/>
                  </a:lnTo>
                  <a:lnTo>
                    <a:pt x="29" y="77"/>
                  </a:lnTo>
                  <a:lnTo>
                    <a:pt x="25" y="83"/>
                  </a:lnTo>
                  <a:lnTo>
                    <a:pt x="22" y="87"/>
                  </a:lnTo>
                  <a:lnTo>
                    <a:pt x="21" y="89"/>
                  </a:lnTo>
                  <a:lnTo>
                    <a:pt x="0" y="144"/>
                  </a:lnTo>
                  <a:lnTo>
                    <a:pt x="21" y="168"/>
                  </a:lnTo>
                  <a:lnTo>
                    <a:pt x="21" y="165"/>
                  </a:lnTo>
                  <a:lnTo>
                    <a:pt x="21" y="158"/>
                  </a:lnTo>
                  <a:lnTo>
                    <a:pt x="21" y="147"/>
                  </a:lnTo>
                  <a:lnTo>
                    <a:pt x="24" y="132"/>
                  </a:lnTo>
                  <a:lnTo>
                    <a:pt x="29" y="115"/>
                  </a:lnTo>
                  <a:lnTo>
                    <a:pt x="39" y="98"/>
                  </a:lnTo>
                  <a:lnTo>
                    <a:pt x="54" y="77"/>
                  </a:lnTo>
                  <a:lnTo>
                    <a:pt x="75" y="59"/>
                  </a:lnTo>
                  <a:lnTo>
                    <a:pt x="97" y="41"/>
                  </a:lnTo>
                  <a:lnTo>
                    <a:pt x="116" y="28"/>
                  </a:lnTo>
                  <a:lnTo>
                    <a:pt x="130" y="18"/>
                  </a:lnTo>
                  <a:lnTo>
                    <a:pt x="142" y="11"/>
                  </a:lnTo>
                  <a:lnTo>
                    <a:pt x="149" y="5"/>
                  </a:lnTo>
                  <a:lnTo>
                    <a:pt x="155" y="2"/>
                  </a:lnTo>
                  <a:lnTo>
                    <a:pt x="158" y="0"/>
                  </a:lnTo>
                  <a:lnTo>
                    <a:pt x="15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25"/>
            <p:cNvSpPr>
              <a:spLocks/>
            </p:cNvSpPr>
            <p:nvPr/>
          </p:nvSpPr>
          <p:spPr bwMode="auto">
            <a:xfrm>
              <a:off x="726" y="1526"/>
              <a:ext cx="158" cy="168"/>
            </a:xfrm>
            <a:custGeom>
              <a:avLst/>
              <a:gdLst>
                <a:gd name="T0" fmla="*/ 143 w 158"/>
                <a:gd name="T1" fmla="*/ 0 h 168"/>
                <a:gd name="T2" fmla="*/ 141 w 158"/>
                <a:gd name="T3" fmla="*/ 0 h 168"/>
                <a:gd name="T4" fmla="*/ 135 w 158"/>
                <a:gd name="T5" fmla="*/ 2 h 168"/>
                <a:gd name="T6" fmla="*/ 128 w 158"/>
                <a:gd name="T7" fmla="*/ 5 h 168"/>
                <a:gd name="T8" fmla="*/ 119 w 158"/>
                <a:gd name="T9" fmla="*/ 10 h 168"/>
                <a:gd name="T10" fmla="*/ 108 w 158"/>
                <a:gd name="T11" fmla="*/ 14 h 168"/>
                <a:gd name="T12" fmla="*/ 96 w 158"/>
                <a:gd name="T13" fmla="*/ 20 h 168"/>
                <a:gd name="T14" fmla="*/ 85 w 158"/>
                <a:gd name="T15" fmla="*/ 27 h 168"/>
                <a:gd name="T16" fmla="*/ 73 w 158"/>
                <a:gd name="T17" fmla="*/ 34 h 168"/>
                <a:gd name="T18" fmla="*/ 62 w 158"/>
                <a:gd name="T19" fmla="*/ 43 h 168"/>
                <a:gd name="T20" fmla="*/ 52 w 158"/>
                <a:gd name="T21" fmla="*/ 51 h 168"/>
                <a:gd name="T22" fmla="*/ 43 w 158"/>
                <a:gd name="T23" fmla="*/ 60 h 168"/>
                <a:gd name="T24" fmla="*/ 34 w 158"/>
                <a:gd name="T25" fmla="*/ 69 h 168"/>
                <a:gd name="T26" fmla="*/ 27 w 158"/>
                <a:gd name="T27" fmla="*/ 77 h 168"/>
                <a:gd name="T28" fmla="*/ 23 w 158"/>
                <a:gd name="T29" fmla="*/ 83 h 168"/>
                <a:gd name="T30" fmla="*/ 20 w 158"/>
                <a:gd name="T31" fmla="*/ 88 h 168"/>
                <a:gd name="T32" fmla="*/ 18 w 158"/>
                <a:gd name="T33" fmla="*/ 89 h 168"/>
                <a:gd name="T34" fmla="*/ 0 w 158"/>
                <a:gd name="T35" fmla="*/ 144 h 168"/>
                <a:gd name="T36" fmla="*/ 18 w 158"/>
                <a:gd name="T37" fmla="*/ 168 h 168"/>
                <a:gd name="T38" fmla="*/ 18 w 158"/>
                <a:gd name="T39" fmla="*/ 165 h 168"/>
                <a:gd name="T40" fmla="*/ 18 w 158"/>
                <a:gd name="T41" fmla="*/ 158 h 168"/>
                <a:gd name="T42" fmla="*/ 18 w 158"/>
                <a:gd name="T43" fmla="*/ 147 h 168"/>
                <a:gd name="T44" fmla="*/ 21 w 158"/>
                <a:gd name="T45" fmla="*/ 132 h 168"/>
                <a:gd name="T46" fmla="*/ 27 w 158"/>
                <a:gd name="T47" fmla="*/ 115 h 168"/>
                <a:gd name="T48" fmla="*/ 37 w 158"/>
                <a:gd name="T49" fmla="*/ 98 h 168"/>
                <a:gd name="T50" fmla="*/ 52 w 158"/>
                <a:gd name="T51" fmla="*/ 77 h 168"/>
                <a:gd name="T52" fmla="*/ 73 w 158"/>
                <a:gd name="T53" fmla="*/ 59 h 168"/>
                <a:gd name="T54" fmla="*/ 95 w 158"/>
                <a:gd name="T55" fmla="*/ 41 h 168"/>
                <a:gd name="T56" fmla="*/ 114 w 158"/>
                <a:gd name="T57" fmla="*/ 28 h 168"/>
                <a:gd name="T58" fmla="*/ 128 w 158"/>
                <a:gd name="T59" fmla="*/ 18 h 168"/>
                <a:gd name="T60" fmla="*/ 140 w 158"/>
                <a:gd name="T61" fmla="*/ 11 h 168"/>
                <a:gd name="T62" fmla="*/ 148 w 158"/>
                <a:gd name="T63" fmla="*/ 5 h 168"/>
                <a:gd name="T64" fmla="*/ 154 w 158"/>
                <a:gd name="T65" fmla="*/ 2 h 168"/>
                <a:gd name="T66" fmla="*/ 157 w 158"/>
                <a:gd name="T67" fmla="*/ 0 h 168"/>
                <a:gd name="T68" fmla="*/ 158 w 158"/>
                <a:gd name="T69" fmla="*/ 0 h 168"/>
                <a:gd name="T70" fmla="*/ 143 w 15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8"/>
                <a:gd name="T110" fmla="*/ 158 w 15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8">
                  <a:moveTo>
                    <a:pt x="143" y="0"/>
                  </a:moveTo>
                  <a:lnTo>
                    <a:pt x="141" y="0"/>
                  </a:lnTo>
                  <a:lnTo>
                    <a:pt x="135" y="2"/>
                  </a:lnTo>
                  <a:lnTo>
                    <a:pt x="128" y="5"/>
                  </a:lnTo>
                  <a:lnTo>
                    <a:pt x="119" y="10"/>
                  </a:lnTo>
                  <a:lnTo>
                    <a:pt x="108" y="14"/>
                  </a:lnTo>
                  <a:lnTo>
                    <a:pt x="96" y="20"/>
                  </a:lnTo>
                  <a:lnTo>
                    <a:pt x="85" y="27"/>
                  </a:lnTo>
                  <a:lnTo>
                    <a:pt x="73" y="34"/>
                  </a:lnTo>
                  <a:lnTo>
                    <a:pt x="62" y="43"/>
                  </a:lnTo>
                  <a:lnTo>
                    <a:pt x="52" y="51"/>
                  </a:lnTo>
                  <a:lnTo>
                    <a:pt x="43" y="60"/>
                  </a:lnTo>
                  <a:lnTo>
                    <a:pt x="34" y="69"/>
                  </a:lnTo>
                  <a:lnTo>
                    <a:pt x="27" y="77"/>
                  </a:lnTo>
                  <a:lnTo>
                    <a:pt x="23" y="83"/>
                  </a:lnTo>
                  <a:lnTo>
                    <a:pt x="20" y="88"/>
                  </a:lnTo>
                  <a:lnTo>
                    <a:pt x="18" y="89"/>
                  </a:lnTo>
                  <a:lnTo>
                    <a:pt x="0" y="144"/>
                  </a:lnTo>
                  <a:lnTo>
                    <a:pt x="18" y="168"/>
                  </a:lnTo>
                  <a:lnTo>
                    <a:pt x="18" y="165"/>
                  </a:lnTo>
                  <a:lnTo>
                    <a:pt x="18" y="158"/>
                  </a:lnTo>
                  <a:lnTo>
                    <a:pt x="18" y="147"/>
                  </a:lnTo>
                  <a:lnTo>
                    <a:pt x="21" y="132"/>
                  </a:lnTo>
                  <a:lnTo>
                    <a:pt x="27" y="115"/>
                  </a:lnTo>
                  <a:lnTo>
                    <a:pt x="37" y="98"/>
                  </a:lnTo>
                  <a:lnTo>
                    <a:pt x="52" y="77"/>
                  </a:lnTo>
                  <a:lnTo>
                    <a:pt x="73" y="59"/>
                  </a:lnTo>
                  <a:lnTo>
                    <a:pt x="95" y="41"/>
                  </a:lnTo>
                  <a:lnTo>
                    <a:pt x="114" y="28"/>
                  </a:lnTo>
                  <a:lnTo>
                    <a:pt x="128" y="18"/>
                  </a:lnTo>
                  <a:lnTo>
                    <a:pt x="140" y="11"/>
                  </a:lnTo>
                  <a:lnTo>
                    <a:pt x="148" y="5"/>
                  </a:lnTo>
                  <a:lnTo>
                    <a:pt x="154" y="2"/>
                  </a:lnTo>
                  <a:lnTo>
                    <a:pt x="157" y="0"/>
                  </a:lnTo>
                  <a:lnTo>
                    <a:pt x="158"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26"/>
            <p:cNvSpPr>
              <a:spLocks/>
            </p:cNvSpPr>
            <p:nvPr/>
          </p:nvSpPr>
          <p:spPr bwMode="auto">
            <a:xfrm>
              <a:off x="755" y="1562"/>
              <a:ext cx="158" cy="168"/>
            </a:xfrm>
            <a:custGeom>
              <a:avLst/>
              <a:gdLst>
                <a:gd name="T0" fmla="*/ 144 w 158"/>
                <a:gd name="T1" fmla="*/ 0 h 168"/>
                <a:gd name="T2" fmla="*/ 142 w 158"/>
                <a:gd name="T3" fmla="*/ 0 h 168"/>
                <a:gd name="T4" fmla="*/ 137 w 158"/>
                <a:gd name="T5" fmla="*/ 3 h 168"/>
                <a:gd name="T6" fmla="*/ 129 w 158"/>
                <a:gd name="T7" fmla="*/ 5 h 168"/>
                <a:gd name="T8" fmla="*/ 121 w 158"/>
                <a:gd name="T9" fmla="*/ 10 h 168"/>
                <a:gd name="T10" fmla="*/ 109 w 158"/>
                <a:gd name="T11" fmla="*/ 14 h 168"/>
                <a:gd name="T12" fmla="*/ 98 w 158"/>
                <a:gd name="T13" fmla="*/ 20 h 168"/>
                <a:gd name="T14" fmla="*/ 86 w 158"/>
                <a:gd name="T15" fmla="*/ 27 h 168"/>
                <a:gd name="T16" fmla="*/ 75 w 158"/>
                <a:gd name="T17" fmla="*/ 34 h 168"/>
                <a:gd name="T18" fmla="*/ 63 w 158"/>
                <a:gd name="T19" fmla="*/ 43 h 168"/>
                <a:gd name="T20" fmla="*/ 53 w 158"/>
                <a:gd name="T21" fmla="*/ 52 h 168"/>
                <a:gd name="T22" fmla="*/ 44 w 158"/>
                <a:gd name="T23" fmla="*/ 60 h 168"/>
                <a:gd name="T24" fmla="*/ 36 w 158"/>
                <a:gd name="T25" fmla="*/ 69 h 168"/>
                <a:gd name="T26" fmla="*/ 28 w 158"/>
                <a:gd name="T27" fmla="*/ 78 h 168"/>
                <a:gd name="T28" fmla="*/ 24 w 158"/>
                <a:gd name="T29" fmla="*/ 83 h 168"/>
                <a:gd name="T30" fmla="*/ 21 w 158"/>
                <a:gd name="T31" fmla="*/ 88 h 168"/>
                <a:gd name="T32" fmla="*/ 20 w 158"/>
                <a:gd name="T33" fmla="*/ 89 h 168"/>
                <a:gd name="T34" fmla="*/ 0 w 158"/>
                <a:gd name="T35" fmla="*/ 144 h 168"/>
                <a:gd name="T36" fmla="*/ 20 w 158"/>
                <a:gd name="T37" fmla="*/ 168 h 168"/>
                <a:gd name="T38" fmla="*/ 20 w 158"/>
                <a:gd name="T39" fmla="*/ 165 h 168"/>
                <a:gd name="T40" fmla="*/ 20 w 158"/>
                <a:gd name="T41" fmla="*/ 158 h 168"/>
                <a:gd name="T42" fmla="*/ 20 w 158"/>
                <a:gd name="T43" fmla="*/ 147 h 168"/>
                <a:gd name="T44" fmla="*/ 23 w 158"/>
                <a:gd name="T45" fmla="*/ 132 h 168"/>
                <a:gd name="T46" fmla="*/ 28 w 158"/>
                <a:gd name="T47" fmla="*/ 115 h 168"/>
                <a:gd name="T48" fmla="*/ 39 w 158"/>
                <a:gd name="T49" fmla="*/ 96 h 168"/>
                <a:gd name="T50" fmla="*/ 53 w 158"/>
                <a:gd name="T51" fmla="*/ 78 h 168"/>
                <a:gd name="T52" fmla="*/ 75 w 158"/>
                <a:gd name="T53" fmla="*/ 59 h 168"/>
                <a:gd name="T54" fmla="*/ 96 w 158"/>
                <a:gd name="T55" fmla="*/ 41 h 168"/>
                <a:gd name="T56" fmla="*/ 115 w 158"/>
                <a:gd name="T57" fmla="*/ 28 h 168"/>
                <a:gd name="T58" fmla="*/ 129 w 158"/>
                <a:gd name="T59" fmla="*/ 18 h 168"/>
                <a:gd name="T60" fmla="*/ 141 w 158"/>
                <a:gd name="T61" fmla="*/ 11 h 168"/>
                <a:gd name="T62" fmla="*/ 148 w 158"/>
                <a:gd name="T63" fmla="*/ 5 h 168"/>
                <a:gd name="T64" fmla="*/ 154 w 158"/>
                <a:gd name="T65" fmla="*/ 3 h 168"/>
                <a:gd name="T66" fmla="*/ 157 w 158"/>
                <a:gd name="T67" fmla="*/ 0 h 168"/>
                <a:gd name="T68" fmla="*/ 158 w 158"/>
                <a:gd name="T69" fmla="*/ 0 h 168"/>
                <a:gd name="T70" fmla="*/ 144 w 15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8"/>
                <a:gd name="T110" fmla="*/ 158 w 15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8">
                  <a:moveTo>
                    <a:pt x="144" y="0"/>
                  </a:moveTo>
                  <a:lnTo>
                    <a:pt x="142" y="0"/>
                  </a:lnTo>
                  <a:lnTo>
                    <a:pt x="137" y="3"/>
                  </a:lnTo>
                  <a:lnTo>
                    <a:pt x="129" y="5"/>
                  </a:lnTo>
                  <a:lnTo>
                    <a:pt x="121" y="10"/>
                  </a:lnTo>
                  <a:lnTo>
                    <a:pt x="109" y="14"/>
                  </a:lnTo>
                  <a:lnTo>
                    <a:pt x="98" y="20"/>
                  </a:lnTo>
                  <a:lnTo>
                    <a:pt x="86" y="27"/>
                  </a:lnTo>
                  <a:lnTo>
                    <a:pt x="75" y="34"/>
                  </a:lnTo>
                  <a:lnTo>
                    <a:pt x="63" y="43"/>
                  </a:lnTo>
                  <a:lnTo>
                    <a:pt x="53" y="52"/>
                  </a:lnTo>
                  <a:lnTo>
                    <a:pt x="44" y="60"/>
                  </a:lnTo>
                  <a:lnTo>
                    <a:pt x="36" y="69"/>
                  </a:lnTo>
                  <a:lnTo>
                    <a:pt x="28" y="78"/>
                  </a:lnTo>
                  <a:lnTo>
                    <a:pt x="24" y="83"/>
                  </a:lnTo>
                  <a:lnTo>
                    <a:pt x="21" y="88"/>
                  </a:lnTo>
                  <a:lnTo>
                    <a:pt x="20" y="89"/>
                  </a:lnTo>
                  <a:lnTo>
                    <a:pt x="0" y="144"/>
                  </a:lnTo>
                  <a:lnTo>
                    <a:pt x="20" y="168"/>
                  </a:lnTo>
                  <a:lnTo>
                    <a:pt x="20" y="165"/>
                  </a:lnTo>
                  <a:lnTo>
                    <a:pt x="20" y="158"/>
                  </a:lnTo>
                  <a:lnTo>
                    <a:pt x="20" y="147"/>
                  </a:lnTo>
                  <a:lnTo>
                    <a:pt x="23" y="132"/>
                  </a:lnTo>
                  <a:lnTo>
                    <a:pt x="28" y="115"/>
                  </a:lnTo>
                  <a:lnTo>
                    <a:pt x="39" y="96"/>
                  </a:lnTo>
                  <a:lnTo>
                    <a:pt x="53" y="78"/>
                  </a:lnTo>
                  <a:lnTo>
                    <a:pt x="75" y="59"/>
                  </a:lnTo>
                  <a:lnTo>
                    <a:pt x="96" y="41"/>
                  </a:lnTo>
                  <a:lnTo>
                    <a:pt x="115" y="28"/>
                  </a:lnTo>
                  <a:lnTo>
                    <a:pt x="129" y="18"/>
                  </a:lnTo>
                  <a:lnTo>
                    <a:pt x="141" y="11"/>
                  </a:lnTo>
                  <a:lnTo>
                    <a:pt x="148" y="5"/>
                  </a:lnTo>
                  <a:lnTo>
                    <a:pt x="154" y="3"/>
                  </a:lnTo>
                  <a:lnTo>
                    <a:pt x="157" y="0"/>
                  </a:lnTo>
                  <a:lnTo>
                    <a:pt x="158"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27"/>
            <p:cNvSpPr>
              <a:spLocks/>
            </p:cNvSpPr>
            <p:nvPr/>
          </p:nvSpPr>
          <p:spPr bwMode="auto">
            <a:xfrm>
              <a:off x="783" y="1598"/>
              <a:ext cx="159" cy="168"/>
            </a:xfrm>
            <a:custGeom>
              <a:avLst/>
              <a:gdLst>
                <a:gd name="T0" fmla="*/ 145 w 159"/>
                <a:gd name="T1" fmla="*/ 0 h 168"/>
                <a:gd name="T2" fmla="*/ 143 w 159"/>
                <a:gd name="T3" fmla="*/ 0 h 168"/>
                <a:gd name="T4" fmla="*/ 137 w 159"/>
                <a:gd name="T5" fmla="*/ 3 h 168"/>
                <a:gd name="T6" fmla="*/ 130 w 159"/>
                <a:gd name="T7" fmla="*/ 5 h 168"/>
                <a:gd name="T8" fmla="*/ 122 w 159"/>
                <a:gd name="T9" fmla="*/ 10 h 168"/>
                <a:gd name="T10" fmla="*/ 110 w 159"/>
                <a:gd name="T11" fmla="*/ 14 h 168"/>
                <a:gd name="T12" fmla="*/ 99 w 159"/>
                <a:gd name="T13" fmla="*/ 20 h 168"/>
                <a:gd name="T14" fmla="*/ 87 w 159"/>
                <a:gd name="T15" fmla="*/ 27 h 168"/>
                <a:gd name="T16" fmla="*/ 75 w 159"/>
                <a:gd name="T17" fmla="*/ 34 h 168"/>
                <a:gd name="T18" fmla="*/ 64 w 159"/>
                <a:gd name="T19" fmla="*/ 43 h 168"/>
                <a:gd name="T20" fmla="*/ 54 w 159"/>
                <a:gd name="T21" fmla="*/ 52 h 168"/>
                <a:gd name="T22" fmla="*/ 45 w 159"/>
                <a:gd name="T23" fmla="*/ 60 h 168"/>
                <a:gd name="T24" fmla="*/ 36 w 159"/>
                <a:gd name="T25" fmla="*/ 69 h 168"/>
                <a:gd name="T26" fmla="*/ 29 w 159"/>
                <a:gd name="T27" fmla="*/ 78 h 168"/>
                <a:gd name="T28" fmla="*/ 25 w 159"/>
                <a:gd name="T29" fmla="*/ 83 h 168"/>
                <a:gd name="T30" fmla="*/ 22 w 159"/>
                <a:gd name="T31" fmla="*/ 88 h 168"/>
                <a:gd name="T32" fmla="*/ 21 w 159"/>
                <a:gd name="T33" fmla="*/ 89 h 168"/>
                <a:gd name="T34" fmla="*/ 0 w 159"/>
                <a:gd name="T35" fmla="*/ 142 h 168"/>
                <a:gd name="T36" fmla="*/ 21 w 159"/>
                <a:gd name="T37" fmla="*/ 168 h 168"/>
                <a:gd name="T38" fmla="*/ 21 w 159"/>
                <a:gd name="T39" fmla="*/ 166 h 168"/>
                <a:gd name="T40" fmla="*/ 21 w 159"/>
                <a:gd name="T41" fmla="*/ 158 h 168"/>
                <a:gd name="T42" fmla="*/ 21 w 159"/>
                <a:gd name="T43" fmla="*/ 147 h 168"/>
                <a:gd name="T44" fmla="*/ 24 w 159"/>
                <a:gd name="T45" fmla="*/ 132 h 168"/>
                <a:gd name="T46" fmla="*/ 29 w 159"/>
                <a:gd name="T47" fmla="*/ 115 h 168"/>
                <a:gd name="T48" fmla="*/ 39 w 159"/>
                <a:gd name="T49" fmla="*/ 96 h 168"/>
                <a:gd name="T50" fmla="*/ 54 w 159"/>
                <a:gd name="T51" fmla="*/ 78 h 168"/>
                <a:gd name="T52" fmla="*/ 75 w 159"/>
                <a:gd name="T53" fmla="*/ 59 h 168"/>
                <a:gd name="T54" fmla="*/ 97 w 159"/>
                <a:gd name="T55" fmla="*/ 42 h 168"/>
                <a:gd name="T56" fmla="*/ 116 w 159"/>
                <a:gd name="T57" fmla="*/ 29 h 168"/>
                <a:gd name="T58" fmla="*/ 130 w 159"/>
                <a:gd name="T59" fmla="*/ 18 h 168"/>
                <a:gd name="T60" fmla="*/ 142 w 159"/>
                <a:gd name="T61" fmla="*/ 11 h 168"/>
                <a:gd name="T62" fmla="*/ 150 w 159"/>
                <a:gd name="T63" fmla="*/ 5 h 168"/>
                <a:gd name="T64" fmla="*/ 155 w 159"/>
                <a:gd name="T65" fmla="*/ 3 h 168"/>
                <a:gd name="T66" fmla="*/ 158 w 159"/>
                <a:gd name="T67" fmla="*/ 0 h 168"/>
                <a:gd name="T68" fmla="*/ 159 w 159"/>
                <a:gd name="T69" fmla="*/ 0 h 168"/>
                <a:gd name="T70" fmla="*/ 145 w 159"/>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8"/>
                <a:gd name="T110" fmla="*/ 159 w 159"/>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8">
                  <a:moveTo>
                    <a:pt x="145" y="0"/>
                  </a:moveTo>
                  <a:lnTo>
                    <a:pt x="143" y="0"/>
                  </a:lnTo>
                  <a:lnTo>
                    <a:pt x="137" y="3"/>
                  </a:lnTo>
                  <a:lnTo>
                    <a:pt x="130" y="5"/>
                  </a:lnTo>
                  <a:lnTo>
                    <a:pt x="122" y="10"/>
                  </a:lnTo>
                  <a:lnTo>
                    <a:pt x="110" y="14"/>
                  </a:lnTo>
                  <a:lnTo>
                    <a:pt x="99" y="20"/>
                  </a:lnTo>
                  <a:lnTo>
                    <a:pt x="87" y="27"/>
                  </a:lnTo>
                  <a:lnTo>
                    <a:pt x="75" y="34"/>
                  </a:lnTo>
                  <a:lnTo>
                    <a:pt x="64" y="43"/>
                  </a:lnTo>
                  <a:lnTo>
                    <a:pt x="54" y="52"/>
                  </a:lnTo>
                  <a:lnTo>
                    <a:pt x="45" y="60"/>
                  </a:lnTo>
                  <a:lnTo>
                    <a:pt x="36" y="69"/>
                  </a:lnTo>
                  <a:lnTo>
                    <a:pt x="29" y="78"/>
                  </a:lnTo>
                  <a:lnTo>
                    <a:pt x="25" y="83"/>
                  </a:lnTo>
                  <a:lnTo>
                    <a:pt x="22" y="88"/>
                  </a:lnTo>
                  <a:lnTo>
                    <a:pt x="21" y="89"/>
                  </a:lnTo>
                  <a:lnTo>
                    <a:pt x="0" y="142"/>
                  </a:lnTo>
                  <a:lnTo>
                    <a:pt x="21" y="168"/>
                  </a:lnTo>
                  <a:lnTo>
                    <a:pt x="21" y="166"/>
                  </a:lnTo>
                  <a:lnTo>
                    <a:pt x="21" y="158"/>
                  </a:lnTo>
                  <a:lnTo>
                    <a:pt x="21" y="147"/>
                  </a:lnTo>
                  <a:lnTo>
                    <a:pt x="24" y="132"/>
                  </a:lnTo>
                  <a:lnTo>
                    <a:pt x="29" y="115"/>
                  </a:lnTo>
                  <a:lnTo>
                    <a:pt x="39" y="96"/>
                  </a:lnTo>
                  <a:lnTo>
                    <a:pt x="54" y="78"/>
                  </a:lnTo>
                  <a:lnTo>
                    <a:pt x="75" y="59"/>
                  </a:lnTo>
                  <a:lnTo>
                    <a:pt x="97" y="42"/>
                  </a:lnTo>
                  <a:lnTo>
                    <a:pt x="116" y="29"/>
                  </a:lnTo>
                  <a:lnTo>
                    <a:pt x="130" y="18"/>
                  </a:lnTo>
                  <a:lnTo>
                    <a:pt x="142" y="11"/>
                  </a:lnTo>
                  <a:lnTo>
                    <a:pt x="150" y="5"/>
                  </a:lnTo>
                  <a:lnTo>
                    <a:pt x="155" y="3"/>
                  </a:lnTo>
                  <a:lnTo>
                    <a:pt x="158" y="0"/>
                  </a:lnTo>
                  <a:lnTo>
                    <a:pt x="15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28"/>
            <p:cNvSpPr>
              <a:spLocks/>
            </p:cNvSpPr>
            <p:nvPr/>
          </p:nvSpPr>
          <p:spPr bwMode="auto">
            <a:xfrm>
              <a:off x="814" y="1634"/>
              <a:ext cx="158" cy="168"/>
            </a:xfrm>
            <a:custGeom>
              <a:avLst/>
              <a:gdLst>
                <a:gd name="T0" fmla="*/ 143 w 158"/>
                <a:gd name="T1" fmla="*/ 0 h 168"/>
                <a:gd name="T2" fmla="*/ 141 w 158"/>
                <a:gd name="T3" fmla="*/ 0 h 168"/>
                <a:gd name="T4" fmla="*/ 135 w 158"/>
                <a:gd name="T5" fmla="*/ 3 h 168"/>
                <a:gd name="T6" fmla="*/ 128 w 158"/>
                <a:gd name="T7" fmla="*/ 6 h 168"/>
                <a:gd name="T8" fmla="*/ 119 w 158"/>
                <a:gd name="T9" fmla="*/ 10 h 168"/>
                <a:gd name="T10" fmla="*/ 108 w 158"/>
                <a:gd name="T11" fmla="*/ 14 h 168"/>
                <a:gd name="T12" fmla="*/ 96 w 158"/>
                <a:gd name="T13" fmla="*/ 20 h 168"/>
                <a:gd name="T14" fmla="*/ 85 w 158"/>
                <a:gd name="T15" fmla="*/ 27 h 168"/>
                <a:gd name="T16" fmla="*/ 73 w 158"/>
                <a:gd name="T17" fmla="*/ 34 h 168"/>
                <a:gd name="T18" fmla="*/ 63 w 158"/>
                <a:gd name="T19" fmla="*/ 43 h 168"/>
                <a:gd name="T20" fmla="*/ 53 w 158"/>
                <a:gd name="T21" fmla="*/ 52 h 168"/>
                <a:gd name="T22" fmla="*/ 44 w 158"/>
                <a:gd name="T23" fmla="*/ 60 h 168"/>
                <a:gd name="T24" fmla="*/ 36 w 158"/>
                <a:gd name="T25" fmla="*/ 69 h 168"/>
                <a:gd name="T26" fmla="*/ 29 w 158"/>
                <a:gd name="T27" fmla="*/ 78 h 168"/>
                <a:gd name="T28" fmla="*/ 24 w 158"/>
                <a:gd name="T29" fmla="*/ 83 h 168"/>
                <a:gd name="T30" fmla="*/ 21 w 158"/>
                <a:gd name="T31" fmla="*/ 88 h 168"/>
                <a:gd name="T32" fmla="*/ 20 w 158"/>
                <a:gd name="T33" fmla="*/ 89 h 168"/>
                <a:gd name="T34" fmla="*/ 0 w 158"/>
                <a:gd name="T35" fmla="*/ 142 h 168"/>
                <a:gd name="T36" fmla="*/ 20 w 158"/>
                <a:gd name="T37" fmla="*/ 168 h 168"/>
                <a:gd name="T38" fmla="*/ 20 w 158"/>
                <a:gd name="T39" fmla="*/ 166 h 168"/>
                <a:gd name="T40" fmla="*/ 20 w 158"/>
                <a:gd name="T41" fmla="*/ 158 h 168"/>
                <a:gd name="T42" fmla="*/ 20 w 158"/>
                <a:gd name="T43" fmla="*/ 147 h 168"/>
                <a:gd name="T44" fmla="*/ 23 w 158"/>
                <a:gd name="T45" fmla="*/ 132 h 168"/>
                <a:gd name="T46" fmla="*/ 29 w 158"/>
                <a:gd name="T47" fmla="*/ 115 h 168"/>
                <a:gd name="T48" fmla="*/ 39 w 158"/>
                <a:gd name="T49" fmla="*/ 96 h 168"/>
                <a:gd name="T50" fmla="*/ 53 w 158"/>
                <a:gd name="T51" fmla="*/ 78 h 168"/>
                <a:gd name="T52" fmla="*/ 73 w 158"/>
                <a:gd name="T53" fmla="*/ 59 h 168"/>
                <a:gd name="T54" fmla="*/ 95 w 158"/>
                <a:gd name="T55" fmla="*/ 42 h 168"/>
                <a:gd name="T56" fmla="*/ 114 w 158"/>
                <a:gd name="T57" fmla="*/ 29 h 168"/>
                <a:gd name="T58" fmla="*/ 128 w 158"/>
                <a:gd name="T59" fmla="*/ 18 h 168"/>
                <a:gd name="T60" fmla="*/ 140 w 158"/>
                <a:gd name="T61" fmla="*/ 11 h 168"/>
                <a:gd name="T62" fmla="*/ 148 w 158"/>
                <a:gd name="T63" fmla="*/ 6 h 168"/>
                <a:gd name="T64" fmla="*/ 154 w 158"/>
                <a:gd name="T65" fmla="*/ 3 h 168"/>
                <a:gd name="T66" fmla="*/ 157 w 158"/>
                <a:gd name="T67" fmla="*/ 0 h 168"/>
                <a:gd name="T68" fmla="*/ 158 w 158"/>
                <a:gd name="T69" fmla="*/ 0 h 168"/>
                <a:gd name="T70" fmla="*/ 143 w 15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8"/>
                <a:gd name="T110" fmla="*/ 158 w 15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8">
                  <a:moveTo>
                    <a:pt x="143" y="0"/>
                  </a:moveTo>
                  <a:lnTo>
                    <a:pt x="141" y="0"/>
                  </a:lnTo>
                  <a:lnTo>
                    <a:pt x="135" y="3"/>
                  </a:lnTo>
                  <a:lnTo>
                    <a:pt x="128" y="6"/>
                  </a:lnTo>
                  <a:lnTo>
                    <a:pt x="119" y="10"/>
                  </a:lnTo>
                  <a:lnTo>
                    <a:pt x="108" y="14"/>
                  </a:lnTo>
                  <a:lnTo>
                    <a:pt x="96" y="20"/>
                  </a:lnTo>
                  <a:lnTo>
                    <a:pt x="85" y="27"/>
                  </a:lnTo>
                  <a:lnTo>
                    <a:pt x="73" y="34"/>
                  </a:lnTo>
                  <a:lnTo>
                    <a:pt x="63" y="43"/>
                  </a:lnTo>
                  <a:lnTo>
                    <a:pt x="53" y="52"/>
                  </a:lnTo>
                  <a:lnTo>
                    <a:pt x="44" y="60"/>
                  </a:lnTo>
                  <a:lnTo>
                    <a:pt x="36" y="69"/>
                  </a:lnTo>
                  <a:lnTo>
                    <a:pt x="29" y="78"/>
                  </a:lnTo>
                  <a:lnTo>
                    <a:pt x="24" y="83"/>
                  </a:lnTo>
                  <a:lnTo>
                    <a:pt x="21" y="88"/>
                  </a:lnTo>
                  <a:lnTo>
                    <a:pt x="20" y="89"/>
                  </a:lnTo>
                  <a:lnTo>
                    <a:pt x="0" y="142"/>
                  </a:lnTo>
                  <a:lnTo>
                    <a:pt x="20" y="168"/>
                  </a:lnTo>
                  <a:lnTo>
                    <a:pt x="20" y="166"/>
                  </a:lnTo>
                  <a:lnTo>
                    <a:pt x="20" y="158"/>
                  </a:lnTo>
                  <a:lnTo>
                    <a:pt x="20" y="147"/>
                  </a:lnTo>
                  <a:lnTo>
                    <a:pt x="23" y="132"/>
                  </a:lnTo>
                  <a:lnTo>
                    <a:pt x="29" y="115"/>
                  </a:lnTo>
                  <a:lnTo>
                    <a:pt x="39" y="96"/>
                  </a:lnTo>
                  <a:lnTo>
                    <a:pt x="53" y="78"/>
                  </a:lnTo>
                  <a:lnTo>
                    <a:pt x="73" y="59"/>
                  </a:lnTo>
                  <a:lnTo>
                    <a:pt x="95" y="42"/>
                  </a:lnTo>
                  <a:lnTo>
                    <a:pt x="114" y="29"/>
                  </a:lnTo>
                  <a:lnTo>
                    <a:pt x="128" y="18"/>
                  </a:lnTo>
                  <a:lnTo>
                    <a:pt x="140" y="11"/>
                  </a:lnTo>
                  <a:lnTo>
                    <a:pt x="148" y="6"/>
                  </a:lnTo>
                  <a:lnTo>
                    <a:pt x="154" y="3"/>
                  </a:lnTo>
                  <a:lnTo>
                    <a:pt x="157" y="0"/>
                  </a:lnTo>
                  <a:lnTo>
                    <a:pt x="158"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29"/>
            <p:cNvSpPr>
              <a:spLocks/>
            </p:cNvSpPr>
            <p:nvPr/>
          </p:nvSpPr>
          <p:spPr bwMode="auto">
            <a:xfrm>
              <a:off x="843" y="1670"/>
              <a:ext cx="158" cy="168"/>
            </a:xfrm>
            <a:custGeom>
              <a:avLst/>
              <a:gdLst>
                <a:gd name="T0" fmla="*/ 144 w 158"/>
                <a:gd name="T1" fmla="*/ 0 h 168"/>
                <a:gd name="T2" fmla="*/ 142 w 158"/>
                <a:gd name="T3" fmla="*/ 0 h 168"/>
                <a:gd name="T4" fmla="*/ 137 w 158"/>
                <a:gd name="T5" fmla="*/ 3 h 168"/>
                <a:gd name="T6" fmla="*/ 129 w 158"/>
                <a:gd name="T7" fmla="*/ 6 h 168"/>
                <a:gd name="T8" fmla="*/ 121 w 158"/>
                <a:gd name="T9" fmla="*/ 10 h 168"/>
                <a:gd name="T10" fmla="*/ 109 w 158"/>
                <a:gd name="T11" fmla="*/ 14 h 168"/>
                <a:gd name="T12" fmla="*/ 98 w 158"/>
                <a:gd name="T13" fmla="*/ 20 h 168"/>
                <a:gd name="T14" fmla="*/ 86 w 158"/>
                <a:gd name="T15" fmla="*/ 27 h 168"/>
                <a:gd name="T16" fmla="*/ 75 w 158"/>
                <a:gd name="T17" fmla="*/ 34 h 168"/>
                <a:gd name="T18" fmla="*/ 63 w 158"/>
                <a:gd name="T19" fmla="*/ 42 h 168"/>
                <a:gd name="T20" fmla="*/ 53 w 158"/>
                <a:gd name="T21" fmla="*/ 50 h 168"/>
                <a:gd name="T22" fmla="*/ 44 w 158"/>
                <a:gd name="T23" fmla="*/ 60 h 168"/>
                <a:gd name="T24" fmla="*/ 36 w 158"/>
                <a:gd name="T25" fmla="*/ 69 h 168"/>
                <a:gd name="T26" fmla="*/ 28 w 158"/>
                <a:gd name="T27" fmla="*/ 76 h 168"/>
                <a:gd name="T28" fmla="*/ 24 w 158"/>
                <a:gd name="T29" fmla="*/ 83 h 168"/>
                <a:gd name="T30" fmla="*/ 21 w 158"/>
                <a:gd name="T31" fmla="*/ 88 h 168"/>
                <a:gd name="T32" fmla="*/ 20 w 158"/>
                <a:gd name="T33" fmla="*/ 89 h 168"/>
                <a:gd name="T34" fmla="*/ 0 w 158"/>
                <a:gd name="T35" fmla="*/ 143 h 168"/>
                <a:gd name="T36" fmla="*/ 20 w 158"/>
                <a:gd name="T37" fmla="*/ 168 h 168"/>
                <a:gd name="T38" fmla="*/ 20 w 158"/>
                <a:gd name="T39" fmla="*/ 166 h 168"/>
                <a:gd name="T40" fmla="*/ 20 w 158"/>
                <a:gd name="T41" fmla="*/ 158 h 168"/>
                <a:gd name="T42" fmla="*/ 20 w 158"/>
                <a:gd name="T43" fmla="*/ 147 h 168"/>
                <a:gd name="T44" fmla="*/ 23 w 158"/>
                <a:gd name="T45" fmla="*/ 132 h 168"/>
                <a:gd name="T46" fmla="*/ 28 w 158"/>
                <a:gd name="T47" fmla="*/ 115 h 168"/>
                <a:gd name="T48" fmla="*/ 39 w 158"/>
                <a:gd name="T49" fmla="*/ 96 h 168"/>
                <a:gd name="T50" fmla="*/ 53 w 158"/>
                <a:gd name="T51" fmla="*/ 78 h 168"/>
                <a:gd name="T52" fmla="*/ 75 w 158"/>
                <a:gd name="T53" fmla="*/ 59 h 168"/>
                <a:gd name="T54" fmla="*/ 96 w 158"/>
                <a:gd name="T55" fmla="*/ 42 h 168"/>
                <a:gd name="T56" fmla="*/ 115 w 158"/>
                <a:gd name="T57" fmla="*/ 29 h 168"/>
                <a:gd name="T58" fmla="*/ 129 w 158"/>
                <a:gd name="T59" fmla="*/ 19 h 168"/>
                <a:gd name="T60" fmla="*/ 141 w 158"/>
                <a:gd name="T61" fmla="*/ 11 h 168"/>
                <a:gd name="T62" fmla="*/ 148 w 158"/>
                <a:gd name="T63" fmla="*/ 6 h 168"/>
                <a:gd name="T64" fmla="*/ 154 w 158"/>
                <a:gd name="T65" fmla="*/ 3 h 168"/>
                <a:gd name="T66" fmla="*/ 157 w 158"/>
                <a:gd name="T67" fmla="*/ 0 h 168"/>
                <a:gd name="T68" fmla="*/ 158 w 158"/>
                <a:gd name="T69" fmla="*/ 0 h 168"/>
                <a:gd name="T70" fmla="*/ 144 w 15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8"/>
                <a:gd name="T110" fmla="*/ 158 w 15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8">
                  <a:moveTo>
                    <a:pt x="144" y="0"/>
                  </a:moveTo>
                  <a:lnTo>
                    <a:pt x="142" y="0"/>
                  </a:lnTo>
                  <a:lnTo>
                    <a:pt x="137" y="3"/>
                  </a:lnTo>
                  <a:lnTo>
                    <a:pt x="129" y="6"/>
                  </a:lnTo>
                  <a:lnTo>
                    <a:pt x="121" y="10"/>
                  </a:lnTo>
                  <a:lnTo>
                    <a:pt x="109" y="14"/>
                  </a:lnTo>
                  <a:lnTo>
                    <a:pt x="98" y="20"/>
                  </a:lnTo>
                  <a:lnTo>
                    <a:pt x="86" y="27"/>
                  </a:lnTo>
                  <a:lnTo>
                    <a:pt x="75" y="34"/>
                  </a:lnTo>
                  <a:lnTo>
                    <a:pt x="63" y="42"/>
                  </a:lnTo>
                  <a:lnTo>
                    <a:pt x="53" y="50"/>
                  </a:lnTo>
                  <a:lnTo>
                    <a:pt x="44" y="60"/>
                  </a:lnTo>
                  <a:lnTo>
                    <a:pt x="36" y="69"/>
                  </a:lnTo>
                  <a:lnTo>
                    <a:pt x="28" y="76"/>
                  </a:lnTo>
                  <a:lnTo>
                    <a:pt x="24" y="83"/>
                  </a:lnTo>
                  <a:lnTo>
                    <a:pt x="21" y="88"/>
                  </a:lnTo>
                  <a:lnTo>
                    <a:pt x="20" y="89"/>
                  </a:lnTo>
                  <a:lnTo>
                    <a:pt x="0" y="143"/>
                  </a:lnTo>
                  <a:lnTo>
                    <a:pt x="20" y="168"/>
                  </a:lnTo>
                  <a:lnTo>
                    <a:pt x="20" y="166"/>
                  </a:lnTo>
                  <a:lnTo>
                    <a:pt x="20" y="158"/>
                  </a:lnTo>
                  <a:lnTo>
                    <a:pt x="20" y="147"/>
                  </a:lnTo>
                  <a:lnTo>
                    <a:pt x="23" y="132"/>
                  </a:lnTo>
                  <a:lnTo>
                    <a:pt x="28" y="115"/>
                  </a:lnTo>
                  <a:lnTo>
                    <a:pt x="39" y="96"/>
                  </a:lnTo>
                  <a:lnTo>
                    <a:pt x="53" y="78"/>
                  </a:lnTo>
                  <a:lnTo>
                    <a:pt x="75" y="59"/>
                  </a:lnTo>
                  <a:lnTo>
                    <a:pt x="96" y="42"/>
                  </a:lnTo>
                  <a:lnTo>
                    <a:pt x="115" y="29"/>
                  </a:lnTo>
                  <a:lnTo>
                    <a:pt x="129" y="19"/>
                  </a:lnTo>
                  <a:lnTo>
                    <a:pt x="141" y="11"/>
                  </a:lnTo>
                  <a:lnTo>
                    <a:pt x="148" y="6"/>
                  </a:lnTo>
                  <a:lnTo>
                    <a:pt x="154" y="3"/>
                  </a:lnTo>
                  <a:lnTo>
                    <a:pt x="157" y="0"/>
                  </a:lnTo>
                  <a:lnTo>
                    <a:pt x="158"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0"/>
            <p:cNvSpPr>
              <a:spLocks/>
            </p:cNvSpPr>
            <p:nvPr/>
          </p:nvSpPr>
          <p:spPr bwMode="auto">
            <a:xfrm>
              <a:off x="873" y="1706"/>
              <a:ext cx="159" cy="167"/>
            </a:xfrm>
            <a:custGeom>
              <a:avLst/>
              <a:gdLst>
                <a:gd name="T0" fmla="*/ 143 w 159"/>
                <a:gd name="T1" fmla="*/ 0 h 167"/>
                <a:gd name="T2" fmla="*/ 141 w 159"/>
                <a:gd name="T3" fmla="*/ 0 h 167"/>
                <a:gd name="T4" fmla="*/ 136 w 159"/>
                <a:gd name="T5" fmla="*/ 3 h 167"/>
                <a:gd name="T6" fmla="*/ 128 w 159"/>
                <a:gd name="T7" fmla="*/ 6 h 167"/>
                <a:gd name="T8" fmla="*/ 120 w 159"/>
                <a:gd name="T9" fmla="*/ 10 h 167"/>
                <a:gd name="T10" fmla="*/ 108 w 159"/>
                <a:gd name="T11" fmla="*/ 14 h 167"/>
                <a:gd name="T12" fmla="*/ 97 w 159"/>
                <a:gd name="T13" fmla="*/ 20 h 167"/>
                <a:gd name="T14" fmla="*/ 85 w 159"/>
                <a:gd name="T15" fmla="*/ 27 h 167"/>
                <a:gd name="T16" fmla="*/ 73 w 159"/>
                <a:gd name="T17" fmla="*/ 34 h 167"/>
                <a:gd name="T18" fmla="*/ 63 w 159"/>
                <a:gd name="T19" fmla="*/ 42 h 167"/>
                <a:gd name="T20" fmla="*/ 53 w 159"/>
                <a:gd name="T21" fmla="*/ 50 h 167"/>
                <a:gd name="T22" fmla="*/ 43 w 159"/>
                <a:gd name="T23" fmla="*/ 59 h 167"/>
                <a:gd name="T24" fmla="*/ 36 w 159"/>
                <a:gd name="T25" fmla="*/ 68 h 167"/>
                <a:gd name="T26" fmla="*/ 29 w 159"/>
                <a:gd name="T27" fmla="*/ 76 h 167"/>
                <a:gd name="T28" fmla="*/ 23 w 159"/>
                <a:gd name="T29" fmla="*/ 82 h 167"/>
                <a:gd name="T30" fmla="*/ 20 w 159"/>
                <a:gd name="T31" fmla="*/ 86 h 167"/>
                <a:gd name="T32" fmla="*/ 19 w 159"/>
                <a:gd name="T33" fmla="*/ 88 h 167"/>
                <a:gd name="T34" fmla="*/ 0 w 159"/>
                <a:gd name="T35" fmla="*/ 143 h 167"/>
                <a:gd name="T36" fmla="*/ 19 w 159"/>
                <a:gd name="T37" fmla="*/ 167 h 167"/>
                <a:gd name="T38" fmla="*/ 19 w 159"/>
                <a:gd name="T39" fmla="*/ 164 h 167"/>
                <a:gd name="T40" fmla="*/ 19 w 159"/>
                <a:gd name="T41" fmla="*/ 157 h 167"/>
                <a:gd name="T42" fmla="*/ 19 w 159"/>
                <a:gd name="T43" fmla="*/ 145 h 167"/>
                <a:gd name="T44" fmla="*/ 22 w 159"/>
                <a:gd name="T45" fmla="*/ 131 h 167"/>
                <a:gd name="T46" fmla="*/ 27 w 159"/>
                <a:gd name="T47" fmla="*/ 115 h 167"/>
                <a:gd name="T48" fmla="*/ 37 w 159"/>
                <a:gd name="T49" fmla="*/ 96 h 167"/>
                <a:gd name="T50" fmla="*/ 52 w 159"/>
                <a:gd name="T51" fmla="*/ 78 h 167"/>
                <a:gd name="T52" fmla="*/ 73 w 159"/>
                <a:gd name="T53" fmla="*/ 59 h 167"/>
                <a:gd name="T54" fmla="*/ 95 w 159"/>
                <a:gd name="T55" fmla="*/ 42 h 167"/>
                <a:gd name="T56" fmla="*/ 114 w 159"/>
                <a:gd name="T57" fmla="*/ 29 h 167"/>
                <a:gd name="T58" fmla="*/ 128 w 159"/>
                <a:gd name="T59" fmla="*/ 19 h 167"/>
                <a:gd name="T60" fmla="*/ 140 w 159"/>
                <a:gd name="T61" fmla="*/ 10 h 167"/>
                <a:gd name="T62" fmla="*/ 148 w 159"/>
                <a:gd name="T63" fmla="*/ 6 h 167"/>
                <a:gd name="T64" fmla="*/ 154 w 159"/>
                <a:gd name="T65" fmla="*/ 1 h 167"/>
                <a:gd name="T66" fmla="*/ 157 w 159"/>
                <a:gd name="T67" fmla="*/ 0 h 167"/>
                <a:gd name="T68" fmla="*/ 159 w 159"/>
                <a:gd name="T69" fmla="*/ 0 h 167"/>
                <a:gd name="T70" fmla="*/ 143 w 159"/>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7"/>
                <a:gd name="T110" fmla="*/ 159 w 159"/>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7">
                  <a:moveTo>
                    <a:pt x="143" y="0"/>
                  </a:moveTo>
                  <a:lnTo>
                    <a:pt x="141" y="0"/>
                  </a:lnTo>
                  <a:lnTo>
                    <a:pt x="136" y="3"/>
                  </a:lnTo>
                  <a:lnTo>
                    <a:pt x="128" y="6"/>
                  </a:lnTo>
                  <a:lnTo>
                    <a:pt x="120" y="10"/>
                  </a:lnTo>
                  <a:lnTo>
                    <a:pt x="108" y="14"/>
                  </a:lnTo>
                  <a:lnTo>
                    <a:pt x="97" y="20"/>
                  </a:lnTo>
                  <a:lnTo>
                    <a:pt x="85" y="27"/>
                  </a:lnTo>
                  <a:lnTo>
                    <a:pt x="73" y="34"/>
                  </a:lnTo>
                  <a:lnTo>
                    <a:pt x="63" y="42"/>
                  </a:lnTo>
                  <a:lnTo>
                    <a:pt x="53" y="50"/>
                  </a:lnTo>
                  <a:lnTo>
                    <a:pt x="43" y="59"/>
                  </a:lnTo>
                  <a:lnTo>
                    <a:pt x="36" y="68"/>
                  </a:lnTo>
                  <a:lnTo>
                    <a:pt x="29" y="76"/>
                  </a:lnTo>
                  <a:lnTo>
                    <a:pt x="23" y="82"/>
                  </a:lnTo>
                  <a:lnTo>
                    <a:pt x="20" y="86"/>
                  </a:lnTo>
                  <a:lnTo>
                    <a:pt x="19" y="88"/>
                  </a:lnTo>
                  <a:lnTo>
                    <a:pt x="0" y="143"/>
                  </a:lnTo>
                  <a:lnTo>
                    <a:pt x="19" y="167"/>
                  </a:lnTo>
                  <a:lnTo>
                    <a:pt x="19" y="164"/>
                  </a:lnTo>
                  <a:lnTo>
                    <a:pt x="19" y="157"/>
                  </a:lnTo>
                  <a:lnTo>
                    <a:pt x="19" y="145"/>
                  </a:lnTo>
                  <a:lnTo>
                    <a:pt x="22" y="131"/>
                  </a:lnTo>
                  <a:lnTo>
                    <a:pt x="27" y="115"/>
                  </a:lnTo>
                  <a:lnTo>
                    <a:pt x="37" y="96"/>
                  </a:lnTo>
                  <a:lnTo>
                    <a:pt x="52" y="78"/>
                  </a:lnTo>
                  <a:lnTo>
                    <a:pt x="73" y="59"/>
                  </a:lnTo>
                  <a:lnTo>
                    <a:pt x="95" y="42"/>
                  </a:lnTo>
                  <a:lnTo>
                    <a:pt x="114" y="29"/>
                  </a:lnTo>
                  <a:lnTo>
                    <a:pt x="128" y="19"/>
                  </a:lnTo>
                  <a:lnTo>
                    <a:pt x="140" y="10"/>
                  </a:lnTo>
                  <a:lnTo>
                    <a:pt x="148" y="6"/>
                  </a:lnTo>
                  <a:lnTo>
                    <a:pt x="154" y="1"/>
                  </a:lnTo>
                  <a:lnTo>
                    <a:pt x="157"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31"/>
            <p:cNvSpPr>
              <a:spLocks/>
            </p:cNvSpPr>
            <p:nvPr/>
          </p:nvSpPr>
          <p:spPr bwMode="auto">
            <a:xfrm>
              <a:off x="902" y="1740"/>
              <a:ext cx="158" cy="169"/>
            </a:xfrm>
            <a:custGeom>
              <a:avLst/>
              <a:gdLst>
                <a:gd name="T0" fmla="*/ 144 w 158"/>
                <a:gd name="T1" fmla="*/ 0 h 169"/>
                <a:gd name="T2" fmla="*/ 143 w 158"/>
                <a:gd name="T3" fmla="*/ 0 h 169"/>
                <a:gd name="T4" fmla="*/ 137 w 158"/>
                <a:gd name="T5" fmla="*/ 3 h 169"/>
                <a:gd name="T6" fmla="*/ 130 w 158"/>
                <a:gd name="T7" fmla="*/ 6 h 169"/>
                <a:gd name="T8" fmla="*/ 121 w 158"/>
                <a:gd name="T9" fmla="*/ 11 h 169"/>
                <a:gd name="T10" fmla="*/ 109 w 158"/>
                <a:gd name="T11" fmla="*/ 16 h 169"/>
                <a:gd name="T12" fmla="*/ 98 w 158"/>
                <a:gd name="T13" fmla="*/ 22 h 169"/>
                <a:gd name="T14" fmla="*/ 86 w 158"/>
                <a:gd name="T15" fmla="*/ 29 h 169"/>
                <a:gd name="T16" fmla="*/ 75 w 158"/>
                <a:gd name="T17" fmla="*/ 36 h 169"/>
                <a:gd name="T18" fmla="*/ 63 w 158"/>
                <a:gd name="T19" fmla="*/ 44 h 169"/>
                <a:gd name="T20" fmla="*/ 53 w 158"/>
                <a:gd name="T21" fmla="*/ 52 h 169"/>
                <a:gd name="T22" fmla="*/ 44 w 158"/>
                <a:gd name="T23" fmla="*/ 61 h 169"/>
                <a:gd name="T24" fmla="*/ 36 w 158"/>
                <a:gd name="T25" fmla="*/ 70 h 169"/>
                <a:gd name="T26" fmla="*/ 29 w 158"/>
                <a:gd name="T27" fmla="*/ 78 h 169"/>
                <a:gd name="T28" fmla="*/ 24 w 158"/>
                <a:gd name="T29" fmla="*/ 84 h 169"/>
                <a:gd name="T30" fmla="*/ 21 w 158"/>
                <a:gd name="T31" fmla="*/ 88 h 169"/>
                <a:gd name="T32" fmla="*/ 20 w 158"/>
                <a:gd name="T33" fmla="*/ 90 h 169"/>
                <a:gd name="T34" fmla="*/ 0 w 158"/>
                <a:gd name="T35" fmla="*/ 145 h 169"/>
                <a:gd name="T36" fmla="*/ 20 w 158"/>
                <a:gd name="T37" fmla="*/ 169 h 169"/>
                <a:gd name="T38" fmla="*/ 20 w 158"/>
                <a:gd name="T39" fmla="*/ 166 h 169"/>
                <a:gd name="T40" fmla="*/ 20 w 158"/>
                <a:gd name="T41" fmla="*/ 159 h 169"/>
                <a:gd name="T42" fmla="*/ 20 w 158"/>
                <a:gd name="T43" fmla="*/ 148 h 169"/>
                <a:gd name="T44" fmla="*/ 23 w 158"/>
                <a:gd name="T45" fmla="*/ 133 h 169"/>
                <a:gd name="T46" fmla="*/ 29 w 158"/>
                <a:gd name="T47" fmla="*/ 117 h 169"/>
                <a:gd name="T48" fmla="*/ 39 w 158"/>
                <a:gd name="T49" fmla="*/ 98 h 169"/>
                <a:gd name="T50" fmla="*/ 53 w 158"/>
                <a:gd name="T51" fmla="*/ 80 h 169"/>
                <a:gd name="T52" fmla="*/ 75 w 158"/>
                <a:gd name="T53" fmla="*/ 61 h 169"/>
                <a:gd name="T54" fmla="*/ 96 w 158"/>
                <a:gd name="T55" fmla="*/ 44 h 169"/>
                <a:gd name="T56" fmla="*/ 115 w 158"/>
                <a:gd name="T57" fmla="*/ 31 h 169"/>
                <a:gd name="T58" fmla="*/ 130 w 158"/>
                <a:gd name="T59" fmla="*/ 19 h 169"/>
                <a:gd name="T60" fmla="*/ 141 w 158"/>
                <a:gd name="T61" fmla="*/ 12 h 169"/>
                <a:gd name="T62" fmla="*/ 148 w 158"/>
                <a:gd name="T63" fmla="*/ 6 h 169"/>
                <a:gd name="T64" fmla="*/ 154 w 158"/>
                <a:gd name="T65" fmla="*/ 3 h 169"/>
                <a:gd name="T66" fmla="*/ 157 w 158"/>
                <a:gd name="T67" fmla="*/ 0 h 169"/>
                <a:gd name="T68" fmla="*/ 158 w 158"/>
                <a:gd name="T69" fmla="*/ 0 h 169"/>
                <a:gd name="T70" fmla="*/ 144 w 158"/>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9"/>
                <a:gd name="T110" fmla="*/ 158 w 158"/>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9">
                  <a:moveTo>
                    <a:pt x="144" y="0"/>
                  </a:moveTo>
                  <a:lnTo>
                    <a:pt x="143" y="0"/>
                  </a:lnTo>
                  <a:lnTo>
                    <a:pt x="137" y="3"/>
                  </a:lnTo>
                  <a:lnTo>
                    <a:pt x="130" y="6"/>
                  </a:lnTo>
                  <a:lnTo>
                    <a:pt x="121" y="11"/>
                  </a:lnTo>
                  <a:lnTo>
                    <a:pt x="109" y="16"/>
                  </a:lnTo>
                  <a:lnTo>
                    <a:pt x="98" y="22"/>
                  </a:lnTo>
                  <a:lnTo>
                    <a:pt x="86" y="29"/>
                  </a:lnTo>
                  <a:lnTo>
                    <a:pt x="75" y="36"/>
                  </a:lnTo>
                  <a:lnTo>
                    <a:pt x="63" y="44"/>
                  </a:lnTo>
                  <a:lnTo>
                    <a:pt x="53" y="52"/>
                  </a:lnTo>
                  <a:lnTo>
                    <a:pt x="44" y="61"/>
                  </a:lnTo>
                  <a:lnTo>
                    <a:pt x="36" y="70"/>
                  </a:lnTo>
                  <a:lnTo>
                    <a:pt x="29" y="78"/>
                  </a:lnTo>
                  <a:lnTo>
                    <a:pt x="24" y="84"/>
                  </a:lnTo>
                  <a:lnTo>
                    <a:pt x="21" y="88"/>
                  </a:lnTo>
                  <a:lnTo>
                    <a:pt x="20" y="90"/>
                  </a:lnTo>
                  <a:lnTo>
                    <a:pt x="0" y="145"/>
                  </a:lnTo>
                  <a:lnTo>
                    <a:pt x="20" y="169"/>
                  </a:lnTo>
                  <a:lnTo>
                    <a:pt x="20" y="166"/>
                  </a:lnTo>
                  <a:lnTo>
                    <a:pt x="20" y="159"/>
                  </a:lnTo>
                  <a:lnTo>
                    <a:pt x="20" y="148"/>
                  </a:lnTo>
                  <a:lnTo>
                    <a:pt x="23" y="133"/>
                  </a:lnTo>
                  <a:lnTo>
                    <a:pt x="29" y="117"/>
                  </a:lnTo>
                  <a:lnTo>
                    <a:pt x="39" y="98"/>
                  </a:lnTo>
                  <a:lnTo>
                    <a:pt x="53" y="80"/>
                  </a:lnTo>
                  <a:lnTo>
                    <a:pt x="75" y="61"/>
                  </a:lnTo>
                  <a:lnTo>
                    <a:pt x="96" y="44"/>
                  </a:lnTo>
                  <a:lnTo>
                    <a:pt x="115" y="31"/>
                  </a:lnTo>
                  <a:lnTo>
                    <a:pt x="130" y="19"/>
                  </a:lnTo>
                  <a:lnTo>
                    <a:pt x="141" y="12"/>
                  </a:lnTo>
                  <a:lnTo>
                    <a:pt x="148" y="6"/>
                  </a:lnTo>
                  <a:lnTo>
                    <a:pt x="154" y="3"/>
                  </a:lnTo>
                  <a:lnTo>
                    <a:pt x="157" y="0"/>
                  </a:lnTo>
                  <a:lnTo>
                    <a:pt x="158"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232"/>
            <p:cNvSpPr>
              <a:spLocks/>
            </p:cNvSpPr>
            <p:nvPr/>
          </p:nvSpPr>
          <p:spPr bwMode="auto">
            <a:xfrm>
              <a:off x="931" y="1776"/>
              <a:ext cx="158" cy="169"/>
            </a:xfrm>
            <a:custGeom>
              <a:avLst/>
              <a:gdLst>
                <a:gd name="T0" fmla="*/ 144 w 158"/>
                <a:gd name="T1" fmla="*/ 0 h 169"/>
                <a:gd name="T2" fmla="*/ 142 w 158"/>
                <a:gd name="T3" fmla="*/ 0 h 169"/>
                <a:gd name="T4" fmla="*/ 137 w 158"/>
                <a:gd name="T5" fmla="*/ 3 h 169"/>
                <a:gd name="T6" fmla="*/ 129 w 158"/>
                <a:gd name="T7" fmla="*/ 6 h 169"/>
                <a:gd name="T8" fmla="*/ 121 w 158"/>
                <a:gd name="T9" fmla="*/ 11 h 169"/>
                <a:gd name="T10" fmla="*/ 109 w 158"/>
                <a:gd name="T11" fmla="*/ 16 h 169"/>
                <a:gd name="T12" fmla="*/ 98 w 158"/>
                <a:gd name="T13" fmla="*/ 22 h 169"/>
                <a:gd name="T14" fmla="*/ 86 w 158"/>
                <a:gd name="T15" fmla="*/ 28 h 169"/>
                <a:gd name="T16" fmla="*/ 75 w 158"/>
                <a:gd name="T17" fmla="*/ 35 h 169"/>
                <a:gd name="T18" fmla="*/ 63 w 158"/>
                <a:gd name="T19" fmla="*/ 44 h 169"/>
                <a:gd name="T20" fmla="*/ 53 w 158"/>
                <a:gd name="T21" fmla="*/ 52 h 169"/>
                <a:gd name="T22" fmla="*/ 44 w 158"/>
                <a:gd name="T23" fmla="*/ 61 h 169"/>
                <a:gd name="T24" fmla="*/ 36 w 158"/>
                <a:gd name="T25" fmla="*/ 70 h 169"/>
                <a:gd name="T26" fmla="*/ 28 w 158"/>
                <a:gd name="T27" fmla="*/ 78 h 169"/>
                <a:gd name="T28" fmla="*/ 24 w 158"/>
                <a:gd name="T29" fmla="*/ 84 h 169"/>
                <a:gd name="T30" fmla="*/ 21 w 158"/>
                <a:gd name="T31" fmla="*/ 88 h 169"/>
                <a:gd name="T32" fmla="*/ 20 w 158"/>
                <a:gd name="T33" fmla="*/ 90 h 169"/>
                <a:gd name="T34" fmla="*/ 0 w 158"/>
                <a:gd name="T35" fmla="*/ 145 h 169"/>
                <a:gd name="T36" fmla="*/ 20 w 158"/>
                <a:gd name="T37" fmla="*/ 169 h 169"/>
                <a:gd name="T38" fmla="*/ 20 w 158"/>
                <a:gd name="T39" fmla="*/ 166 h 169"/>
                <a:gd name="T40" fmla="*/ 20 w 158"/>
                <a:gd name="T41" fmla="*/ 159 h 169"/>
                <a:gd name="T42" fmla="*/ 20 w 158"/>
                <a:gd name="T43" fmla="*/ 148 h 169"/>
                <a:gd name="T44" fmla="*/ 23 w 158"/>
                <a:gd name="T45" fmla="*/ 133 h 169"/>
                <a:gd name="T46" fmla="*/ 28 w 158"/>
                <a:gd name="T47" fmla="*/ 117 h 169"/>
                <a:gd name="T48" fmla="*/ 39 w 158"/>
                <a:gd name="T49" fmla="*/ 99 h 169"/>
                <a:gd name="T50" fmla="*/ 53 w 158"/>
                <a:gd name="T51" fmla="*/ 80 h 169"/>
                <a:gd name="T52" fmla="*/ 75 w 158"/>
                <a:gd name="T53" fmla="*/ 61 h 169"/>
                <a:gd name="T54" fmla="*/ 96 w 158"/>
                <a:gd name="T55" fmla="*/ 44 h 169"/>
                <a:gd name="T56" fmla="*/ 115 w 158"/>
                <a:gd name="T57" fmla="*/ 31 h 169"/>
                <a:gd name="T58" fmla="*/ 129 w 158"/>
                <a:gd name="T59" fmla="*/ 19 h 169"/>
                <a:gd name="T60" fmla="*/ 141 w 158"/>
                <a:gd name="T61" fmla="*/ 12 h 169"/>
                <a:gd name="T62" fmla="*/ 150 w 158"/>
                <a:gd name="T63" fmla="*/ 6 h 169"/>
                <a:gd name="T64" fmla="*/ 154 w 158"/>
                <a:gd name="T65" fmla="*/ 3 h 169"/>
                <a:gd name="T66" fmla="*/ 157 w 158"/>
                <a:gd name="T67" fmla="*/ 0 h 169"/>
                <a:gd name="T68" fmla="*/ 158 w 158"/>
                <a:gd name="T69" fmla="*/ 0 h 169"/>
                <a:gd name="T70" fmla="*/ 144 w 158"/>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9"/>
                <a:gd name="T110" fmla="*/ 158 w 158"/>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9">
                  <a:moveTo>
                    <a:pt x="144" y="0"/>
                  </a:moveTo>
                  <a:lnTo>
                    <a:pt x="142" y="0"/>
                  </a:lnTo>
                  <a:lnTo>
                    <a:pt x="137" y="3"/>
                  </a:lnTo>
                  <a:lnTo>
                    <a:pt x="129" y="6"/>
                  </a:lnTo>
                  <a:lnTo>
                    <a:pt x="121" y="11"/>
                  </a:lnTo>
                  <a:lnTo>
                    <a:pt x="109" y="16"/>
                  </a:lnTo>
                  <a:lnTo>
                    <a:pt x="98" y="22"/>
                  </a:lnTo>
                  <a:lnTo>
                    <a:pt x="86" y="28"/>
                  </a:lnTo>
                  <a:lnTo>
                    <a:pt x="75" y="35"/>
                  </a:lnTo>
                  <a:lnTo>
                    <a:pt x="63" y="44"/>
                  </a:lnTo>
                  <a:lnTo>
                    <a:pt x="53" y="52"/>
                  </a:lnTo>
                  <a:lnTo>
                    <a:pt x="44" y="61"/>
                  </a:lnTo>
                  <a:lnTo>
                    <a:pt x="36" y="70"/>
                  </a:lnTo>
                  <a:lnTo>
                    <a:pt x="28" y="78"/>
                  </a:lnTo>
                  <a:lnTo>
                    <a:pt x="24" y="84"/>
                  </a:lnTo>
                  <a:lnTo>
                    <a:pt x="21" y="88"/>
                  </a:lnTo>
                  <a:lnTo>
                    <a:pt x="20" y="90"/>
                  </a:lnTo>
                  <a:lnTo>
                    <a:pt x="0" y="145"/>
                  </a:lnTo>
                  <a:lnTo>
                    <a:pt x="20" y="169"/>
                  </a:lnTo>
                  <a:lnTo>
                    <a:pt x="20" y="166"/>
                  </a:lnTo>
                  <a:lnTo>
                    <a:pt x="20" y="159"/>
                  </a:lnTo>
                  <a:lnTo>
                    <a:pt x="20" y="148"/>
                  </a:lnTo>
                  <a:lnTo>
                    <a:pt x="23" y="133"/>
                  </a:lnTo>
                  <a:lnTo>
                    <a:pt x="28" y="117"/>
                  </a:lnTo>
                  <a:lnTo>
                    <a:pt x="39" y="99"/>
                  </a:lnTo>
                  <a:lnTo>
                    <a:pt x="53" y="80"/>
                  </a:lnTo>
                  <a:lnTo>
                    <a:pt x="75" y="61"/>
                  </a:lnTo>
                  <a:lnTo>
                    <a:pt x="96" y="44"/>
                  </a:lnTo>
                  <a:lnTo>
                    <a:pt x="115" y="31"/>
                  </a:lnTo>
                  <a:lnTo>
                    <a:pt x="129" y="19"/>
                  </a:lnTo>
                  <a:lnTo>
                    <a:pt x="141" y="12"/>
                  </a:lnTo>
                  <a:lnTo>
                    <a:pt x="150" y="6"/>
                  </a:lnTo>
                  <a:lnTo>
                    <a:pt x="154" y="3"/>
                  </a:lnTo>
                  <a:lnTo>
                    <a:pt x="157" y="0"/>
                  </a:lnTo>
                  <a:lnTo>
                    <a:pt x="158"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233"/>
            <p:cNvSpPr>
              <a:spLocks/>
            </p:cNvSpPr>
            <p:nvPr/>
          </p:nvSpPr>
          <p:spPr bwMode="auto">
            <a:xfrm>
              <a:off x="961" y="1813"/>
              <a:ext cx="159" cy="168"/>
            </a:xfrm>
            <a:custGeom>
              <a:avLst/>
              <a:gdLst>
                <a:gd name="T0" fmla="*/ 144 w 159"/>
                <a:gd name="T1" fmla="*/ 0 h 168"/>
                <a:gd name="T2" fmla="*/ 143 w 159"/>
                <a:gd name="T3" fmla="*/ 0 h 168"/>
                <a:gd name="T4" fmla="*/ 137 w 159"/>
                <a:gd name="T5" fmla="*/ 2 h 168"/>
                <a:gd name="T6" fmla="*/ 130 w 159"/>
                <a:gd name="T7" fmla="*/ 5 h 168"/>
                <a:gd name="T8" fmla="*/ 120 w 159"/>
                <a:gd name="T9" fmla="*/ 10 h 168"/>
                <a:gd name="T10" fmla="*/ 110 w 159"/>
                <a:gd name="T11" fmla="*/ 15 h 168"/>
                <a:gd name="T12" fmla="*/ 98 w 159"/>
                <a:gd name="T13" fmla="*/ 21 h 168"/>
                <a:gd name="T14" fmla="*/ 85 w 159"/>
                <a:gd name="T15" fmla="*/ 27 h 168"/>
                <a:gd name="T16" fmla="*/ 73 w 159"/>
                <a:gd name="T17" fmla="*/ 34 h 168"/>
                <a:gd name="T18" fmla="*/ 63 w 159"/>
                <a:gd name="T19" fmla="*/ 43 h 168"/>
                <a:gd name="T20" fmla="*/ 53 w 159"/>
                <a:gd name="T21" fmla="*/ 51 h 168"/>
                <a:gd name="T22" fmla="*/ 45 w 159"/>
                <a:gd name="T23" fmla="*/ 60 h 168"/>
                <a:gd name="T24" fmla="*/ 36 w 159"/>
                <a:gd name="T25" fmla="*/ 69 h 168"/>
                <a:gd name="T26" fmla="*/ 29 w 159"/>
                <a:gd name="T27" fmla="*/ 77 h 168"/>
                <a:gd name="T28" fmla="*/ 24 w 159"/>
                <a:gd name="T29" fmla="*/ 83 h 168"/>
                <a:gd name="T30" fmla="*/ 22 w 159"/>
                <a:gd name="T31" fmla="*/ 87 h 168"/>
                <a:gd name="T32" fmla="*/ 20 w 159"/>
                <a:gd name="T33" fmla="*/ 89 h 168"/>
                <a:gd name="T34" fmla="*/ 0 w 159"/>
                <a:gd name="T35" fmla="*/ 144 h 168"/>
                <a:gd name="T36" fmla="*/ 20 w 159"/>
                <a:gd name="T37" fmla="*/ 168 h 168"/>
                <a:gd name="T38" fmla="*/ 20 w 159"/>
                <a:gd name="T39" fmla="*/ 165 h 168"/>
                <a:gd name="T40" fmla="*/ 20 w 159"/>
                <a:gd name="T41" fmla="*/ 158 h 168"/>
                <a:gd name="T42" fmla="*/ 20 w 159"/>
                <a:gd name="T43" fmla="*/ 147 h 168"/>
                <a:gd name="T44" fmla="*/ 23 w 159"/>
                <a:gd name="T45" fmla="*/ 132 h 168"/>
                <a:gd name="T46" fmla="*/ 29 w 159"/>
                <a:gd name="T47" fmla="*/ 116 h 168"/>
                <a:gd name="T48" fmla="*/ 39 w 159"/>
                <a:gd name="T49" fmla="*/ 98 h 168"/>
                <a:gd name="T50" fmla="*/ 53 w 159"/>
                <a:gd name="T51" fmla="*/ 79 h 168"/>
                <a:gd name="T52" fmla="*/ 73 w 159"/>
                <a:gd name="T53" fmla="*/ 60 h 168"/>
                <a:gd name="T54" fmla="*/ 95 w 159"/>
                <a:gd name="T55" fmla="*/ 43 h 168"/>
                <a:gd name="T56" fmla="*/ 114 w 159"/>
                <a:gd name="T57" fmla="*/ 30 h 168"/>
                <a:gd name="T58" fmla="*/ 128 w 159"/>
                <a:gd name="T59" fmla="*/ 18 h 168"/>
                <a:gd name="T60" fmla="*/ 140 w 159"/>
                <a:gd name="T61" fmla="*/ 11 h 168"/>
                <a:gd name="T62" fmla="*/ 148 w 159"/>
                <a:gd name="T63" fmla="*/ 5 h 168"/>
                <a:gd name="T64" fmla="*/ 154 w 159"/>
                <a:gd name="T65" fmla="*/ 2 h 168"/>
                <a:gd name="T66" fmla="*/ 157 w 159"/>
                <a:gd name="T67" fmla="*/ 0 h 168"/>
                <a:gd name="T68" fmla="*/ 159 w 159"/>
                <a:gd name="T69" fmla="*/ 0 h 168"/>
                <a:gd name="T70" fmla="*/ 144 w 159"/>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8"/>
                <a:gd name="T110" fmla="*/ 159 w 159"/>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8">
                  <a:moveTo>
                    <a:pt x="144" y="0"/>
                  </a:moveTo>
                  <a:lnTo>
                    <a:pt x="143" y="0"/>
                  </a:lnTo>
                  <a:lnTo>
                    <a:pt x="137" y="2"/>
                  </a:lnTo>
                  <a:lnTo>
                    <a:pt x="130" y="5"/>
                  </a:lnTo>
                  <a:lnTo>
                    <a:pt x="120" y="10"/>
                  </a:lnTo>
                  <a:lnTo>
                    <a:pt x="110" y="15"/>
                  </a:lnTo>
                  <a:lnTo>
                    <a:pt x="98" y="21"/>
                  </a:lnTo>
                  <a:lnTo>
                    <a:pt x="85" y="27"/>
                  </a:lnTo>
                  <a:lnTo>
                    <a:pt x="73" y="34"/>
                  </a:lnTo>
                  <a:lnTo>
                    <a:pt x="63" y="43"/>
                  </a:lnTo>
                  <a:lnTo>
                    <a:pt x="53" y="51"/>
                  </a:lnTo>
                  <a:lnTo>
                    <a:pt x="45" y="60"/>
                  </a:lnTo>
                  <a:lnTo>
                    <a:pt x="36" y="69"/>
                  </a:lnTo>
                  <a:lnTo>
                    <a:pt x="29" y="77"/>
                  </a:lnTo>
                  <a:lnTo>
                    <a:pt x="24" y="83"/>
                  </a:lnTo>
                  <a:lnTo>
                    <a:pt x="22" y="87"/>
                  </a:lnTo>
                  <a:lnTo>
                    <a:pt x="20" y="89"/>
                  </a:lnTo>
                  <a:lnTo>
                    <a:pt x="0" y="144"/>
                  </a:lnTo>
                  <a:lnTo>
                    <a:pt x="20" y="168"/>
                  </a:lnTo>
                  <a:lnTo>
                    <a:pt x="20" y="165"/>
                  </a:lnTo>
                  <a:lnTo>
                    <a:pt x="20" y="158"/>
                  </a:lnTo>
                  <a:lnTo>
                    <a:pt x="20" y="147"/>
                  </a:lnTo>
                  <a:lnTo>
                    <a:pt x="23" y="132"/>
                  </a:lnTo>
                  <a:lnTo>
                    <a:pt x="29" y="116"/>
                  </a:lnTo>
                  <a:lnTo>
                    <a:pt x="39" y="98"/>
                  </a:lnTo>
                  <a:lnTo>
                    <a:pt x="53" y="79"/>
                  </a:lnTo>
                  <a:lnTo>
                    <a:pt x="73" y="60"/>
                  </a:lnTo>
                  <a:lnTo>
                    <a:pt x="95" y="43"/>
                  </a:lnTo>
                  <a:lnTo>
                    <a:pt x="114" y="30"/>
                  </a:lnTo>
                  <a:lnTo>
                    <a:pt x="128" y="18"/>
                  </a:lnTo>
                  <a:lnTo>
                    <a:pt x="140" y="11"/>
                  </a:lnTo>
                  <a:lnTo>
                    <a:pt x="148" y="5"/>
                  </a:lnTo>
                  <a:lnTo>
                    <a:pt x="154" y="2"/>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34"/>
            <p:cNvSpPr>
              <a:spLocks/>
            </p:cNvSpPr>
            <p:nvPr/>
          </p:nvSpPr>
          <p:spPr bwMode="auto">
            <a:xfrm>
              <a:off x="990" y="1849"/>
              <a:ext cx="158" cy="168"/>
            </a:xfrm>
            <a:custGeom>
              <a:avLst/>
              <a:gdLst>
                <a:gd name="T0" fmla="*/ 144 w 158"/>
                <a:gd name="T1" fmla="*/ 0 h 168"/>
                <a:gd name="T2" fmla="*/ 143 w 158"/>
                <a:gd name="T3" fmla="*/ 0 h 168"/>
                <a:gd name="T4" fmla="*/ 137 w 158"/>
                <a:gd name="T5" fmla="*/ 2 h 168"/>
                <a:gd name="T6" fmla="*/ 130 w 158"/>
                <a:gd name="T7" fmla="*/ 5 h 168"/>
                <a:gd name="T8" fmla="*/ 121 w 158"/>
                <a:gd name="T9" fmla="*/ 10 h 168"/>
                <a:gd name="T10" fmla="*/ 109 w 158"/>
                <a:gd name="T11" fmla="*/ 15 h 168"/>
                <a:gd name="T12" fmla="*/ 98 w 158"/>
                <a:gd name="T13" fmla="*/ 21 h 168"/>
                <a:gd name="T14" fmla="*/ 86 w 158"/>
                <a:gd name="T15" fmla="*/ 27 h 168"/>
                <a:gd name="T16" fmla="*/ 75 w 158"/>
                <a:gd name="T17" fmla="*/ 34 h 168"/>
                <a:gd name="T18" fmla="*/ 63 w 158"/>
                <a:gd name="T19" fmla="*/ 43 h 168"/>
                <a:gd name="T20" fmla="*/ 53 w 158"/>
                <a:gd name="T21" fmla="*/ 51 h 168"/>
                <a:gd name="T22" fmla="*/ 44 w 158"/>
                <a:gd name="T23" fmla="*/ 60 h 168"/>
                <a:gd name="T24" fmla="*/ 36 w 158"/>
                <a:gd name="T25" fmla="*/ 69 h 168"/>
                <a:gd name="T26" fmla="*/ 29 w 158"/>
                <a:gd name="T27" fmla="*/ 77 h 168"/>
                <a:gd name="T28" fmla="*/ 24 w 158"/>
                <a:gd name="T29" fmla="*/ 83 h 168"/>
                <a:gd name="T30" fmla="*/ 21 w 158"/>
                <a:gd name="T31" fmla="*/ 88 h 168"/>
                <a:gd name="T32" fmla="*/ 20 w 158"/>
                <a:gd name="T33" fmla="*/ 89 h 168"/>
                <a:gd name="T34" fmla="*/ 0 w 158"/>
                <a:gd name="T35" fmla="*/ 144 h 168"/>
                <a:gd name="T36" fmla="*/ 20 w 158"/>
                <a:gd name="T37" fmla="*/ 168 h 168"/>
                <a:gd name="T38" fmla="*/ 20 w 158"/>
                <a:gd name="T39" fmla="*/ 165 h 168"/>
                <a:gd name="T40" fmla="*/ 20 w 158"/>
                <a:gd name="T41" fmla="*/ 158 h 168"/>
                <a:gd name="T42" fmla="*/ 20 w 158"/>
                <a:gd name="T43" fmla="*/ 147 h 168"/>
                <a:gd name="T44" fmla="*/ 23 w 158"/>
                <a:gd name="T45" fmla="*/ 132 h 168"/>
                <a:gd name="T46" fmla="*/ 29 w 158"/>
                <a:gd name="T47" fmla="*/ 115 h 168"/>
                <a:gd name="T48" fmla="*/ 39 w 158"/>
                <a:gd name="T49" fmla="*/ 98 h 168"/>
                <a:gd name="T50" fmla="*/ 53 w 158"/>
                <a:gd name="T51" fmla="*/ 77 h 168"/>
                <a:gd name="T52" fmla="*/ 75 w 158"/>
                <a:gd name="T53" fmla="*/ 59 h 168"/>
                <a:gd name="T54" fmla="*/ 96 w 158"/>
                <a:gd name="T55" fmla="*/ 41 h 168"/>
                <a:gd name="T56" fmla="*/ 115 w 158"/>
                <a:gd name="T57" fmla="*/ 28 h 168"/>
                <a:gd name="T58" fmla="*/ 130 w 158"/>
                <a:gd name="T59" fmla="*/ 18 h 168"/>
                <a:gd name="T60" fmla="*/ 141 w 158"/>
                <a:gd name="T61" fmla="*/ 11 h 168"/>
                <a:gd name="T62" fmla="*/ 148 w 158"/>
                <a:gd name="T63" fmla="*/ 5 h 168"/>
                <a:gd name="T64" fmla="*/ 154 w 158"/>
                <a:gd name="T65" fmla="*/ 2 h 168"/>
                <a:gd name="T66" fmla="*/ 157 w 158"/>
                <a:gd name="T67" fmla="*/ 0 h 168"/>
                <a:gd name="T68" fmla="*/ 158 w 158"/>
                <a:gd name="T69" fmla="*/ 0 h 168"/>
                <a:gd name="T70" fmla="*/ 144 w 15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8"/>
                <a:gd name="T110" fmla="*/ 158 w 15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8">
                  <a:moveTo>
                    <a:pt x="144" y="0"/>
                  </a:moveTo>
                  <a:lnTo>
                    <a:pt x="143" y="0"/>
                  </a:lnTo>
                  <a:lnTo>
                    <a:pt x="137" y="2"/>
                  </a:lnTo>
                  <a:lnTo>
                    <a:pt x="130" y="5"/>
                  </a:lnTo>
                  <a:lnTo>
                    <a:pt x="121" y="10"/>
                  </a:lnTo>
                  <a:lnTo>
                    <a:pt x="109" y="15"/>
                  </a:lnTo>
                  <a:lnTo>
                    <a:pt x="98" y="21"/>
                  </a:lnTo>
                  <a:lnTo>
                    <a:pt x="86" y="27"/>
                  </a:lnTo>
                  <a:lnTo>
                    <a:pt x="75" y="34"/>
                  </a:lnTo>
                  <a:lnTo>
                    <a:pt x="63" y="43"/>
                  </a:lnTo>
                  <a:lnTo>
                    <a:pt x="53" y="51"/>
                  </a:lnTo>
                  <a:lnTo>
                    <a:pt x="44" y="60"/>
                  </a:lnTo>
                  <a:lnTo>
                    <a:pt x="36" y="69"/>
                  </a:lnTo>
                  <a:lnTo>
                    <a:pt x="29" y="77"/>
                  </a:lnTo>
                  <a:lnTo>
                    <a:pt x="24" y="83"/>
                  </a:lnTo>
                  <a:lnTo>
                    <a:pt x="21" y="88"/>
                  </a:lnTo>
                  <a:lnTo>
                    <a:pt x="20" y="89"/>
                  </a:lnTo>
                  <a:lnTo>
                    <a:pt x="0" y="144"/>
                  </a:lnTo>
                  <a:lnTo>
                    <a:pt x="20" y="168"/>
                  </a:lnTo>
                  <a:lnTo>
                    <a:pt x="20" y="165"/>
                  </a:lnTo>
                  <a:lnTo>
                    <a:pt x="20" y="158"/>
                  </a:lnTo>
                  <a:lnTo>
                    <a:pt x="20" y="147"/>
                  </a:lnTo>
                  <a:lnTo>
                    <a:pt x="23" y="132"/>
                  </a:lnTo>
                  <a:lnTo>
                    <a:pt x="29" y="115"/>
                  </a:lnTo>
                  <a:lnTo>
                    <a:pt x="39" y="98"/>
                  </a:lnTo>
                  <a:lnTo>
                    <a:pt x="53" y="77"/>
                  </a:lnTo>
                  <a:lnTo>
                    <a:pt x="75" y="59"/>
                  </a:lnTo>
                  <a:lnTo>
                    <a:pt x="96" y="41"/>
                  </a:lnTo>
                  <a:lnTo>
                    <a:pt x="115" y="28"/>
                  </a:lnTo>
                  <a:lnTo>
                    <a:pt x="130" y="18"/>
                  </a:lnTo>
                  <a:lnTo>
                    <a:pt x="141" y="11"/>
                  </a:lnTo>
                  <a:lnTo>
                    <a:pt x="148" y="5"/>
                  </a:lnTo>
                  <a:lnTo>
                    <a:pt x="154" y="2"/>
                  </a:lnTo>
                  <a:lnTo>
                    <a:pt x="157" y="0"/>
                  </a:lnTo>
                  <a:lnTo>
                    <a:pt x="158"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35"/>
            <p:cNvSpPr>
              <a:spLocks/>
            </p:cNvSpPr>
            <p:nvPr/>
          </p:nvSpPr>
          <p:spPr bwMode="auto">
            <a:xfrm>
              <a:off x="1020" y="1885"/>
              <a:ext cx="159" cy="168"/>
            </a:xfrm>
            <a:custGeom>
              <a:avLst/>
              <a:gdLst>
                <a:gd name="T0" fmla="*/ 143 w 159"/>
                <a:gd name="T1" fmla="*/ 0 h 168"/>
                <a:gd name="T2" fmla="*/ 141 w 159"/>
                <a:gd name="T3" fmla="*/ 0 h 168"/>
                <a:gd name="T4" fmla="*/ 136 w 159"/>
                <a:gd name="T5" fmla="*/ 3 h 168"/>
                <a:gd name="T6" fmla="*/ 128 w 159"/>
                <a:gd name="T7" fmla="*/ 5 h 168"/>
                <a:gd name="T8" fmla="*/ 120 w 159"/>
                <a:gd name="T9" fmla="*/ 10 h 168"/>
                <a:gd name="T10" fmla="*/ 108 w 159"/>
                <a:gd name="T11" fmla="*/ 14 h 168"/>
                <a:gd name="T12" fmla="*/ 97 w 159"/>
                <a:gd name="T13" fmla="*/ 20 h 168"/>
                <a:gd name="T14" fmla="*/ 85 w 159"/>
                <a:gd name="T15" fmla="*/ 27 h 168"/>
                <a:gd name="T16" fmla="*/ 74 w 159"/>
                <a:gd name="T17" fmla="*/ 34 h 168"/>
                <a:gd name="T18" fmla="*/ 64 w 159"/>
                <a:gd name="T19" fmla="*/ 43 h 168"/>
                <a:gd name="T20" fmla="*/ 53 w 159"/>
                <a:gd name="T21" fmla="*/ 52 h 168"/>
                <a:gd name="T22" fmla="*/ 43 w 159"/>
                <a:gd name="T23" fmla="*/ 60 h 168"/>
                <a:gd name="T24" fmla="*/ 36 w 159"/>
                <a:gd name="T25" fmla="*/ 69 h 168"/>
                <a:gd name="T26" fmla="*/ 29 w 159"/>
                <a:gd name="T27" fmla="*/ 78 h 168"/>
                <a:gd name="T28" fmla="*/ 23 w 159"/>
                <a:gd name="T29" fmla="*/ 83 h 168"/>
                <a:gd name="T30" fmla="*/ 20 w 159"/>
                <a:gd name="T31" fmla="*/ 88 h 168"/>
                <a:gd name="T32" fmla="*/ 19 w 159"/>
                <a:gd name="T33" fmla="*/ 89 h 168"/>
                <a:gd name="T34" fmla="*/ 0 w 159"/>
                <a:gd name="T35" fmla="*/ 144 h 168"/>
                <a:gd name="T36" fmla="*/ 19 w 159"/>
                <a:gd name="T37" fmla="*/ 168 h 168"/>
                <a:gd name="T38" fmla="*/ 19 w 159"/>
                <a:gd name="T39" fmla="*/ 165 h 168"/>
                <a:gd name="T40" fmla="*/ 19 w 159"/>
                <a:gd name="T41" fmla="*/ 158 h 168"/>
                <a:gd name="T42" fmla="*/ 19 w 159"/>
                <a:gd name="T43" fmla="*/ 147 h 168"/>
                <a:gd name="T44" fmla="*/ 23 w 159"/>
                <a:gd name="T45" fmla="*/ 132 h 168"/>
                <a:gd name="T46" fmla="*/ 29 w 159"/>
                <a:gd name="T47" fmla="*/ 115 h 168"/>
                <a:gd name="T48" fmla="*/ 39 w 159"/>
                <a:gd name="T49" fmla="*/ 98 h 168"/>
                <a:gd name="T50" fmla="*/ 53 w 159"/>
                <a:gd name="T51" fmla="*/ 78 h 168"/>
                <a:gd name="T52" fmla="*/ 74 w 159"/>
                <a:gd name="T53" fmla="*/ 59 h 168"/>
                <a:gd name="T54" fmla="*/ 95 w 159"/>
                <a:gd name="T55" fmla="*/ 41 h 168"/>
                <a:gd name="T56" fmla="*/ 114 w 159"/>
                <a:gd name="T57" fmla="*/ 28 h 168"/>
                <a:gd name="T58" fmla="*/ 128 w 159"/>
                <a:gd name="T59" fmla="*/ 18 h 168"/>
                <a:gd name="T60" fmla="*/ 140 w 159"/>
                <a:gd name="T61" fmla="*/ 11 h 168"/>
                <a:gd name="T62" fmla="*/ 149 w 159"/>
                <a:gd name="T63" fmla="*/ 5 h 168"/>
                <a:gd name="T64" fmla="*/ 154 w 159"/>
                <a:gd name="T65" fmla="*/ 3 h 168"/>
                <a:gd name="T66" fmla="*/ 157 w 159"/>
                <a:gd name="T67" fmla="*/ 0 h 168"/>
                <a:gd name="T68" fmla="*/ 159 w 159"/>
                <a:gd name="T69" fmla="*/ 0 h 168"/>
                <a:gd name="T70" fmla="*/ 143 w 159"/>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8"/>
                <a:gd name="T110" fmla="*/ 159 w 159"/>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8">
                  <a:moveTo>
                    <a:pt x="143" y="0"/>
                  </a:moveTo>
                  <a:lnTo>
                    <a:pt x="141" y="0"/>
                  </a:lnTo>
                  <a:lnTo>
                    <a:pt x="136" y="3"/>
                  </a:lnTo>
                  <a:lnTo>
                    <a:pt x="128" y="5"/>
                  </a:lnTo>
                  <a:lnTo>
                    <a:pt x="120" y="10"/>
                  </a:lnTo>
                  <a:lnTo>
                    <a:pt x="108" y="14"/>
                  </a:lnTo>
                  <a:lnTo>
                    <a:pt x="97" y="20"/>
                  </a:lnTo>
                  <a:lnTo>
                    <a:pt x="85" y="27"/>
                  </a:lnTo>
                  <a:lnTo>
                    <a:pt x="74" y="34"/>
                  </a:lnTo>
                  <a:lnTo>
                    <a:pt x="64" y="43"/>
                  </a:lnTo>
                  <a:lnTo>
                    <a:pt x="53" y="52"/>
                  </a:lnTo>
                  <a:lnTo>
                    <a:pt x="43" y="60"/>
                  </a:lnTo>
                  <a:lnTo>
                    <a:pt x="36" y="69"/>
                  </a:lnTo>
                  <a:lnTo>
                    <a:pt x="29" y="78"/>
                  </a:lnTo>
                  <a:lnTo>
                    <a:pt x="23" y="83"/>
                  </a:lnTo>
                  <a:lnTo>
                    <a:pt x="20" y="88"/>
                  </a:lnTo>
                  <a:lnTo>
                    <a:pt x="19" y="89"/>
                  </a:lnTo>
                  <a:lnTo>
                    <a:pt x="0" y="144"/>
                  </a:lnTo>
                  <a:lnTo>
                    <a:pt x="19" y="168"/>
                  </a:lnTo>
                  <a:lnTo>
                    <a:pt x="19" y="165"/>
                  </a:lnTo>
                  <a:lnTo>
                    <a:pt x="19" y="158"/>
                  </a:lnTo>
                  <a:lnTo>
                    <a:pt x="19" y="147"/>
                  </a:lnTo>
                  <a:lnTo>
                    <a:pt x="23" y="132"/>
                  </a:lnTo>
                  <a:lnTo>
                    <a:pt x="29" y="115"/>
                  </a:lnTo>
                  <a:lnTo>
                    <a:pt x="39" y="98"/>
                  </a:lnTo>
                  <a:lnTo>
                    <a:pt x="53" y="78"/>
                  </a:lnTo>
                  <a:lnTo>
                    <a:pt x="74" y="59"/>
                  </a:lnTo>
                  <a:lnTo>
                    <a:pt x="95" y="41"/>
                  </a:lnTo>
                  <a:lnTo>
                    <a:pt x="114" y="28"/>
                  </a:lnTo>
                  <a:lnTo>
                    <a:pt x="128" y="18"/>
                  </a:lnTo>
                  <a:lnTo>
                    <a:pt x="140" y="11"/>
                  </a:lnTo>
                  <a:lnTo>
                    <a:pt x="149" y="5"/>
                  </a:lnTo>
                  <a:lnTo>
                    <a:pt x="154" y="3"/>
                  </a:lnTo>
                  <a:lnTo>
                    <a:pt x="157"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36"/>
            <p:cNvSpPr>
              <a:spLocks/>
            </p:cNvSpPr>
            <p:nvPr/>
          </p:nvSpPr>
          <p:spPr bwMode="auto">
            <a:xfrm>
              <a:off x="1049" y="1921"/>
              <a:ext cx="159" cy="168"/>
            </a:xfrm>
            <a:custGeom>
              <a:avLst/>
              <a:gdLst>
                <a:gd name="T0" fmla="*/ 144 w 159"/>
                <a:gd name="T1" fmla="*/ 0 h 168"/>
                <a:gd name="T2" fmla="*/ 143 w 159"/>
                <a:gd name="T3" fmla="*/ 0 h 168"/>
                <a:gd name="T4" fmla="*/ 137 w 159"/>
                <a:gd name="T5" fmla="*/ 3 h 168"/>
                <a:gd name="T6" fmla="*/ 130 w 159"/>
                <a:gd name="T7" fmla="*/ 5 h 168"/>
                <a:gd name="T8" fmla="*/ 121 w 159"/>
                <a:gd name="T9" fmla="*/ 10 h 168"/>
                <a:gd name="T10" fmla="*/ 110 w 159"/>
                <a:gd name="T11" fmla="*/ 14 h 168"/>
                <a:gd name="T12" fmla="*/ 98 w 159"/>
                <a:gd name="T13" fmla="*/ 20 h 168"/>
                <a:gd name="T14" fmla="*/ 86 w 159"/>
                <a:gd name="T15" fmla="*/ 27 h 168"/>
                <a:gd name="T16" fmla="*/ 75 w 159"/>
                <a:gd name="T17" fmla="*/ 34 h 168"/>
                <a:gd name="T18" fmla="*/ 63 w 159"/>
                <a:gd name="T19" fmla="*/ 43 h 168"/>
                <a:gd name="T20" fmla="*/ 53 w 159"/>
                <a:gd name="T21" fmla="*/ 52 h 168"/>
                <a:gd name="T22" fmla="*/ 45 w 159"/>
                <a:gd name="T23" fmla="*/ 60 h 168"/>
                <a:gd name="T24" fmla="*/ 36 w 159"/>
                <a:gd name="T25" fmla="*/ 69 h 168"/>
                <a:gd name="T26" fmla="*/ 29 w 159"/>
                <a:gd name="T27" fmla="*/ 78 h 168"/>
                <a:gd name="T28" fmla="*/ 24 w 159"/>
                <a:gd name="T29" fmla="*/ 83 h 168"/>
                <a:gd name="T30" fmla="*/ 22 w 159"/>
                <a:gd name="T31" fmla="*/ 88 h 168"/>
                <a:gd name="T32" fmla="*/ 20 w 159"/>
                <a:gd name="T33" fmla="*/ 89 h 168"/>
                <a:gd name="T34" fmla="*/ 0 w 159"/>
                <a:gd name="T35" fmla="*/ 144 h 168"/>
                <a:gd name="T36" fmla="*/ 20 w 159"/>
                <a:gd name="T37" fmla="*/ 168 h 168"/>
                <a:gd name="T38" fmla="*/ 20 w 159"/>
                <a:gd name="T39" fmla="*/ 166 h 168"/>
                <a:gd name="T40" fmla="*/ 20 w 159"/>
                <a:gd name="T41" fmla="*/ 158 h 168"/>
                <a:gd name="T42" fmla="*/ 20 w 159"/>
                <a:gd name="T43" fmla="*/ 147 h 168"/>
                <a:gd name="T44" fmla="*/ 23 w 159"/>
                <a:gd name="T45" fmla="*/ 132 h 168"/>
                <a:gd name="T46" fmla="*/ 29 w 159"/>
                <a:gd name="T47" fmla="*/ 115 h 168"/>
                <a:gd name="T48" fmla="*/ 39 w 159"/>
                <a:gd name="T49" fmla="*/ 98 h 168"/>
                <a:gd name="T50" fmla="*/ 53 w 159"/>
                <a:gd name="T51" fmla="*/ 78 h 168"/>
                <a:gd name="T52" fmla="*/ 75 w 159"/>
                <a:gd name="T53" fmla="*/ 59 h 168"/>
                <a:gd name="T54" fmla="*/ 97 w 159"/>
                <a:gd name="T55" fmla="*/ 42 h 168"/>
                <a:gd name="T56" fmla="*/ 115 w 159"/>
                <a:gd name="T57" fmla="*/ 29 h 168"/>
                <a:gd name="T58" fmla="*/ 130 w 159"/>
                <a:gd name="T59" fmla="*/ 18 h 168"/>
                <a:gd name="T60" fmla="*/ 141 w 159"/>
                <a:gd name="T61" fmla="*/ 11 h 168"/>
                <a:gd name="T62" fmla="*/ 149 w 159"/>
                <a:gd name="T63" fmla="*/ 5 h 168"/>
                <a:gd name="T64" fmla="*/ 154 w 159"/>
                <a:gd name="T65" fmla="*/ 3 h 168"/>
                <a:gd name="T66" fmla="*/ 157 w 159"/>
                <a:gd name="T67" fmla="*/ 0 h 168"/>
                <a:gd name="T68" fmla="*/ 159 w 159"/>
                <a:gd name="T69" fmla="*/ 0 h 168"/>
                <a:gd name="T70" fmla="*/ 144 w 159"/>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8"/>
                <a:gd name="T110" fmla="*/ 159 w 159"/>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8">
                  <a:moveTo>
                    <a:pt x="144" y="0"/>
                  </a:moveTo>
                  <a:lnTo>
                    <a:pt x="143" y="0"/>
                  </a:lnTo>
                  <a:lnTo>
                    <a:pt x="137" y="3"/>
                  </a:lnTo>
                  <a:lnTo>
                    <a:pt x="130" y="5"/>
                  </a:lnTo>
                  <a:lnTo>
                    <a:pt x="121" y="10"/>
                  </a:lnTo>
                  <a:lnTo>
                    <a:pt x="110" y="14"/>
                  </a:lnTo>
                  <a:lnTo>
                    <a:pt x="98" y="20"/>
                  </a:lnTo>
                  <a:lnTo>
                    <a:pt x="86" y="27"/>
                  </a:lnTo>
                  <a:lnTo>
                    <a:pt x="75" y="34"/>
                  </a:lnTo>
                  <a:lnTo>
                    <a:pt x="63" y="43"/>
                  </a:lnTo>
                  <a:lnTo>
                    <a:pt x="53" y="52"/>
                  </a:lnTo>
                  <a:lnTo>
                    <a:pt x="45" y="60"/>
                  </a:lnTo>
                  <a:lnTo>
                    <a:pt x="36" y="69"/>
                  </a:lnTo>
                  <a:lnTo>
                    <a:pt x="29" y="78"/>
                  </a:lnTo>
                  <a:lnTo>
                    <a:pt x="24" y="83"/>
                  </a:lnTo>
                  <a:lnTo>
                    <a:pt x="22" y="88"/>
                  </a:lnTo>
                  <a:lnTo>
                    <a:pt x="20" y="89"/>
                  </a:lnTo>
                  <a:lnTo>
                    <a:pt x="0" y="144"/>
                  </a:lnTo>
                  <a:lnTo>
                    <a:pt x="20" y="168"/>
                  </a:lnTo>
                  <a:lnTo>
                    <a:pt x="20" y="166"/>
                  </a:lnTo>
                  <a:lnTo>
                    <a:pt x="20" y="158"/>
                  </a:lnTo>
                  <a:lnTo>
                    <a:pt x="20" y="147"/>
                  </a:lnTo>
                  <a:lnTo>
                    <a:pt x="23" y="132"/>
                  </a:lnTo>
                  <a:lnTo>
                    <a:pt x="29" y="115"/>
                  </a:lnTo>
                  <a:lnTo>
                    <a:pt x="39" y="98"/>
                  </a:lnTo>
                  <a:lnTo>
                    <a:pt x="53" y="78"/>
                  </a:lnTo>
                  <a:lnTo>
                    <a:pt x="75" y="59"/>
                  </a:lnTo>
                  <a:lnTo>
                    <a:pt x="97" y="42"/>
                  </a:lnTo>
                  <a:lnTo>
                    <a:pt x="115" y="29"/>
                  </a:lnTo>
                  <a:lnTo>
                    <a:pt x="130" y="18"/>
                  </a:lnTo>
                  <a:lnTo>
                    <a:pt x="141" y="11"/>
                  </a:lnTo>
                  <a:lnTo>
                    <a:pt x="149" y="5"/>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37"/>
            <p:cNvSpPr>
              <a:spLocks/>
            </p:cNvSpPr>
            <p:nvPr/>
          </p:nvSpPr>
          <p:spPr bwMode="auto">
            <a:xfrm>
              <a:off x="1078" y="1957"/>
              <a:ext cx="158" cy="168"/>
            </a:xfrm>
            <a:custGeom>
              <a:avLst/>
              <a:gdLst>
                <a:gd name="T0" fmla="*/ 144 w 158"/>
                <a:gd name="T1" fmla="*/ 0 h 168"/>
                <a:gd name="T2" fmla="*/ 143 w 158"/>
                <a:gd name="T3" fmla="*/ 0 h 168"/>
                <a:gd name="T4" fmla="*/ 137 w 158"/>
                <a:gd name="T5" fmla="*/ 3 h 168"/>
                <a:gd name="T6" fmla="*/ 130 w 158"/>
                <a:gd name="T7" fmla="*/ 6 h 168"/>
                <a:gd name="T8" fmla="*/ 121 w 158"/>
                <a:gd name="T9" fmla="*/ 10 h 168"/>
                <a:gd name="T10" fmla="*/ 109 w 158"/>
                <a:gd name="T11" fmla="*/ 14 h 168"/>
                <a:gd name="T12" fmla="*/ 98 w 158"/>
                <a:gd name="T13" fmla="*/ 20 h 168"/>
                <a:gd name="T14" fmla="*/ 86 w 158"/>
                <a:gd name="T15" fmla="*/ 27 h 168"/>
                <a:gd name="T16" fmla="*/ 75 w 158"/>
                <a:gd name="T17" fmla="*/ 34 h 168"/>
                <a:gd name="T18" fmla="*/ 63 w 158"/>
                <a:gd name="T19" fmla="*/ 43 h 168"/>
                <a:gd name="T20" fmla="*/ 53 w 158"/>
                <a:gd name="T21" fmla="*/ 52 h 168"/>
                <a:gd name="T22" fmla="*/ 44 w 158"/>
                <a:gd name="T23" fmla="*/ 60 h 168"/>
                <a:gd name="T24" fmla="*/ 36 w 158"/>
                <a:gd name="T25" fmla="*/ 69 h 168"/>
                <a:gd name="T26" fmla="*/ 29 w 158"/>
                <a:gd name="T27" fmla="*/ 78 h 168"/>
                <a:gd name="T28" fmla="*/ 24 w 158"/>
                <a:gd name="T29" fmla="*/ 83 h 168"/>
                <a:gd name="T30" fmla="*/ 21 w 158"/>
                <a:gd name="T31" fmla="*/ 88 h 168"/>
                <a:gd name="T32" fmla="*/ 20 w 158"/>
                <a:gd name="T33" fmla="*/ 89 h 168"/>
                <a:gd name="T34" fmla="*/ 0 w 158"/>
                <a:gd name="T35" fmla="*/ 144 h 168"/>
                <a:gd name="T36" fmla="*/ 20 w 158"/>
                <a:gd name="T37" fmla="*/ 168 h 168"/>
                <a:gd name="T38" fmla="*/ 20 w 158"/>
                <a:gd name="T39" fmla="*/ 166 h 168"/>
                <a:gd name="T40" fmla="*/ 20 w 158"/>
                <a:gd name="T41" fmla="*/ 158 h 168"/>
                <a:gd name="T42" fmla="*/ 20 w 158"/>
                <a:gd name="T43" fmla="*/ 147 h 168"/>
                <a:gd name="T44" fmla="*/ 23 w 158"/>
                <a:gd name="T45" fmla="*/ 132 h 168"/>
                <a:gd name="T46" fmla="*/ 29 w 158"/>
                <a:gd name="T47" fmla="*/ 115 h 168"/>
                <a:gd name="T48" fmla="*/ 39 w 158"/>
                <a:gd name="T49" fmla="*/ 98 h 168"/>
                <a:gd name="T50" fmla="*/ 53 w 158"/>
                <a:gd name="T51" fmla="*/ 78 h 168"/>
                <a:gd name="T52" fmla="*/ 75 w 158"/>
                <a:gd name="T53" fmla="*/ 59 h 168"/>
                <a:gd name="T54" fmla="*/ 96 w 158"/>
                <a:gd name="T55" fmla="*/ 42 h 168"/>
                <a:gd name="T56" fmla="*/ 115 w 158"/>
                <a:gd name="T57" fmla="*/ 29 h 168"/>
                <a:gd name="T58" fmla="*/ 130 w 158"/>
                <a:gd name="T59" fmla="*/ 18 h 168"/>
                <a:gd name="T60" fmla="*/ 141 w 158"/>
                <a:gd name="T61" fmla="*/ 11 h 168"/>
                <a:gd name="T62" fmla="*/ 150 w 158"/>
                <a:gd name="T63" fmla="*/ 6 h 168"/>
                <a:gd name="T64" fmla="*/ 154 w 158"/>
                <a:gd name="T65" fmla="*/ 3 h 168"/>
                <a:gd name="T66" fmla="*/ 157 w 158"/>
                <a:gd name="T67" fmla="*/ 0 h 168"/>
                <a:gd name="T68" fmla="*/ 158 w 158"/>
                <a:gd name="T69" fmla="*/ 0 h 168"/>
                <a:gd name="T70" fmla="*/ 144 w 15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8"/>
                <a:gd name="T110" fmla="*/ 158 w 15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8">
                  <a:moveTo>
                    <a:pt x="144" y="0"/>
                  </a:moveTo>
                  <a:lnTo>
                    <a:pt x="143" y="0"/>
                  </a:lnTo>
                  <a:lnTo>
                    <a:pt x="137" y="3"/>
                  </a:lnTo>
                  <a:lnTo>
                    <a:pt x="130" y="6"/>
                  </a:lnTo>
                  <a:lnTo>
                    <a:pt x="121" y="10"/>
                  </a:lnTo>
                  <a:lnTo>
                    <a:pt x="109" y="14"/>
                  </a:lnTo>
                  <a:lnTo>
                    <a:pt x="98" y="20"/>
                  </a:lnTo>
                  <a:lnTo>
                    <a:pt x="86" y="27"/>
                  </a:lnTo>
                  <a:lnTo>
                    <a:pt x="75" y="34"/>
                  </a:lnTo>
                  <a:lnTo>
                    <a:pt x="63" y="43"/>
                  </a:lnTo>
                  <a:lnTo>
                    <a:pt x="53" y="52"/>
                  </a:lnTo>
                  <a:lnTo>
                    <a:pt x="44" y="60"/>
                  </a:lnTo>
                  <a:lnTo>
                    <a:pt x="36" y="69"/>
                  </a:lnTo>
                  <a:lnTo>
                    <a:pt x="29" y="78"/>
                  </a:lnTo>
                  <a:lnTo>
                    <a:pt x="24" y="83"/>
                  </a:lnTo>
                  <a:lnTo>
                    <a:pt x="21" y="88"/>
                  </a:lnTo>
                  <a:lnTo>
                    <a:pt x="20" y="89"/>
                  </a:lnTo>
                  <a:lnTo>
                    <a:pt x="0" y="144"/>
                  </a:lnTo>
                  <a:lnTo>
                    <a:pt x="20" y="168"/>
                  </a:lnTo>
                  <a:lnTo>
                    <a:pt x="20" y="166"/>
                  </a:lnTo>
                  <a:lnTo>
                    <a:pt x="20" y="158"/>
                  </a:lnTo>
                  <a:lnTo>
                    <a:pt x="20" y="147"/>
                  </a:lnTo>
                  <a:lnTo>
                    <a:pt x="23" y="132"/>
                  </a:lnTo>
                  <a:lnTo>
                    <a:pt x="29" y="115"/>
                  </a:lnTo>
                  <a:lnTo>
                    <a:pt x="39" y="98"/>
                  </a:lnTo>
                  <a:lnTo>
                    <a:pt x="53" y="78"/>
                  </a:lnTo>
                  <a:lnTo>
                    <a:pt x="75" y="59"/>
                  </a:lnTo>
                  <a:lnTo>
                    <a:pt x="96" y="42"/>
                  </a:lnTo>
                  <a:lnTo>
                    <a:pt x="115" y="29"/>
                  </a:lnTo>
                  <a:lnTo>
                    <a:pt x="130" y="18"/>
                  </a:lnTo>
                  <a:lnTo>
                    <a:pt x="141" y="11"/>
                  </a:lnTo>
                  <a:lnTo>
                    <a:pt x="150" y="6"/>
                  </a:lnTo>
                  <a:lnTo>
                    <a:pt x="154" y="3"/>
                  </a:lnTo>
                  <a:lnTo>
                    <a:pt x="157" y="0"/>
                  </a:lnTo>
                  <a:lnTo>
                    <a:pt x="158"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238"/>
            <p:cNvSpPr>
              <a:spLocks/>
            </p:cNvSpPr>
            <p:nvPr/>
          </p:nvSpPr>
          <p:spPr bwMode="auto">
            <a:xfrm>
              <a:off x="1108" y="1993"/>
              <a:ext cx="159" cy="168"/>
            </a:xfrm>
            <a:custGeom>
              <a:avLst/>
              <a:gdLst>
                <a:gd name="T0" fmla="*/ 144 w 159"/>
                <a:gd name="T1" fmla="*/ 0 h 168"/>
                <a:gd name="T2" fmla="*/ 143 w 159"/>
                <a:gd name="T3" fmla="*/ 0 h 168"/>
                <a:gd name="T4" fmla="*/ 137 w 159"/>
                <a:gd name="T5" fmla="*/ 3 h 168"/>
                <a:gd name="T6" fmla="*/ 130 w 159"/>
                <a:gd name="T7" fmla="*/ 6 h 168"/>
                <a:gd name="T8" fmla="*/ 120 w 159"/>
                <a:gd name="T9" fmla="*/ 10 h 168"/>
                <a:gd name="T10" fmla="*/ 110 w 159"/>
                <a:gd name="T11" fmla="*/ 14 h 168"/>
                <a:gd name="T12" fmla="*/ 98 w 159"/>
                <a:gd name="T13" fmla="*/ 20 h 168"/>
                <a:gd name="T14" fmla="*/ 85 w 159"/>
                <a:gd name="T15" fmla="*/ 27 h 168"/>
                <a:gd name="T16" fmla="*/ 74 w 159"/>
                <a:gd name="T17" fmla="*/ 34 h 168"/>
                <a:gd name="T18" fmla="*/ 64 w 159"/>
                <a:gd name="T19" fmla="*/ 43 h 168"/>
                <a:gd name="T20" fmla="*/ 53 w 159"/>
                <a:gd name="T21" fmla="*/ 52 h 168"/>
                <a:gd name="T22" fmla="*/ 45 w 159"/>
                <a:gd name="T23" fmla="*/ 60 h 168"/>
                <a:gd name="T24" fmla="*/ 36 w 159"/>
                <a:gd name="T25" fmla="*/ 69 h 168"/>
                <a:gd name="T26" fmla="*/ 29 w 159"/>
                <a:gd name="T27" fmla="*/ 78 h 168"/>
                <a:gd name="T28" fmla="*/ 25 w 159"/>
                <a:gd name="T29" fmla="*/ 83 h 168"/>
                <a:gd name="T30" fmla="*/ 22 w 159"/>
                <a:gd name="T31" fmla="*/ 88 h 168"/>
                <a:gd name="T32" fmla="*/ 20 w 159"/>
                <a:gd name="T33" fmla="*/ 89 h 168"/>
                <a:gd name="T34" fmla="*/ 0 w 159"/>
                <a:gd name="T35" fmla="*/ 144 h 168"/>
                <a:gd name="T36" fmla="*/ 20 w 159"/>
                <a:gd name="T37" fmla="*/ 168 h 168"/>
                <a:gd name="T38" fmla="*/ 20 w 159"/>
                <a:gd name="T39" fmla="*/ 166 h 168"/>
                <a:gd name="T40" fmla="*/ 20 w 159"/>
                <a:gd name="T41" fmla="*/ 158 h 168"/>
                <a:gd name="T42" fmla="*/ 20 w 159"/>
                <a:gd name="T43" fmla="*/ 147 h 168"/>
                <a:gd name="T44" fmla="*/ 23 w 159"/>
                <a:gd name="T45" fmla="*/ 132 h 168"/>
                <a:gd name="T46" fmla="*/ 29 w 159"/>
                <a:gd name="T47" fmla="*/ 115 h 168"/>
                <a:gd name="T48" fmla="*/ 39 w 159"/>
                <a:gd name="T49" fmla="*/ 98 h 168"/>
                <a:gd name="T50" fmla="*/ 53 w 159"/>
                <a:gd name="T51" fmla="*/ 78 h 168"/>
                <a:gd name="T52" fmla="*/ 74 w 159"/>
                <a:gd name="T53" fmla="*/ 59 h 168"/>
                <a:gd name="T54" fmla="*/ 95 w 159"/>
                <a:gd name="T55" fmla="*/ 42 h 168"/>
                <a:gd name="T56" fmla="*/ 114 w 159"/>
                <a:gd name="T57" fmla="*/ 29 h 168"/>
                <a:gd name="T58" fmla="*/ 128 w 159"/>
                <a:gd name="T59" fmla="*/ 19 h 168"/>
                <a:gd name="T60" fmla="*/ 140 w 159"/>
                <a:gd name="T61" fmla="*/ 11 h 168"/>
                <a:gd name="T62" fmla="*/ 149 w 159"/>
                <a:gd name="T63" fmla="*/ 6 h 168"/>
                <a:gd name="T64" fmla="*/ 154 w 159"/>
                <a:gd name="T65" fmla="*/ 3 h 168"/>
                <a:gd name="T66" fmla="*/ 157 w 159"/>
                <a:gd name="T67" fmla="*/ 0 h 168"/>
                <a:gd name="T68" fmla="*/ 159 w 159"/>
                <a:gd name="T69" fmla="*/ 0 h 168"/>
                <a:gd name="T70" fmla="*/ 144 w 159"/>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8"/>
                <a:gd name="T110" fmla="*/ 159 w 159"/>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8">
                  <a:moveTo>
                    <a:pt x="144" y="0"/>
                  </a:moveTo>
                  <a:lnTo>
                    <a:pt x="143" y="0"/>
                  </a:lnTo>
                  <a:lnTo>
                    <a:pt x="137" y="3"/>
                  </a:lnTo>
                  <a:lnTo>
                    <a:pt x="130" y="6"/>
                  </a:lnTo>
                  <a:lnTo>
                    <a:pt x="120" y="10"/>
                  </a:lnTo>
                  <a:lnTo>
                    <a:pt x="110" y="14"/>
                  </a:lnTo>
                  <a:lnTo>
                    <a:pt x="98" y="20"/>
                  </a:lnTo>
                  <a:lnTo>
                    <a:pt x="85" y="27"/>
                  </a:lnTo>
                  <a:lnTo>
                    <a:pt x="74" y="34"/>
                  </a:lnTo>
                  <a:lnTo>
                    <a:pt x="64" y="43"/>
                  </a:lnTo>
                  <a:lnTo>
                    <a:pt x="53" y="52"/>
                  </a:lnTo>
                  <a:lnTo>
                    <a:pt x="45" y="60"/>
                  </a:lnTo>
                  <a:lnTo>
                    <a:pt x="36" y="69"/>
                  </a:lnTo>
                  <a:lnTo>
                    <a:pt x="29" y="78"/>
                  </a:lnTo>
                  <a:lnTo>
                    <a:pt x="25" y="83"/>
                  </a:lnTo>
                  <a:lnTo>
                    <a:pt x="22" y="88"/>
                  </a:lnTo>
                  <a:lnTo>
                    <a:pt x="20" y="89"/>
                  </a:lnTo>
                  <a:lnTo>
                    <a:pt x="0" y="144"/>
                  </a:lnTo>
                  <a:lnTo>
                    <a:pt x="20" y="168"/>
                  </a:lnTo>
                  <a:lnTo>
                    <a:pt x="20" y="166"/>
                  </a:lnTo>
                  <a:lnTo>
                    <a:pt x="20" y="158"/>
                  </a:lnTo>
                  <a:lnTo>
                    <a:pt x="20" y="147"/>
                  </a:lnTo>
                  <a:lnTo>
                    <a:pt x="23" y="132"/>
                  </a:lnTo>
                  <a:lnTo>
                    <a:pt x="29" y="115"/>
                  </a:lnTo>
                  <a:lnTo>
                    <a:pt x="39" y="98"/>
                  </a:lnTo>
                  <a:lnTo>
                    <a:pt x="53" y="78"/>
                  </a:lnTo>
                  <a:lnTo>
                    <a:pt x="74" y="59"/>
                  </a:lnTo>
                  <a:lnTo>
                    <a:pt x="95" y="42"/>
                  </a:lnTo>
                  <a:lnTo>
                    <a:pt x="114" y="29"/>
                  </a:lnTo>
                  <a:lnTo>
                    <a:pt x="128" y="19"/>
                  </a:lnTo>
                  <a:lnTo>
                    <a:pt x="140" y="11"/>
                  </a:lnTo>
                  <a:lnTo>
                    <a:pt x="149" y="6"/>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39"/>
            <p:cNvSpPr>
              <a:spLocks/>
            </p:cNvSpPr>
            <p:nvPr/>
          </p:nvSpPr>
          <p:spPr bwMode="auto">
            <a:xfrm>
              <a:off x="1137" y="2029"/>
              <a:ext cx="159" cy="169"/>
            </a:xfrm>
            <a:custGeom>
              <a:avLst/>
              <a:gdLst>
                <a:gd name="T0" fmla="*/ 144 w 159"/>
                <a:gd name="T1" fmla="*/ 0 h 169"/>
                <a:gd name="T2" fmla="*/ 143 w 159"/>
                <a:gd name="T3" fmla="*/ 0 h 169"/>
                <a:gd name="T4" fmla="*/ 137 w 159"/>
                <a:gd name="T5" fmla="*/ 3 h 169"/>
                <a:gd name="T6" fmla="*/ 130 w 159"/>
                <a:gd name="T7" fmla="*/ 6 h 169"/>
                <a:gd name="T8" fmla="*/ 121 w 159"/>
                <a:gd name="T9" fmla="*/ 10 h 169"/>
                <a:gd name="T10" fmla="*/ 110 w 159"/>
                <a:gd name="T11" fmla="*/ 14 h 169"/>
                <a:gd name="T12" fmla="*/ 98 w 159"/>
                <a:gd name="T13" fmla="*/ 20 h 169"/>
                <a:gd name="T14" fmla="*/ 86 w 159"/>
                <a:gd name="T15" fmla="*/ 27 h 169"/>
                <a:gd name="T16" fmla="*/ 75 w 159"/>
                <a:gd name="T17" fmla="*/ 34 h 169"/>
                <a:gd name="T18" fmla="*/ 63 w 159"/>
                <a:gd name="T19" fmla="*/ 43 h 169"/>
                <a:gd name="T20" fmla="*/ 53 w 159"/>
                <a:gd name="T21" fmla="*/ 52 h 169"/>
                <a:gd name="T22" fmla="*/ 45 w 159"/>
                <a:gd name="T23" fmla="*/ 60 h 169"/>
                <a:gd name="T24" fmla="*/ 36 w 159"/>
                <a:gd name="T25" fmla="*/ 69 h 169"/>
                <a:gd name="T26" fmla="*/ 29 w 159"/>
                <a:gd name="T27" fmla="*/ 78 h 169"/>
                <a:gd name="T28" fmla="*/ 24 w 159"/>
                <a:gd name="T29" fmla="*/ 83 h 169"/>
                <a:gd name="T30" fmla="*/ 22 w 159"/>
                <a:gd name="T31" fmla="*/ 88 h 169"/>
                <a:gd name="T32" fmla="*/ 20 w 159"/>
                <a:gd name="T33" fmla="*/ 89 h 169"/>
                <a:gd name="T34" fmla="*/ 0 w 159"/>
                <a:gd name="T35" fmla="*/ 144 h 169"/>
                <a:gd name="T36" fmla="*/ 20 w 159"/>
                <a:gd name="T37" fmla="*/ 169 h 169"/>
                <a:gd name="T38" fmla="*/ 20 w 159"/>
                <a:gd name="T39" fmla="*/ 166 h 169"/>
                <a:gd name="T40" fmla="*/ 20 w 159"/>
                <a:gd name="T41" fmla="*/ 158 h 169"/>
                <a:gd name="T42" fmla="*/ 20 w 159"/>
                <a:gd name="T43" fmla="*/ 147 h 169"/>
                <a:gd name="T44" fmla="*/ 23 w 159"/>
                <a:gd name="T45" fmla="*/ 132 h 169"/>
                <a:gd name="T46" fmla="*/ 29 w 159"/>
                <a:gd name="T47" fmla="*/ 115 h 169"/>
                <a:gd name="T48" fmla="*/ 39 w 159"/>
                <a:gd name="T49" fmla="*/ 96 h 169"/>
                <a:gd name="T50" fmla="*/ 53 w 159"/>
                <a:gd name="T51" fmla="*/ 78 h 169"/>
                <a:gd name="T52" fmla="*/ 75 w 159"/>
                <a:gd name="T53" fmla="*/ 59 h 169"/>
                <a:gd name="T54" fmla="*/ 97 w 159"/>
                <a:gd name="T55" fmla="*/ 42 h 169"/>
                <a:gd name="T56" fmla="*/ 115 w 159"/>
                <a:gd name="T57" fmla="*/ 29 h 169"/>
                <a:gd name="T58" fmla="*/ 130 w 159"/>
                <a:gd name="T59" fmla="*/ 19 h 169"/>
                <a:gd name="T60" fmla="*/ 141 w 159"/>
                <a:gd name="T61" fmla="*/ 11 h 169"/>
                <a:gd name="T62" fmla="*/ 150 w 159"/>
                <a:gd name="T63" fmla="*/ 6 h 169"/>
                <a:gd name="T64" fmla="*/ 154 w 159"/>
                <a:gd name="T65" fmla="*/ 3 h 169"/>
                <a:gd name="T66" fmla="*/ 157 w 159"/>
                <a:gd name="T67" fmla="*/ 0 h 169"/>
                <a:gd name="T68" fmla="*/ 159 w 159"/>
                <a:gd name="T69" fmla="*/ 0 h 169"/>
                <a:gd name="T70" fmla="*/ 144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4" y="0"/>
                  </a:moveTo>
                  <a:lnTo>
                    <a:pt x="143" y="0"/>
                  </a:lnTo>
                  <a:lnTo>
                    <a:pt x="137" y="3"/>
                  </a:lnTo>
                  <a:lnTo>
                    <a:pt x="130" y="6"/>
                  </a:lnTo>
                  <a:lnTo>
                    <a:pt x="121" y="10"/>
                  </a:lnTo>
                  <a:lnTo>
                    <a:pt x="110" y="14"/>
                  </a:lnTo>
                  <a:lnTo>
                    <a:pt x="98" y="20"/>
                  </a:lnTo>
                  <a:lnTo>
                    <a:pt x="86" y="27"/>
                  </a:lnTo>
                  <a:lnTo>
                    <a:pt x="75" y="34"/>
                  </a:lnTo>
                  <a:lnTo>
                    <a:pt x="63" y="43"/>
                  </a:lnTo>
                  <a:lnTo>
                    <a:pt x="53" y="52"/>
                  </a:lnTo>
                  <a:lnTo>
                    <a:pt x="45" y="60"/>
                  </a:lnTo>
                  <a:lnTo>
                    <a:pt x="36" y="69"/>
                  </a:lnTo>
                  <a:lnTo>
                    <a:pt x="29" y="78"/>
                  </a:lnTo>
                  <a:lnTo>
                    <a:pt x="24" y="83"/>
                  </a:lnTo>
                  <a:lnTo>
                    <a:pt x="22" y="88"/>
                  </a:lnTo>
                  <a:lnTo>
                    <a:pt x="20" y="89"/>
                  </a:lnTo>
                  <a:lnTo>
                    <a:pt x="0" y="144"/>
                  </a:lnTo>
                  <a:lnTo>
                    <a:pt x="20" y="169"/>
                  </a:lnTo>
                  <a:lnTo>
                    <a:pt x="20" y="166"/>
                  </a:lnTo>
                  <a:lnTo>
                    <a:pt x="20" y="158"/>
                  </a:lnTo>
                  <a:lnTo>
                    <a:pt x="20" y="147"/>
                  </a:lnTo>
                  <a:lnTo>
                    <a:pt x="23" y="132"/>
                  </a:lnTo>
                  <a:lnTo>
                    <a:pt x="29" y="115"/>
                  </a:lnTo>
                  <a:lnTo>
                    <a:pt x="39" y="96"/>
                  </a:lnTo>
                  <a:lnTo>
                    <a:pt x="53" y="78"/>
                  </a:lnTo>
                  <a:lnTo>
                    <a:pt x="75" y="59"/>
                  </a:lnTo>
                  <a:lnTo>
                    <a:pt x="97" y="42"/>
                  </a:lnTo>
                  <a:lnTo>
                    <a:pt x="115" y="29"/>
                  </a:lnTo>
                  <a:lnTo>
                    <a:pt x="130" y="19"/>
                  </a:lnTo>
                  <a:lnTo>
                    <a:pt x="141" y="11"/>
                  </a:lnTo>
                  <a:lnTo>
                    <a:pt x="150" y="6"/>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40"/>
            <p:cNvSpPr>
              <a:spLocks/>
            </p:cNvSpPr>
            <p:nvPr/>
          </p:nvSpPr>
          <p:spPr bwMode="auto">
            <a:xfrm>
              <a:off x="1167" y="2065"/>
              <a:ext cx="159" cy="169"/>
            </a:xfrm>
            <a:custGeom>
              <a:avLst/>
              <a:gdLst>
                <a:gd name="T0" fmla="*/ 143 w 159"/>
                <a:gd name="T1" fmla="*/ 0 h 169"/>
                <a:gd name="T2" fmla="*/ 142 w 159"/>
                <a:gd name="T3" fmla="*/ 0 h 169"/>
                <a:gd name="T4" fmla="*/ 136 w 159"/>
                <a:gd name="T5" fmla="*/ 3 h 169"/>
                <a:gd name="T6" fmla="*/ 129 w 159"/>
                <a:gd name="T7" fmla="*/ 6 h 169"/>
                <a:gd name="T8" fmla="*/ 120 w 159"/>
                <a:gd name="T9" fmla="*/ 10 h 169"/>
                <a:gd name="T10" fmla="*/ 108 w 159"/>
                <a:gd name="T11" fmla="*/ 14 h 169"/>
                <a:gd name="T12" fmla="*/ 97 w 159"/>
                <a:gd name="T13" fmla="*/ 20 h 169"/>
                <a:gd name="T14" fmla="*/ 85 w 159"/>
                <a:gd name="T15" fmla="*/ 27 h 169"/>
                <a:gd name="T16" fmla="*/ 74 w 159"/>
                <a:gd name="T17" fmla="*/ 34 h 169"/>
                <a:gd name="T18" fmla="*/ 64 w 159"/>
                <a:gd name="T19" fmla="*/ 43 h 169"/>
                <a:gd name="T20" fmla="*/ 54 w 159"/>
                <a:gd name="T21" fmla="*/ 52 h 169"/>
                <a:gd name="T22" fmla="*/ 43 w 159"/>
                <a:gd name="T23" fmla="*/ 60 h 169"/>
                <a:gd name="T24" fmla="*/ 36 w 159"/>
                <a:gd name="T25" fmla="*/ 69 h 169"/>
                <a:gd name="T26" fmla="*/ 29 w 159"/>
                <a:gd name="T27" fmla="*/ 78 h 169"/>
                <a:gd name="T28" fmla="*/ 23 w 159"/>
                <a:gd name="T29" fmla="*/ 84 h 169"/>
                <a:gd name="T30" fmla="*/ 20 w 159"/>
                <a:gd name="T31" fmla="*/ 88 h 169"/>
                <a:gd name="T32" fmla="*/ 19 w 159"/>
                <a:gd name="T33" fmla="*/ 89 h 169"/>
                <a:gd name="T34" fmla="*/ 0 w 159"/>
                <a:gd name="T35" fmla="*/ 143 h 169"/>
                <a:gd name="T36" fmla="*/ 19 w 159"/>
                <a:gd name="T37" fmla="*/ 169 h 169"/>
                <a:gd name="T38" fmla="*/ 19 w 159"/>
                <a:gd name="T39" fmla="*/ 166 h 169"/>
                <a:gd name="T40" fmla="*/ 19 w 159"/>
                <a:gd name="T41" fmla="*/ 158 h 169"/>
                <a:gd name="T42" fmla="*/ 19 w 159"/>
                <a:gd name="T43" fmla="*/ 147 h 169"/>
                <a:gd name="T44" fmla="*/ 23 w 159"/>
                <a:gd name="T45" fmla="*/ 133 h 169"/>
                <a:gd name="T46" fmla="*/ 29 w 159"/>
                <a:gd name="T47" fmla="*/ 115 h 169"/>
                <a:gd name="T48" fmla="*/ 39 w 159"/>
                <a:gd name="T49" fmla="*/ 96 h 169"/>
                <a:gd name="T50" fmla="*/ 54 w 159"/>
                <a:gd name="T51" fmla="*/ 78 h 169"/>
                <a:gd name="T52" fmla="*/ 74 w 159"/>
                <a:gd name="T53" fmla="*/ 59 h 169"/>
                <a:gd name="T54" fmla="*/ 95 w 159"/>
                <a:gd name="T55" fmla="*/ 42 h 169"/>
                <a:gd name="T56" fmla="*/ 114 w 159"/>
                <a:gd name="T57" fmla="*/ 29 h 169"/>
                <a:gd name="T58" fmla="*/ 129 w 159"/>
                <a:gd name="T59" fmla="*/ 19 h 169"/>
                <a:gd name="T60" fmla="*/ 140 w 159"/>
                <a:gd name="T61" fmla="*/ 11 h 169"/>
                <a:gd name="T62" fmla="*/ 149 w 159"/>
                <a:gd name="T63" fmla="*/ 6 h 169"/>
                <a:gd name="T64" fmla="*/ 155 w 159"/>
                <a:gd name="T65" fmla="*/ 3 h 169"/>
                <a:gd name="T66" fmla="*/ 157 w 159"/>
                <a:gd name="T67" fmla="*/ 0 h 169"/>
                <a:gd name="T68" fmla="*/ 159 w 159"/>
                <a:gd name="T69" fmla="*/ 0 h 169"/>
                <a:gd name="T70" fmla="*/ 143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3" y="0"/>
                  </a:moveTo>
                  <a:lnTo>
                    <a:pt x="142" y="0"/>
                  </a:lnTo>
                  <a:lnTo>
                    <a:pt x="136" y="3"/>
                  </a:lnTo>
                  <a:lnTo>
                    <a:pt x="129" y="6"/>
                  </a:lnTo>
                  <a:lnTo>
                    <a:pt x="120" y="10"/>
                  </a:lnTo>
                  <a:lnTo>
                    <a:pt x="108" y="14"/>
                  </a:lnTo>
                  <a:lnTo>
                    <a:pt x="97" y="20"/>
                  </a:lnTo>
                  <a:lnTo>
                    <a:pt x="85" y="27"/>
                  </a:lnTo>
                  <a:lnTo>
                    <a:pt x="74" y="34"/>
                  </a:lnTo>
                  <a:lnTo>
                    <a:pt x="64" y="43"/>
                  </a:lnTo>
                  <a:lnTo>
                    <a:pt x="54" y="52"/>
                  </a:lnTo>
                  <a:lnTo>
                    <a:pt x="43" y="60"/>
                  </a:lnTo>
                  <a:lnTo>
                    <a:pt x="36" y="69"/>
                  </a:lnTo>
                  <a:lnTo>
                    <a:pt x="29" y="78"/>
                  </a:lnTo>
                  <a:lnTo>
                    <a:pt x="23" y="84"/>
                  </a:lnTo>
                  <a:lnTo>
                    <a:pt x="20" y="88"/>
                  </a:lnTo>
                  <a:lnTo>
                    <a:pt x="19" y="89"/>
                  </a:lnTo>
                  <a:lnTo>
                    <a:pt x="0" y="143"/>
                  </a:lnTo>
                  <a:lnTo>
                    <a:pt x="19" y="169"/>
                  </a:lnTo>
                  <a:lnTo>
                    <a:pt x="19" y="166"/>
                  </a:lnTo>
                  <a:lnTo>
                    <a:pt x="19" y="158"/>
                  </a:lnTo>
                  <a:lnTo>
                    <a:pt x="19" y="147"/>
                  </a:lnTo>
                  <a:lnTo>
                    <a:pt x="23" y="133"/>
                  </a:lnTo>
                  <a:lnTo>
                    <a:pt x="29" y="115"/>
                  </a:lnTo>
                  <a:lnTo>
                    <a:pt x="39" y="96"/>
                  </a:lnTo>
                  <a:lnTo>
                    <a:pt x="54" y="78"/>
                  </a:lnTo>
                  <a:lnTo>
                    <a:pt x="74" y="59"/>
                  </a:lnTo>
                  <a:lnTo>
                    <a:pt x="95" y="42"/>
                  </a:lnTo>
                  <a:lnTo>
                    <a:pt x="114" y="29"/>
                  </a:lnTo>
                  <a:lnTo>
                    <a:pt x="129" y="19"/>
                  </a:lnTo>
                  <a:lnTo>
                    <a:pt x="140" y="11"/>
                  </a:lnTo>
                  <a:lnTo>
                    <a:pt x="149" y="6"/>
                  </a:lnTo>
                  <a:lnTo>
                    <a:pt x="155" y="3"/>
                  </a:lnTo>
                  <a:lnTo>
                    <a:pt x="157"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41"/>
            <p:cNvSpPr>
              <a:spLocks/>
            </p:cNvSpPr>
            <p:nvPr/>
          </p:nvSpPr>
          <p:spPr bwMode="auto">
            <a:xfrm>
              <a:off x="1196" y="2101"/>
              <a:ext cx="159" cy="169"/>
            </a:xfrm>
            <a:custGeom>
              <a:avLst/>
              <a:gdLst>
                <a:gd name="T0" fmla="*/ 144 w 159"/>
                <a:gd name="T1" fmla="*/ 0 h 169"/>
                <a:gd name="T2" fmla="*/ 143 w 159"/>
                <a:gd name="T3" fmla="*/ 0 h 169"/>
                <a:gd name="T4" fmla="*/ 137 w 159"/>
                <a:gd name="T5" fmla="*/ 3 h 169"/>
                <a:gd name="T6" fmla="*/ 130 w 159"/>
                <a:gd name="T7" fmla="*/ 6 h 169"/>
                <a:gd name="T8" fmla="*/ 121 w 159"/>
                <a:gd name="T9" fmla="*/ 10 h 169"/>
                <a:gd name="T10" fmla="*/ 110 w 159"/>
                <a:gd name="T11" fmla="*/ 14 h 169"/>
                <a:gd name="T12" fmla="*/ 98 w 159"/>
                <a:gd name="T13" fmla="*/ 20 h 169"/>
                <a:gd name="T14" fmla="*/ 87 w 159"/>
                <a:gd name="T15" fmla="*/ 27 h 169"/>
                <a:gd name="T16" fmla="*/ 75 w 159"/>
                <a:gd name="T17" fmla="*/ 35 h 169"/>
                <a:gd name="T18" fmla="*/ 64 w 159"/>
                <a:gd name="T19" fmla="*/ 42 h 169"/>
                <a:gd name="T20" fmla="*/ 53 w 159"/>
                <a:gd name="T21" fmla="*/ 50 h 169"/>
                <a:gd name="T22" fmla="*/ 45 w 159"/>
                <a:gd name="T23" fmla="*/ 60 h 169"/>
                <a:gd name="T24" fmla="*/ 36 w 159"/>
                <a:gd name="T25" fmla="*/ 69 h 169"/>
                <a:gd name="T26" fmla="*/ 29 w 159"/>
                <a:gd name="T27" fmla="*/ 76 h 169"/>
                <a:gd name="T28" fmla="*/ 25 w 159"/>
                <a:gd name="T29" fmla="*/ 84 h 169"/>
                <a:gd name="T30" fmla="*/ 22 w 159"/>
                <a:gd name="T31" fmla="*/ 88 h 169"/>
                <a:gd name="T32" fmla="*/ 20 w 159"/>
                <a:gd name="T33" fmla="*/ 89 h 169"/>
                <a:gd name="T34" fmla="*/ 0 w 159"/>
                <a:gd name="T35" fmla="*/ 143 h 169"/>
                <a:gd name="T36" fmla="*/ 20 w 159"/>
                <a:gd name="T37" fmla="*/ 169 h 169"/>
                <a:gd name="T38" fmla="*/ 20 w 159"/>
                <a:gd name="T39" fmla="*/ 166 h 169"/>
                <a:gd name="T40" fmla="*/ 20 w 159"/>
                <a:gd name="T41" fmla="*/ 159 h 169"/>
                <a:gd name="T42" fmla="*/ 20 w 159"/>
                <a:gd name="T43" fmla="*/ 147 h 169"/>
                <a:gd name="T44" fmla="*/ 23 w 159"/>
                <a:gd name="T45" fmla="*/ 133 h 169"/>
                <a:gd name="T46" fmla="*/ 29 w 159"/>
                <a:gd name="T47" fmla="*/ 115 h 169"/>
                <a:gd name="T48" fmla="*/ 39 w 159"/>
                <a:gd name="T49" fmla="*/ 97 h 169"/>
                <a:gd name="T50" fmla="*/ 53 w 159"/>
                <a:gd name="T51" fmla="*/ 78 h 169"/>
                <a:gd name="T52" fmla="*/ 75 w 159"/>
                <a:gd name="T53" fmla="*/ 59 h 169"/>
                <a:gd name="T54" fmla="*/ 97 w 159"/>
                <a:gd name="T55" fmla="*/ 42 h 169"/>
                <a:gd name="T56" fmla="*/ 115 w 159"/>
                <a:gd name="T57" fmla="*/ 29 h 169"/>
                <a:gd name="T58" fmla="*/ 130 w 159"/>
                <a:gd name="T59" fmla="*/ 19 h 169"/>
                <a:gd name="T60" fmla="*/ 141 w 159"/>
                <a:gd name="T61" fmla="*/ 11 h 169"/>
                <a:gd name="T62" fmla="*/ 149 w 159"/>
                <a:gd name="T63" fmla="*/ 6 h 169"/>
                <a:gd name="T64" fmla="*/ 154 w 159"/>
                <a:gd name="T65" fmla="*/ 3 h 169"/>
                <a:gd name="T66" fmla="*/ 157 w 159"/>
                <a:gd name="T67" fmla="*/ 0 h 169"/>
                <a:gd name="T68" fmla="*/ 159 w 159"/>
                <a:gd name="T69" fmla="*/ 0 h 169"/>
                <a:gd name="T70" fmla="*/ 144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4" y="0"/>
                  </a:moveTo>
                  <a:lnTo>
                    <a:pt x="143" y="0"/>
                  </a:lnTo>
                  <a:lnTo>
                    <a:pt x="137" y="3"/>
                  </a:lnTo>
                  <a:lnTo>
                    <a:pt x="130" y="6"/>
                  </a:lnTo>
                  <a:lnTo>
                    <a:pt x="121" y="10"/>
                  </a:lnTo>
                  <a:lnTo>
                    <a:pt x="110" y="14"/>
                  </a:lnTo>
                  <a:lnTo>
                    <a:pt x="98" y="20"/>
                  </a:lnTo>
                  <a:lnTo>
                    <a:pt x="87" y="27"/>
                  </a:lnTo>
                  <a:lnTo>
                    <a:pt x="75" y="35"/>
                  </a:lnTo>
                  <a:lnTo>
                    <a:pt x="64" y="42"/>
                  </a:lnTo>
                  <a:lnTo>
                    <a:pt x="53" y="50"/>
                  </a:lnTo>
                  <a:lnTo>
                    <a:pt x="45" y="60"/>
                  </a:lnTo>
                  <a:lnTo>
                    <a:pt x="36" y="69"/>
                  </a:lnTo>
                  <a:lnTo>
                    <a:pt x="29" y="76"/>
                  </a:lnTo>
                  <a:lnTo>
                    <a:pt x="25" y="84"/>
                  </a:lnTo>
                  <a:lnTo>
                    <a:pt x="22" y="88"/>
                  </a:lnTo>
                  <a:lnTo>
                    <a:pt x="20" y="89"/>
                  </a:lnTo>
                  <a:lnTo>
                    <a:pt x="0" y="143"/>
                  </a:lnTo>
                  <a:lnTo>
                    <a:pt x="20" y="169"/>
                  </a:lnTo>
                  <a:lnTo>
                    <a:pt x="20" y="166"/>
                  </a:lnTo>
                  <a:lnTo>
                    <a:pt x="20" y="159"/>
                  </a:lnTo>
                  <a:lnTo>
                    <a:pt x="20" y="147"/>
                  </a:lnTo>
                  <a:lnTo>
                    <a:pt x="23" y="133"/>
                  </a:lnTo>
                  <a:lnTo>
                    <a:pt x="29" y="115"/>
                  </a:lnTo>
                  <a:lnTo>
                    <a:pt x="39" y="97"/>
                  </a:lnTo>
                  <a:lnTo>
                    <a:pt x="53" y="78"/>
                  </a:lnTo>
                  <a:lnTo>
                    <a:pt x="75" y="59"/>
                  </a:lnTo>
                  <a:lnTo>
                    <a:pt x="97" y="42"/>
                  </a:lnTo>
                  <a:lnTo>
                    <a:pt x="115" y="29"/>
                  </a:lnTo>
                  <a:lnTo>
                    <a:pt x="130" y="19"/>
                  </a:lnTo>
                  <a:lnTo>
                    <a:pt x="141" y="11"/>
                  </a:lnTo>
                  <a:lnTo>
                    <a:pt x="149" y="6"/>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42"/>
            <p:cNvSpPr>
              <a:spLocks/>
            </p:cNvSpPr>
            <p:nvPr/>
          </p:nvSpPr>
          <p:spPr bwMode="auto">
            <a:xfrm>
              <a:off x="1226" y="2137"/>
              <a:ext cx="159" cy="167"/>
            </a:xfrm>
            <a:custGeom>
              <a:avLst/>
              <a:gdLst>
                <a:gd name="T0" fmla="*/ 143 w 159"/>
                <a:gd name="T1" fmla="*/ 0 h 167"/>
                <a:gd name="T2" fmla="*/ 142 w 159"/>
                <a:gd name="T3" fmla="*/ 0 h 167"/>
                <a:gd name="T4" fmla="*/ 136 w 159"/>
                <a:gd name="T5" fmla="*/ 3 h 167"/>
                <a:gd name="T6" fmla="*/ 129 w 159"/>
                <a:gd name="T7" fmla="*/ 6 h 167"/>
                <a:gd name="T8" fmla="*/ 120 w 159"/>
                <a:gd name="T9" fmla="*/ 10 h 167"/>
                <a:gd name="T10" fmla="*/ 109 w 159"/>
                <a:gd name="T11" fmla="*/ 14 h 167"/>
                <a:gd name="T12" fmla="*/ 97 w 159"/>
                <a:gd name="T13" fmla="*/ 20 h 167"/>
                <a:gd name="T14" fmla="*/ 85 w 159"/>
                <a:gd name="T15" fmla="*/ 27 h 167"/>
                <a:gd name="T16" fmla="*/ 74 w 159"/>
                <a:gd name="T17" fmla="*/ 35 h 167"/>
                <a:gd name="T18" fmla="*/ 62 w 159"/>
                <a:gd name="T19" fmla="*/ 42 h 167"/>
                <a:gd name="T20" fmla="*/ 52 w 159"/>
                <a:gd name="T21" fmla="*/ 50 h 167"/>
                <a:gd name="T22" fmla="*/ 44 w 159"/>
                <a:gd name="T23" fmla="*/ 59 h 167"/>
                <a:gd name="T24" fmla="*/ 35 w 159"/>
                <a:gd name="T25" fmla="*/ 68 h 167"/>
                <a:gd name="T26" fmla="*/ 28 w 159"/>
                <a:gd name="T27" fmla="*/ 76 h 167"/>
                <a:gd name="T28" fmla="*/ 23 w 159"/>
                <a:gd name="T29" fmla="*/ 82 h 167"/>
                <a:gd name="T30" fmla="*/ 21 w 159"/>
                <a:gd name="T31" fmla="*/ 86 h 167"/>
                <a:gd name="T32" fmla="*/ 19 w 159"/>
                <a:gd name="T33" fmla="*/ 88 h 167"/>
                <a:gd name="T34" fmla="*/ 0 w 159"/>
                <a:gd name="T35" fmla="*/ 143 h 167"/>
                <a:gd name="T36" fmla="*/ 19 w 159"/>
                <a:gd name="T37" fmla="*/ 167 h 167"/>
                <a:gd name="T38" fmla="*/ 19 w 159"/>
                <a:gd name="T39" fmla="*/ 164 h 167"/>
                <a:gd name="T40" fmla="*/ 19 w 159"/>
                <a:gd name="T41" fmla="*/ 157 h 167"/>
                <a:gd name="T42" fmla="*/ 19 w 159"/>
                <a:gd name="T43" fmla="*/ 146 h 167"/>
                <a:gd name="T44" fmla="*/ 22 w 159"/>
                <a:gd name="T45" fmla="*/ 131 h 167"/>
                <a:gd name="T46" fmla="*/ 28 w 159"/>
                <a:gd name="T47" fmla="*/ 115 h 167"/>
                <a:gd name="T48" fmla="*/ 38 w 159"/>
                <a:gd name="T49" fmla="*/ 97 h 167"/>
                <a:gd name="T50" fmla="*/ 52 w 159"/>
                <a:gd name="T51" fmla="*/ 78 h 167"/>
                <a:gd name="T52" fmla="*/ 74 w 159"/>
                <a:gd name="T53" fmla="*/ 59 h 167"/>
                <a:gd name="T54" fmla="*/ 96 w 159"/>
                <a:gd name="T55" fmla="*/ 42 h 167"/>
                <a:gd name="T56" fmla="*/ 114 w 159"/>
                <a:gd name="T57" fmla="*/ 29 h 167"/>
                <a:gd name="T58" fmla="*/ 129 w 159"/>
                <a:gd name="T59" fmla="*/ 19 h 167"/>
                <a:gd name="T60" fmla="*/ 140 w 159"/>
                <a:gd name="T61" fmla="*/ 10 h 167"/>
                <a:gd name="T62" fmla="*/ 149 w 159"/>
                <a:gd name="T63" fmla="*/ 6 h 167"/>
                <a:gd name="T64" fmla="*/ 155 w 159"/>
                <a:gd name="T65" fmla="*/ 1 h 167"/>
                <a:gd name="T66" fmla="*/ 158 w 159"/>
                <a:gd name="T67" fmla="*/ 0 h 167"/>
                <a:gd name="T68" fmla="*/ 159 w 159"/>
                <a:gd name="T69" fmla="*/ 0 h 167"/>
                <a:gd name="T70" fmla="*/ 143 w 159"/>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7"/>
                <a:gd name="T110" fmla="*/ 159 w 159"/>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7">
                  <a:moveTo>
                    <a:pt x="143" y="0"/>
                  </a:moveTo>
                  <a:lnTo>
                    <a:pt x="142" y="0"/>
                  </a:lnTo>
                  <a:lnTo>
                    <a:pt x="136" y="3"/>
                  </a:lnTo>
                  <a:lnTo>
                    <a:pt x="129" y="6"/>
                  </a:lnTo>
                  <a:lnTo>
                    <a:pt x="120" y="10"/>
                  </a:lnTo>
                  <a:lnTo>
                    <a:pt x="109" y="14"/>
                  </a:lnTo>
                  <a:lnTo>
                    <a:pt x="97" y="20"/>
                  </a:lnTo>
                  <a:lnTo>
                    <a:pt x="85" y="27"/>
                  </a:lnTo>
                  <a:lnTo>
                    <a:pt x="74" y="35"/>
                  </a:lnTo>
                  <a:lnTo>
                    <a:pt x="62" y="42"/>
                  </a:lnTo>
                  <a:lnTo>
                    <a:pt x="52" y="50"/>
                  </a:lnTo>
                  <a:lnTo>
                    <a:pt x="44" y="59"/>
                  </a:lnTo>
                  <a:lnTo>
                    <a:pt x="35" y="68"/>
                  </a:lnTo>
                  <a:lnTo>
                    <a:pt x="28" y="76"/>
                  </a:lnTo>
                  <a:lnTo>
                    <a:pt x="23" y="82"/>
                  </a:lnTo>
                  <a:lnTo>
                    <a:pt x="21" y="86"/>
                  </a:lnTo>
                  <a:lnTo>
                    <a:pt x="19" y="88"/>
                  </a:lnTo>
                  <a:lnTo>
                    <a:pt x="0" y="143"/>
                  </a:lnTo>
                  <a:lnTo>
                    <a:pt x="19" y="167"/>
                  </a:lnTo>
                  <a:lnTo>
                    <a:pt x="19" y="164"/>
                  </a:lnTo>
                  <a:lnTo>
                    <a:pt x="19" y="157"/>
                  </a:lnTo>
                  <a:lnTo>
                    <a:pt x="19" y="146"/>
                  </a:lnTo>
                  <a:lnTo>
                    <a:pt x="22" y="131"/>
                  </a:lnTo>
                  <a:lnTo>
                    <a:pt x="28" y="115"/>
                  </a:lnTo>
                  <a:lnTo>
                    <a:pt x="38" y="97"/>
                  </a:lnTo>
                  <a:lnTo>
                    <a:pt x="52" y="78"/>
                  </a:lnTo>
                  <a:lnTo>
                    <a:pt x="74" y="59"/>
                  </a:lnTo>
                  <a:lnTo>
                    <a:pt x="96" y="42"/>
                  </a:lnTo>
                  <a:lnTo>
                    <a:pt x="114" y="29"/>
                  </a:lnTo>
                  <a:lnTo>
                    <a:pt x="129" y="19"/>
                  </a:lnTo>
                  <a:lnTo>
                    <a:pt x="140" y="10"/>
                  </a:lnTo>
                  <a:lnTo>
                    <a:pt x="149" y="6"/>
                  </a:lnTo>
                  <a:lnTo>
                    <a:pt x="155" y="1"/>
                  </a:lnTo>
                  <a:lnTo>
                    <a:pt x="158"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43"/>
            <p:cNvSpPr>
              <a:spLocks/>
            </p:cNvSpPr>
            <p:nvPr/>
          </p:nvSpPr>
          <p:spPr bwMode="auto">
            <a:xfrm>
              <a:off x="1255" y="2173"/>
              <a:ext cx="159" cy="167"/>
            </a:xfrm>
            <a:custGeom>
              <a:avLst/>
              <a:gdLst>
                <a:gd name="T0" fmla="*/ 144 w 159"/>
                <a:gd name="T1" fmla="*/ 0 h 167"/>
                <a:gd name="T2" fmla="*/ 143 w 159"/>
                <a:gd name="T3" fmla="*/ 0 h 167"/>
                <a:gd name="T4" fmla="*/ 137 w 159"/>
                <a:gd name="T5" fmla="*/ 3 h 167"/>
                <a:gd name="T6" fmla="*/ 130 w 159"/>
                <a:gd name="T7" fmla="*/ 6 h 167"/>
                <a:gd name="T8" fmla="*/ 120 w 159"/>
                <a:gd name="T9" fmla="*/ 10 h 167"/>
                <a:gd name="T10" fmla="*/ 110 w 159"/>
                <a:gd name="T11" fmla="*/ 14 h 167"/>
                <a:gd name="T12" fmla="*/ 98 w 159"/>
                <a:gd name="T13" fmla="*/ 20 h 167"/>
                <a:gd name="T14" fmla="*/ 85 w 159"/>
                <a:gd name="T15" fmla="*/ 27 h 167"/>
                <a:gd name="T16" fmla="*/ 74 w 159"/>
                <a:gd name="T17" fmla="*/ 35 h 167"/>
                <a:gd name="T18" fmla="*/ 64 w 159"/>
                <a:gd name="T19" fmla="*/ 42 h 167"/>
                <a:gd name="T20" fmla="*/ 54 w 159"/>
                <a:gd name="T21" fmla="*/ 50 h 167"/>
                <a:gd name="T22" fmla="*/ 45 w 159"/>
                <a:gd name="T23" fmla="*/ 59 h 167"/>
                <a:gd name="T24" fmla="*/ 36 w 159"/>
                <a:gd name="T25" fmla="*/ 68 h 167"/>
                <a:gd name="T26" fmla="*/ 29 w 159"/>
                <a:gd name="T27" fmla="*/ 76 h 167"/>
                <a:gd name="T28" fmla="*/ 25 w 159"/>
                <a:gd name="T29" fmla="*/ 82 h 167"/>
                <a:gd name="T30" fmla="*/ 22 w 159"/>
                <a:gd name="T31" fmla="*/ 87 h 167"/>
                <a:gd name="T32" fmla="*/ 20 w 159"/>
                <a:gd name="T33" fmla="*/ 88 h 167"/>
                <a:gd name="T34" fmla="*/ 0 w 159"/>
                <a:gd name="T35" fmla="*/ 143 h 167"/>
                <a:gd name="T36" fmla="*/ 20 w 159"/>
                <a:gd name="T37" fmla="*/ 167 h 167"/>
                <a:gd name="T38" fmla="*/ 20 w 159"/>
                <a:gd name="T39" fmla="*/ 164 h 167"/>
                <a:gd name="T40" fmla="*/ 20 w 159"/>
                <a:gd name="T41" fmla="*/ 157 h 167"/>
                <a:gd name="T42" fmla="*/ 20 w 159"/>
                <a:gd name="T43" fmla="*/ 146 h 167"/>
                <a:gd name="T44" fmla="*/ 23 w 159"/>
                <a:gd name="T45" fmla="*/ 131 h 167"/>
                <a:gd name="T46" fmla="*/ 29 w 159"/>
                <a:gd name="T47" fmla="*/ 115 h 167"/>
                <a:gd name="T48" fmla="*/ 39 w 159"/>
                <a:gd name="T49" fmla="*/ 97 h 167"/>
                <a:gd name="T50" fmla="*/ 54 w 159"/>
                <a:gd name="T51" fmla="*/ 78 h 167"/>
                <a:gd name="T52" fmla="*/ 74 w 159"/>
                <a:gd name="T53" fmla="*/ 59 h 167"/>
                <a:gd name="T54" fmla="*/ 95 w 159"/>
                <a:gd name="T55" fmla="*/ 42 h 167"/>
                <a:gd name="T56" fmla="*/ 114 w 159"/>
                <a:gd name="T57" fmla="*/ 29 h 167"/>
                <a:gd name="T58" fmla="*/ 129 w 159"/>
                <a:gd name="T59" fmla="*/ 19 h 167"/>
                <a:gd name="T60" fmla="*/ 140 w 159"/>
                <a:gd name="T61" fmla="*/ 10 h 167"/>
                <a:gd name="T62" fmla="*/ 149 w 159"/>
                <a:gd name="T63" fmla="*/ 6 h 167"/>
                <a:gd name="T64" fmla="*/ 155 w 159"/>
                <a:gd name="T65" fmla="*/ 1 h 167"/>
                <a:gd name="T66" fmla="*/ 157 w 159"/>
                <a:gd name="T67" fmla="*/ 0 h 167"/>
                <a:gd name="T68" fmla="*/ 159 w 159"/>
                <a:gd name="T69" fmla="*/ 0 h 167"/>
                <a:gd name="T70" fmla="*/ 144 w 159"/>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7"/>
                <a:gd name="T110" fmla="*/ 159 w 159"/>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7">
                  <a:moveTo>
                    <a:pt x="144" y="0"/>
                  </a:moveTo>
                  <a:lnTo>
                    <a:pt x="143" y="0"/>
                  </a:lnTo>
                  <a:lnTo>
                    <a:pt x="137" y="3"/>
                  </a:lnTo>
                  <a:lnTo>
                    <a:pt x="130" y="6"/>
                  </a:lnTo>
                  <a:lnTo>
                    <a:pt x="120" y="10"/>
                  </a:lnTo>
                  <a:lnTo>
                    <a:pt x="110" y="14"/>
                  </a:lnTo>
                  <a:lnTo>
                    <a:pt x="98" y="20"/>
                  </a:lnTo>
                  <a:lnTo>
                    <a:pt x="85" y="27"/>
                  </a:lnTo>
                  <a:lnTo>
                    <a:pt x="74" y="35"/>
                  </a:lnTo>
                  <a:lnTo>
                    <a:pt x="64" y="42"/>
                  </a:lnTo>
                  <a:lnTo>
                    <a:pt x="54" y="50"/>
                  </a:lnTo>
                  <a:lnTo>
                    <a:pt x="45" y="59"/>
                  </a:lnTo>
                  <a:lnTo>
                    <a:pt x="36" y="68"/>
                  </a:lnTo>
                  <a:lnTo>
                    <a:pt x="29" y="76"/>
                  </a:lnTo>
                  <a:lnTo>
                    <a:pt x="25" y="82"/>
                  </a:lnTo>
                  <a:lnTo>
                    <a:pt x="22" y="87"/>
                  </a:lnTo>
                  <a:lnTo>
                    <a:pt x="20" y="88"/>
                  </a:lnTo>
                  <a:lnTo>
                    <a:pt x="0" y="143"/>
                  </a:lnTo>
                  <a:lnTo>
                    <a:pt x="20" y="167"/>
                  </a:lnTo>
                  <a:lnTo>
                    <a:pt x="20" y="164"/>
                  </a:lnTo>
                  <a:lnTo>
                    <a:pt x="20" y="157"/>
                  </a:lnTo>
                  <a:lnTo>
                    <a:pt x="20" y="146"/>
                  </a:lnTo>
                  <a:lnTo>
                    <a:pt x="23" y="131"/>
                  </a:lnTo>
                  <a:lnTo>
                    <a:pt x="29" y="115"/>
                  </a:lnTo>
                  <a:lnTo>
                    <a:pt x="39" y="97"/>
                  </a:lnTo>
                  <a:lnTo>
                    <a:pt x="54" y="78"/>
                  </a:lnTo>
                  <a:lnTo>
                    <a:pt x="74" y="59"/>
                  </a:lnTo>
                  <a:lnTo>
                    <a:pt x="95" y="42"/>
                  </a:lnTo>
                  <a:lnTo>
                    <a:pt x="114" y="29"/>
                  </a:lnTo>
                  <a:lnTo>
                    <a:pt x="129" y="19"/>
                  </a:lnTo>
                  <a:lnTo>
                    <a:pt x="140" y="10"/>
                  </a:lnTo>
                  <a:lnTo>
                    <a:pt x="149" y="6"/>
                  </a:lnTo>
                  <a:lnTo>
                    <a:pt x="155" y="1"/>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44"/>
            <p:cNvSpPr>
              <a:spLocks/>
            </p:cNvSpPr>
            <p:nvPr/>
          </p:nvSpPr>
          <p:spPr bwMode="auto">
            <a:xfrm>
              <a:off x="1284" y="2208"/>
              <a:ext cx="157" cy="168"/>
            </a:xfrm>
            <a:custGeom>
              <a:avLst/>
              <a:gdLst>
                <a:gd name="T0" fmla="*/ 143 w 157"/>
                <a:gd name="T1" fmla="*/ 0 h 168"/>
                <a:gd name="T2" fmla="*/ 141 w 157"/>
                <a:gd name="T3" fmla="*/ 0 h 168"/>
                <a:gd name="T4" fmla="*/ 137 w 157"/>
                <a:gd name="T5" fmla="*/ 3 h 168"/>
                <a:gd name="T6" fmla="*/ 130 w 157"/>
                <a:gd name="T7" fmla="*/ 5 h 168"/>
                <a:gd name="T8" fmla="*/ 120 w 157"/>
                <a:gd name="T9" fmla="*/ 10 h 168"/>
                <a:gd name="T10" fmla="*/ 110 w 157"/>
                <a:gd name="T11" fmla="*/ 15 h 168"/>
                <a:gd name="T12" fmla="*/ 98 w 157"/>
                <a:gd name="T13" fmla="*/ 21 h 168"/>
                <a:gd name="T14" fmla="*/ 87 w 157"/>
                <a:gd name="T15" fmla="*/ 28 h 168"/>
                <a:gd name="T16" fmla="*/ 75 w 157"/>
                <a:gd name="T17" fmla="*/ 36 h 168"/>
                <a:gd name="T18" fmla="*/ 64 w 157"/>
                <a:gd name="T19" fmla="*/ 43 h 168"/>
                <a:gd name="T20" fmla="*/ 53 w 157"/>
                <a:gd name="T21" fmla="*/ 52 h 168"/>
                <a:gd name="T22" fmla="*/ 45 w 157"/>
                <a:gd name="T23" fmla="*/ 60 h 168"/>
                <a:gd name="T24" fmla="*/ 36 w 157"/>
                <a:gd name="T25" fmla="*/ 69 h 168"/>
                <a:gd name="T26" fmla="*/ 29 w 157"/>
                <a:gd name="T27" fmla="*/ 77 h 168"/>
                <a:gd name="T28" fmla="*/ 25 w 157"/>
                <a:gd name="T29" fmla="*/ 83 h 168"/>
                <a:gd name="T30" fmla="*/ 22 w 157"/>
                <a:gd name="T31" fmla="*/ 88 h 168"/>
                <a:gd name="T32" fmla="*/ 20 w 157"/>
                <a:gd name="T33" fmla="*/ 89 h 168"/>
                <a:gd name="T34" fmla="*/ 0 w 157"/>
                <a:gd name="T35" fmla="*/ 144 h 168"/>
                <a:gd name="T36" fmla="*/ 20 w 157"/>
                <a:gd name="T37" fmla="*/ 168 h 168"/>
                <a:gd name="T38" fmla="*/ 20 w 157"/>
                <a:gd name="T39" fmla="*/ 165 h 168"/>
                <a:gd name="T40" fmla="*/ 20 w 157"/>
                <a:gd name="T41" fmla="*/ 158 h 168"/>
                <a:gd name="T42" fmla="*/ 20 w 157"/>
                <a:gd name="T43" fmla="*/ 147 h 168"/>
                <a:gd name="T44" fmla="*/ 23 w 157"/>
                <a:gd name="T45" fmla="*/ 132 h 168"/>
                <a:gd name="T46" fmla="*/ 29 w 157"/>
                <a:gd name="T47" fmla="*/ 116 h 168"/>
                <a:gd name="T48" fmla="*/ 39 w 157"/>
                <a:gd name="T49" fmla="*/ 98 h 168"/>
                <a:gd name="T50" fmla="*/ 53 w 157"/>
                <a:gd name="T51" fmla="*/ 79 h 168"/>
                <a:gd name="T52" fmla="*/ 75 w 157"/>
                <a:gd name="T53" fmla="*/ 60 h 168"/>
                <a:gd name="T54" fmla="*/ 97 w 157"/>
                <a:gd name="T55" fmla="*/ 43 h 168"/>
                <a:gd name="T56" fmla="*/ 115 w 157"/>
                <a:gd name="T57" fmla="*/ 30 h 168"/>
                <a:gd name="T58" fmla="*/ 130 w 157"/>
                <a:gd name="T59" fmla="*/ 18 h 168"/>
                <a:gd name="T60" fmla="*/ 140 w 157"/>
                <a:gd name="T61" fmla="*/ 11 h 168"/>
                <a:gd name="T62" fmla="*/ 149 w 157"/>
                <a:gd name="T63" fmla="*/ 5 h 168"/>
                <a:gd name="T64" fmla="*/ 153 w 157"/>
                <a:gd name="T65" fmla="*/ 3 h 168"/>
                <a:gd name="T66" fmla="*/ 156 w 157"/>
                <a:gd name="T67" fmla="*/ 0 h 168"/>
                <a:gd name="T68" fmla="*/ 157 w 157"/>
                <a:gd name="T69" fmla="*/ 0 h 168"/>
                <a:gd name="T70" fmla="*/ 143 w 157"/>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168"/>
                <a:gd name="T110" fmla="*/ 157 w 157"/>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168">
                  <a:moveTo>
                    <a:pt x="143" y="0"/>
                  </a:moveTo>
                  <a:lnTo>
                    <a:pt x="141" y="0"/>
                  </a:lnTo>
                  <a:lnTo>
                    <a:pt x="137" y="3"/>
                  </a:lnTo>
                  <a:lnTo>
                    <a:pt x="130" y="5"/>
                  </a:lnTo>
                  <a:lnTo>
                    <a:pt x="120" y="10"/>
                  </a:lnTo>
                  <a:lnTo>
                    <a:pt x="110" y="15"/>
                  </a:lnTo>
                  <a:lnTo>
                    <a:pt x="98" y="21"/>
                  </a:lnTo>
                  <a:lnTo>
                    <a:pt x="87" y="28"/>
                  </a:lnTo>
                  <a:lnTo>
                    <a:pt x="75" y="36"/>
                  </a:lnTo>
                  <a:lnTo>
                    <a:pt x="64" y="43"/>
                  </a:lnTo>
                  <a:lnTo>
                    <a:pt x="53" y="52"/>
                  </a:lnTo>
                  <a:lnTo>
                    <a:pt x="45" y="60"/>
                  </a:lnTo>
                  <a:lnTo>
                    <a:pt x="36" y="69"/>
                  </a:lnTo>
                  <a:lnTo>
                    <a:pt x="29" y="77"/>
                  </a:lnTo>
                  <a:lnTo>
                    <a:pt x="25" y="83"/>
                  </a:lnTo>
                  <a:lnTo>
                    <a:pt x="22" y="88"/>
                  </a:lnTo>
                  <a:lnTo>
                    <a:pt x="20" y="89"/>
                  </a:lnTo>
                  <a:lnTo>
                    <a:pt x="0" y="144"/>
                  </a:lnTo>
                  <a:lnTo>
                    <a:pt x="20" y="168"/>
                  </a:lnTo>
                  <a:lnTo>
                    <a:pt x="20" y="165"/>
                  </a:lnTo>
                  <a:lnTo>
                    <a:pt x="20" y="158"/>
                  </a:lnTo>
                  <a:lnTo>
                    <a:pt x="20" y="147"/>
                  </a:lnTo>
                  <a:lnTo>
                    <a:pt x="23" y="132"/>
                  </a:lnTo>
                  <a:lnTo>
                    <a:pt x="29" y="116"/>
                  </a:lnTo>
                  <a:lnTo>
                    <a:pt x="39" y="98"/>
                  </a:lnTo>
                  <a:lnTo>
                    <a:pt x="53" y="79"/>
                  </a:lnTo>
                  <a:lnTo>
                    <a:pt x="75" y="60"/>
                  </a:lnTo>
                  <a:lnTo>
                    <a:pt x="97" y="43"/>
                  </a:lnTo>
                  <a:lnTo>
                    <a:pt x="115" y="30"/>
                  </a:lnTo>
                  <a:lnTo>
                    <a:pt x="130" y="18"/>
                  </a:lnTo>
                  <a:lnTo>
                    <a:pt x="140" y="11"/>
                  </a:lnTo>
                  <a:lnTo>
                    <a:pt x="149" y="5"/>
                  </a:lnTo>
                  <a:lnTo>
                    <a:pt x="153" y="3"/>
                  </a:lnTo>
                  <a:lnTo>
                    <a:pt x="156" y="0"/>
                  </a:lnTo>
                  <a:lnTo>
                    <a:pt x="157"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245"/>
            <p:cNvSpPr>
              <a:spLocks/>
            </p:cNvSpPr>
            <p:nvPr/>
          </p:nvSpPr>
          <p:spPr bwMode="auto">
            <a:xfrm>
              <a:off x="1314" y="2244"/>
              <a:ext cx="158" cy="168"/>
            </a:xfrm>
            <a:custGeom>
              <a:avLst/>
              <a:gdLst>
                <a:gd name="T0" fmla="*/ 142 w 158"/>
                <a:gd name="T1" fmla="*/ 0 h 168"/>
                <a:gd name="T2" fmla="*/ 140 w 158"/>
                <a:gd name="T3" fmla="*/ 0 h 168"/>
                <a:gd name="T4" fmla="*/ 136 w 158"/>
                <a:gd name="T5" fmla="*/ 3 h 168"/>
                <a:gd name="T6" fmla="*/ 129 w 158"/>
                <a:gd name="T7" fmla="*/ 5 h 168"/>
                <a:gd name="T8" fmla="*/ 119 w 158"/>
                <a:gd name="T9" fmla="*/ 10 h 168"/>
                <a:gd name="T10" fmla="*/ 109 w 158"/>
                <a:gd name="T11" fmla="*/ 16 h 168"/>
                <a:gd name="T12" fmla="*/ 97 w 158"/>
                <a:gd name="T13" fmla="*/ 21 h 168"/>
                <a:gd name="T14" fmla="*/ 85 w 158"/>
                <a:gd name="T15" fmla="*/ 27 h 168"/>
                <a:gd name="T16" fmla="*/ 74 w 158"/>
                <a:gd name="T17" fmla="*/ 34 h 168"/>
                <a:gd name="T18" fmla="*/ 64 w 158"/>
                <a:gd name="T19" fmla="*/ 43 h 168"/>
                <a:gd name="T20" fmla="*/ 54 w 158"/>
                <a:gd name="T21" fmla="*/ 52 h 168"/>
                <a:gd name="T22" fmla="*/ 44 w 158"/>
                <a:gd name="T23" fmla="*/ 60 h 168"/>
                <a:gd name="T24" fmla="*/ 36 w 158"/>
                <a:gd name="T25" fmla="*/ 69 h 168"/>
                <a:gd name="T26" fmla="*/ 29 w 158"/>
                <a:gd name="T27" fmla="*/ 78 h 168"/>
                <a:gd name="T28" fmla="*/ 23 w 158"/>
                <a:gd name="T29" fmla="*/ 83 h 168"/>
                <a:gd name="T30" fmla="*/ 21 w 158"/>
                <a:gd name="T31" fmla="*/ 88 h 168"/>
                <a:gd name="T32" fmla="*/ 19 w 158"/>
                <a:gd name="T33" fmla="*/ 89 h 168"/>
                <a:gd name="T34" fmla="*/ 0 w 158"/>
                <a:gd name="T35" fmla="*/ 144 h 168"/>
                <a:gd name="T36" fmla="*/ 19 w 158"/>
                <a:gd name="T37" fmla="*/ 168 h 168"/>
                <a:gd name="T38" fmla="*/ 19 w 158"/>
                <a:gd name="T39" fmla="*/ 166 h 168"/>
                <a:gd name="T40" fmla="*/ 19 w 158"/>
                <a:gd name="T41" fmla="*/ 158 h 168"/>
                <a:gd name="T42" fmla="*/ 19 w 158"/>
                <a:gd name="T43" fmla="*/ 147 h 168"/>
                <a:gd name="T44" fmla="*/ 23 w 158"/>
                <a:gd name="T45" fmla="*/ 132 h 168"/>
                <a:gd name="T46" fmla="*/ 29 w 158"/>
                <a:gd name="T47" fmla="*/ 116 h 168"/>
                <a:gd name="T48" fmla="*/ 39 w 158"/>
                <a:gd name="T49" fmla="*/ 98 h 168"/>
                <a:gd name="T50" fmla="*/ 54 w 158"/>
                <a:gd name="T51" fmla="*/ 79 h 168"/>
                <a:gd name="T52" fmla="*/ 74 w 158"/>
                <a:gd name="T53" fmla="*/ 60 h 168"/>
                <a:gd name="T54" fmla="*/ 96 w 158"/>
                <a:gd name="T55" fmla="*/ 43 h 168"/>
                <a:gd name="T56" fmla="*/ 114 w 158"/>
                <a:gd name="T57" fmla="*/ 30 h 168"/>
                <a:gd name="T58" fmla="*/ 129 w 158"/>
                <a:gd name="T59" fmla="*/ 18 h 168"/>
                <a:gd name="T60" fmla="*/ 140 w 158"/>
                <a:gd name="T61" fmla="*/ 11 h 168"/>
                <a:gd name="T62" fmla="*/ 148 w 158"/>
                <a:gd name="T63" fmla="*/ 5 h 168"/>
                <a:gd name="T64" fmla="*/ 153 w 158"/>
                <a:gd name="T65" fmla="*/ 3 h 168"/>
                <a:gd name="T66" fmla="*/ 156 w 158"/>
                <a:gd name="T67" fmla="*/ 0 h 168"/>
                <a:gd name="T68" fmla="*/ 158 w 158"/>
                <a:gd name="T69" fmla="*/ 0 h 168"/>
                <a:gd name="T70" fmla="*/ 142 w 15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8"/>
                <a:gd name="T110" fmla="*/ 158 w 15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8">
                  <a:moveTo>
                    <a:pt x="142" y="0"/>
                  </a:moveTo>
                  <a:lnTo>
                    <a:pt x="140" y="0"/>
                  </a:lnTo>
                  <a:lnTo>
                    <a:pt x="136" y="3"/>
                  </a:lnTo>
                  <a:lnTo>
                    <a:pt x="129" y="5"/>
                  </a:lnTo>
                  <a:lnTo>
                    <a:pt x="119" y="10"/>
                  </a:lnTo>
                  <a:lnTo>
                    <a:pt x="109" y="16"/>
                  </a:lnTo>
                  <a:lnTo>
                    <a:pt x="97" y="21"/>
                  </a:lnTo>
                  <a:lnTo>
                    <a:pt x="85" y="27"/>
                  </a:lnTo>
                  <a:lnTo>
                    <a:pt x="74" y="34"/>
                  </a:lnTo>
                  <a:lnTo>
                    <a:pt x="64" y="43"/>
                  </a:lnTo>
                  <a:lnTo>
                    <a:pt x="54" y="52"/>
                  </a:lnTo>
                  <a:lnTo>
                    <a:pt x="44" y="60"/>
                  </a:lnTo>
                  <a:lnTo>
                    <a:pt x="36" y="69"/>
                  </a:lnTo>
                  <a:lnTo>
                    <a:pt x="29" y="78"/>
                  </a:lnTo>
                  <a:lnTo>
                    <a:pt x="23" y="83"/>
                  </a:lnTo>
                  <a:lnTo>
                    <a:pt x="21" y="88"/>
                  </a:lnTo>
                  <a:lnTo>
                    <a:pt x="19" y="89"/>
                  </a:lnTo>
                  <a:lnTo>
                    <a:pt x="0" y="144"/>
                  </a:lnTo>
                  <a:lnTo>
                    <a:pt x="19" y="168"/>
                  </a:lnTo>
                  <a:lnTo>
                    <a:pt x="19" y="166"/>
                  </a:lnTo>
                  <a:lnTo>
                    <a:pt x="19" y="158"/>
                  </a:lnTo>
                  <a:lnTo>
                    <a:pt x="19" y="147"/>
                  </a:lnTo>
                  <a:lnTo>
                    <a:pt x="23" y="132"/>
                  </a:lnTo>
                  <a:lnTo>
                    <a:pt x="29" y="116"/>
                  </a:lnTo>
                  <a:lnTo>
                    <a:pt x="39" y="98"/>
                  </a:lnTo>
                  <a:lnTo>
                    <a:pt x="54" y="79"/>
                  </a:lnTo>
                  <a:lnTo>
                    <a:pt x="74" y="60"/>
                  </a:lnTo>
                  <a:lnTo>
                    <a:pt x="96" y="43"/>
                  </a:lnTo>
                  <a:lnTo>
                    <a:pt x="114" y="30"/>
                  </a:lnTo>
                  <a:lnTo>
                    <a:pt x="129" y="18"/>
                  </a:lnTo>
                  <a:lnTo>
                    <a:pt x="140" y="11"/>
                  </a:lnTo>
                  <a:lnTo>
                    <a:pt x="148" y="5"/>
                  </a:lnTo>
                  <a:lnTo>
                    <a:pt x="153" y="3"/>
                  </a:lnTo>
                  <a:lnTo>
                    <a:pt x="156" y="0"/>
                  </a:lnTo>
                  <a:lnTo>
                    <a:pt x="158" y="0"/>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46"/>
            <p:cNvSpPr>
              <a:spLocks/>
            </p:cNvSpPr>
            <p:nvPr/>
          </p:nvSpPr>
          <p:spPr bwMode="auto">
            <a:xfrm>
              <a:off x="1343" y="2280"/>
              <a:ext cx="157" cy="168"/>
            </a:xfrm>
            <a:custGeom>
              <a:avLst/>
              <a:gdLst>
                <a:gd name="T0" fmla="*/ 143 w 157"/>
                <a:gd name="T1" fmla="*/ 0 h 168"/>
                <a:gd name="T2" fmla="*/ 142 w 157"/>
                <a:gd name="T3" fmla="*/ 0 h 168"/>
                <a:gd name="T4" fmla="*/ 136 w 157"/>
                <a:gd name="T5" fmla="*/ 3 h 168"/>
                <a:gd name="T6" fmla="*/ 129 w 157"/>
                <a:gd name="T7" fmla="*/ 5 h 168"/>
                <a:gd name="T8" fmla="*/ 120 w 157"/>
                <a:gd name="T9" fmla="*/ 10 h 168"/>
                <a:gd name="T10" fmla="*/ 108 w 157"/>
                <a:gd name="T11" fmla="*/ 16 h 168"/>
                <a:gd name="T12" fmla="*/ 97 w 157"/>
                <a:gd name="T13" fmla="*/ 21 h 168"/>
                <a:gd name="T14" fmla="*/ 85 w 157"/>
                <a:gd name="T15" fmla="*/ 27 h 168"/>
                <a:gd name="T16" fmla="*/ 75 w 157"/>
                <a:gd name="T17" fmla="*/ 34 h 168"/>
                <a:gd name="T18" fmla="*/ 64 w 157"/>
                <a:gd name="T19" fmla="*/ 43 h 168"/>
                <a:gd name="T20" fmla="*/ 54 w 157"/>
                <a:gd name="T21" fmla="*/ 52 h 168"/>
                <a:gd name="T22" fmla="*/ 45 w 157"/>
                <a:gd name="T23" fmla="*/ 60 h 168"/>
                <a:gd name="T24" fmla="*/ 36 w 157"/>
                <a:gd name="T25" fmla="*/ 69 h 168"/>
                <a:gd name="T26" fmla="*/ 29 w 157"/>
                <a:gd name="T27" fmla="*/ 78 h 168"/>
                <a:gd name="T28" fmla="*/ 25 w 157"/>
                <a:gd name="T29" fmla="*/ 83 h 168"/>
                <a:gd name="T30" fmla="*/ 22 w 157"/>
                <a:gd name="T31" fmla="*/ 88 h 168"/>
                <a:gd name="T32" fmla="*/ 20 w 157"/>
                <a:gd name="T33" fmla="*/ 89 h 168"/>
                <a:gd name="T34" fmla="*/ 0 w 157"/>
                <a:gd name="T35" fmla="*/ 144 h 168"/>
                <a:gd name="T36" fmla="*/ 20 w 157"/>
                <a:gd name="T37" fmla="*/ 168 h 168"/>
                <a:gd name="T38" fmla="*/ 20 w 157"/>
                <a:gd name="T39" fmla="*/ 166 h 168"/>
                <a:gd name="T40" fmla="*/ 20 w 157"/>
                <a:gd name="T41" fmla="*/ 158 h 168"/>
                <a:gd name="T42" fmla="*/ 20 w 157"/>
                <a:gd name="T43" fmla="*/ 147 h 168"/>
                <a:gd name="T44" fmla="*/ 23 w 157"/>
                <a:gd name="T45" fmla="*/ 132 h 168"/>
                <a:gd name="T46" fmla="*/ 29 w 157"/>
                <a:gd name="T47" fmla="*/ 117 h 168"/>
                <a:gd name="T48" fmla="*/ 39 w 157"/>
                <a:gd name="T49" fmla="*/ 98 h 168"/>
                <a:gd name="T50" fmla="*/ 54 w 157"/>
                <a:gd name="T51" fmla="*/ 79 h 168"/>
                <a:gd name="T52" fmla="*/ 75 w 157"/>
                <a:gd name="T53" fmla="*/ 60 h 168"/>
                <a:gd name="T54" fmla="*/ 97 w 157"/>
                <a:gd name="T55" fmla="*/ 43 h 168"/>
                <a:gd name="T56" fmla="*/ 114 w 157"/>
                <a:gd name="T57" fmla="*/ 30 h 168"/>
                <a:gd name="T58" fmla="*/ 129 w 157"/>
                <a:gd name="T59" fmla="*/ 18 h 168"/>
                <a:gd name="T60" fmla="*/ 140 w 157"/>
                <a:gd name="T61" fmla="*/ 11 h 168"/>
                <a:gd name="T62" fmla="*/ 147 w 157"/>
                <a:gd name="T63" fmla="*/ 5 h 168"/>
                <a:gd name="T64" fmla="*/ 153 w 157"/>
                <a:gd name="T65" fmla="*/ 3 h 168"/>
                <a:gd name="T66" fmla="*/ 156 w 157"/>
                <a:gd name="T67" fmla="*/ 0 h 168"/>
                <a:gd name="T68" fmla="*/ 157 w 157"/>
                <a:gd name="T69" fmla="*/ 0 h 168"/>
                <a:gd name="T70" fmla="*/ 143 w 157"/>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168"/>
                <a:gd name="T110" fmla="*/ 157 w 157"/>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168">
                  <a:moveTo>
                    <a:pt x="143" y="0"/>
                  </a:moveTo>
                  <a:lnTo>
                    <a:pt x="142" y="0"/>
                  </a:lnTo>
                  <a:lnTo>
                    <a:pt x="136" y="3"/>
                  </a:lnTo>
                  <a:lnTo>
                    <a:pt x="129" y="5"/>
                  </a:lnTo>
                  <a:lnTo>
                    <a:pt x="120" y="10"/>
                  </a:lnTo>
                  <a:lnTo>
                    <a:pt x="108" y="16"/>
                  </a:lnTo>
                  <a:lnTo>
                    <a:pt x="97" y="21"/>
                  </a:lnTo>
                  <a:lnTo>
                    <a:pt x="85" y="27"/>
                  </a:lnTo>
                  <a:lnTo>
                    <a:pt x="75" y="34"/>
                  </a:lnTo>
                  <a:lnTo>
                    <a:pt x="64" y="43"/>
                  </a:lnTo>
                  <a:lnTo>
                    <a:pt x="54" y="52"/>
                  </a:lnTo>
                  <a:lnTo>
                    <a:pt x="45" y="60"/>
                  </a:lnTo>
                  <a:lnTo>
                    <a:pt x="36" y="69"/>
                  </a:lnTo>
                  <a:lnTo>
                    <a:pt x="29" y="78"/>
                  </a:lnTo>
                  <a:lnTo>
                    <a:pt x="25" y="83"/>
                  </a:lnTo>
                  <a:lnTo>
                    <a:pt x="22" y="88"/>
                  </a:lnTo>
                  <a:lnTo>
                    <a:pt x="20" y="89"/>
                  </a:lnTo>
                  <a:lnTo>
                    <a:pt x="0" y="144"/>
                  </a:lnTo>
                  <a:lnTo>
                    <a:pt x="20" y="168"/>
                  </a:lnTo>
                  <a:lnTo>
                    <a:pt x="20" y="166"/>
                  </a:lnTo>
                  <a:lnTo>
                    <a:pt x="20" y="158"/>
                  </a:lnTo>
                  <a:lnTo>
                    <a:pt x="20" y="147"/>
                  </a:lnTo>
                  <a:lnTo>
                    <a:pt x="23" y="132"/>
                  </a:lnTo>
                  <a:lnTo>
                    <a:pt x="29" y="117"/>
                  </a:lnTo>
                  <a:lnTo>
                    <a:pt x="39" y="98"/>
                  </a:lnTo>
                  <a:lnTo>
                    <a:pt x="54" y="79"/>
                  </a:lnTo>
                  <a:lnTo>
                    <a:pt x="75" y="60"/>
                  </a:lnTo>
                  <a:lnTo>
                    <a:pt x="97" y="43"/>
                  </a:lnTo>
                  <a:lnTo>
                    <a:pt x="114" y="30"/>
                  </a:lnTo>
                  <a:lnTo>
                    <a:pt x="129" y="18"/>
                  </a:lnTo>
                  <a:lnTo>
                    <a:pt x="140" y="11"/>
                  </a:lnTo>
                  <a:lnTo>
                    <a:pt x="147" y="5"/>
                  </a:lnTo>
                  <a:lnTo>
                    <a:pt x="153" y="3"/>
                  </a:lnTo>
                  <a:lnTo>
                    <a:pt x="156" y="0"/>
                  </a:lnTo>
                  <a:lnTo>
                    <a:pt x="157"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247"/>
            <p:cNvSpPr>
              <a:spLocks/>
            </p:cNvSpPr>
            <p:nvPr/>
          </p:nvSpPr>
          <p:spPr bwMode="auto">
            <a:xfrm>
              <a:off x="1374" y="2316"/>
              <a:ext cx="157" cy="168"/>
            </a:xfrm>
            <a:custGeom>
              <a:avLst/>
              <a:gdLst>
                <a:gd name="T0" fmla="*/ 141 w 157"/>
                <a:gd name="T1" fmla="*/ 0 h 168"/>
                <a:gd name="T2" fmla="*/ 139 w 157"/>
                <a:gd name="T3" fmla="*/ 0 h 168"/>
                <a:gd name="T4" fmla="*/ 134 w 157"/>
                <a:gd name="T5" fmla="*/ 3 h 168"/>
                <a:gd name="T6" fmla="*/ 126 w 157"/>
                <a:gd name="T7" fmla="*/ 6 h 168"/>
                <a:gd name="T8" fmla="*/ 118 w 157"/>
                <a:gd name="T9" fmla="*/ 10 h 168"/>
                <a:gd name="T10" fmla="*/ 106 w 157"/>
                <a:gd name="T11" fmla="*/ 16 h 168"/>
                <a:gd name="T12" fmla="*/ 95 w 157"/>
                <a:gd name="T13" fmla="*/ 21 h 168"/>
                <a:gd name="T14" fmla="*/ 83 w 157"/>
                <a:gd name="T15" fmla="*/ 27 h 168"/>
                <a:gd name="T16" fmla="*/ 72 w 157"/>
                <a:gd name="T17" fmla="*/ 34 h 168"/>
                <a:gd name="T18" fmla="*/ 62 w 157"/>
                <a:gd name="T19" fmla="*/ 43 h 168"/>
                <a:gd name="T20" fmla="*/ 51 w 157"/>
                <a:gd name="T21" fmla="*/ 52 h 168"/>
                <a:gd name="T22" fmla="*/ 43 w 157"/>
                <a:gd name="T23" fmla="*/ 60 h 168"/>
                <a:gd name="T24" fmla="*/ 34 w 157"/>
                <a:gd name="T25" fmla="*/ 69 h 168"/>
                <a:gd name="T26" fmla="*/ 28 w 157"/>
                <a:gd name="T27" fmla="*/ 78 h 168"/>
                <a:gd name="T28" fmla="*/ 23 w 157"/>
                <a:gd name="T29" fmla="*/ 83 h 168"/>
                <a:gd name="T30" fmla="*/ 20 w 157"/>
                <a:gd name="T31" fmla="*/ 88 h 168"/>
                <a:gd name="T32" fmla="*/ 18 w 157"/>
                <a:gd name="T33" fmla="*/ 89 h 168"/>
                <a:gd name="T34" fmla="*/ 0 w 157"/>
                <a:gd name="T35" fmla="*/ 144 h 168"/>
                <a:gd name="T36" fmla="*/ 18 w 157"/>
                <a:gd name="T37" fmla="*/ 168 h 168"/>
                <a:gd name="T38" fmla="*/ 18 w 157"/>
                <a:gd name="T39" fmla="*/ 166 h 168"/>
                <a:gd name="T40" fmla="*/ 18 w 157"/>
                <a:gd name="T41" fmla="*/ 158 h 168"/>
                <a:gd name="T42" fmla="*/ 18 w 157"/>
                <a:gd name="T43" fmla="*/ 147 h 168"/>
                <a:gd name="T44" fmla="*/ 21 w 157"/>
                <a:gd name="T45" fmla="*/ 132 h 168"/>
                <a:gd name="T46" fmla="*/ 27 w 157"/>
                <a:gd name="T47" fmla="*/ 115 h 168"/>
                <a:gd name="T48" fmla="*/ 37 w 157"/>
                <a:gd name="T49" fmla="*/ 98 h 168"/>
                <a:gd name="T50" fmla="*/ 51 w 157"/>
                <a:gd name="T51" fmla="*/ 78 h 168"/>
                <a:gd name="T52" fmla="*/ 72 w 157"/>
                <a:gd name="T53" fmla="*/ 59 h 168"/>
                <a:gd name="T54" fmla="*/ 93 w 157"/>
                <a:gd name="T55" fmla="*/ 42 h 168"/>
                <a:gd name="T56" fmla="*/ 112 w 157"/>
                <a:gd name="T57" fmla="*/ 29 h 168"/>
                <a:gd name="T58" fmla="*/ 126 w 157"/>
                <a:gd name="T59" fmla="*/ 19 h 168"/>
                <a:gd name="T60" fmla="*/ 138 w 157"/>
                <a:gd name="T61" fmla="*/ 11 h 168"/>
                <a:gd name="T62" fmla="*/ 147 w 157"/>
                <a:gd name="T63" fmla="*/ 6 h 168"/>
                <a:gd name="T64" fmla="*/ 152 w 157"/>
                <a:gd name="T65" fmla="*/ 3 h 168"/>
                <a:gd name="T66" fmla="*/ 155 w 157"/>
                <a:gd name="T67" fmla="*/ 0 h 168"/>
                <a:gd name="T68" fmla="*/ 157 w 157"/>
                <a:gd name="T69" fmla="*/ 0 h 168"/>
                <a:gd name="T70" fmla="*/ 141 w 157"/>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168"/>
                <a:gd name="T110" fmla="*/ 157 w 157"/>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168">
                  <a:moveTo>
                    <a:pt x="141" y="0"/>
                  </a:moveTo>
                  <a:lnTo>
                    <a:pt x="139" y="0"/>
                  </a:lnTo>
                  <a:lnTo>
                    <a:pt x="134" y="3"/>
                  </a:lnTo>
                  <a:lnTo>
                    <a:pt x="126" y="6"/>
                  </a:lnTo>
                  <a:lnTo>
                    <a:pt x="118" y="10"/>
                  </a:lnTo>
                  <a:lnTo>
                    <a:pt x="106" y="16"/>
                  </a:lnTo>
                  <a:lnTo>
                    <a:pt x="95" y="21"/>
                  </a:lnTo>
                  <a:lnTo>
                    <a:pt x="83" y="27"/>
                  </a:lnTo>
                  <a:lnTo>
                    <a:pt x="72" y="34"/>
                  </a:lnTo>
                  <a:lnTo>
                    <a:pt x="62" y="43"/>
                  </a:lnTo>
                  <a:lnTo>
                    <a:pt x="51" y="52"/>
                  </a:lnTo>
                  <a:lnTo>
                    <a:pt x="43" y="60"/>
                  </a:lnTo>
                  <a:lnTo>
                    <a:pt x="34" y="69"/>
                  </a:lnTo>
                  <a:lnTo>
                    <a:pt x="28" y="78"/>
                  </a:lnTo>
                  <a:lnTo>
                    <a:pt x="23" y="83"/>
                  </a:lnTo>
                  <a:lnTo>
                    <a:pt x="20" y="88"/>
                  </a:lnTo>
                  <a:lnTo>
                    <a:pt x="18" y="89"/>
                  </a:lnTo>
                  <a:lnTo>
                    <a:pt x="0" y="144"/>
                  </a:lnTo>
                  <a:lnTo>
                    <a:pt x="18" y="168"/>
                  </a:lnTo>
                  <a:lnTo>
                    <a:pt x="18" y="166"/>
                  </a:lnTo>
                  <a:lnTo>
                    <a:pt x="18" y="158"/>
                  </a:lnTo>
                  <a:lnTo>
                    <a:pt x="18" y="147"/>
                  </a:lnTo>
                  <a:lnTo>
                    <a:pt x="21" y="132"/>
                  </a:lnTo>
                  <a:lnTo>
                    <a:pt x="27" y="115"/>
                  </a:lnTo>
                  <a:lnTo>
                    <a:pt x="37" y="98"/>
                  </a:lnTo>
                  <a:lnTo>
                    <a:pt x="51" y="78"/>
                  </a:lnTo>
                  <a:lnTo>
                    <a:pt x="72" y="59"/>
                  </a:lnTo>
                  <a:lnTo>
                    <a:pt x="93" y="42"/>
                  </a:lnTo>
                  <a:lnTo>
                    <a:pt x="112" y="29"/>
                  </a:lnTo>
                  <a:lnTo>
                    <a:pt x="126" y="19"/>
                  </a:lnTo>
                  <a:lnTo>
                    <a:pt x="138" y="11"/>
                  </a:lnTo>
                  <a:lnTo>
                    <a:pt x="147" y="6"/>
                  </a:lnTo>
                  <a:lnTo>
                    <a:pt x="152" y="3"/>
                  </a:lnTo>
                  <a:lnTo>
                    <a:pt x="155" y="0"/>
                  </a:lnTo>
                  <a:lnTo>
                    <a:pt x="157" y="0"/>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248"/>
            <p:cNvSpPr>
              <a:spLocks/>
            </p:cNvSpPr>
            <p:nvPr/>
          </p:nvSpPr>
          <p:spPr bwMode="auto">
            <a:xfrm>
              <a:off x="1402" y="2352"/>
              <a:ext cx="158" cy="169"/>
            </a:xfrm>
            <a:custGeom>
              <a:avLst/>
              <a:gdLst>
                <a:gd name="T0" fmla="*/ 143 w 158"/>
                <a:gd name="T1" fmla="*/ 0 h 169"/>
                <a:gd name="T2" fmla="*/ 142 w 158"/>
                <a:gd name="T3" fmla="*/ 0 h 169"/>
                <a:gd name="T4" fmla="*/ 136 w 158"/>
                <a:gd name="T5" fmla="*/ 3 h 169"/>
                <a:gd name="T6" fmla="*/ 129 w 158"/>
                <a:gd name="T7" fmla="*/ 6 h 169"/>
                <a:gd name="T8" fmla="*/ 120 w 158"/>
                <a:gd name="T9" fmla="*/ 10 h 169"/>
                <a:gd name="T10" fmla="*/ 109 w 158"/>
                <a:gd name="T11" fmla="*/ 14 h 169"/>
                <a:gd name="T12" fmla="*/ 97 w 158"/>
                <a:gd name="T13" fmla="*/ 20 h 169"/>
                <a:gd name="T14" fmla="*/ 86 w 158"/>
                <a:gd name="T15" fmla="*/ 27 h 169"/>
                <a:gd name="T16" fmla="*/ 74 w 158"/>
                <a:gd name="T17" fmla="*/ 34 h 169"/>
                <a:gd name="T18" fmla="*/ 62 w 158"/>
                <a:gd name="T19" fmla="*/ 43 h 169"/>
                <a:gd name="T20" fmla="*/ 52 w 158"/>
                <a:gd name="T21" fmla="*/ 52 h 169"/>
                <a:gd name="T22" fmla="*/ 44 w 158"/>
                <a:gd name="T23" fmla="*/ 60 h 169"/>
                <a:gd name="T24" fmla="*/ 36 w 158"/>
                <a:gd name="T25" fmla="*/ 69 h 169"/>
                <a:gd name="T26" fmla="*/ 29 w 158"/>
                <a:gd name="T27" fmla="*/ 78 h 169"/>
                <a:gd name="T28" fmla="*/ 25 w 158"/>
                <a:gd name="T29" fmla="*/ 83 h 169"/>
                <a:gd name="T30" fmla="*/ 22 w 158"/>
                <a:gd name="T31" fmla="*/ 88 h 169"/>
                <a:gd name="T32" fmla="*/ 21 w 158"/>
                <a:gd name="T33" fmla="*/ 89 h 169"/>
                <a:gd name="T34" fmla="*/ 0 w 158"/>
                <a:gd name="T35" fmla="*/ 144 h 169"/>
                <a:gd name="T36" fmla="*/ 21 w 158"/>
                <a:gd name="T37" fmla="*/ 169 h 169"/>
                <a:gd name="T38" fmla="*/ 21 w 158"/>
                <a:gd name="T39" fmla="*/ 166 h 169"/>
                <a:gd name="T40" fmla="*/ 21 w 158"/>
                <a:gd name="T41" fmla="*/ 158 h 169"/>
                <a:gd name="T42" fmla="*/ 21 w 158"/>
                <a:gd name="T43" fmla="*/ 147 h 169"/>
                <a:gd name="T44" fmla="*/ 23 w 158"/>
                <a:gd name="T45" fmla="*/ 132 h 169"/>
                <a:gd name="T46" fmla="*/ 29 w 158"/>
                <a:gd name="T47" fmla="*/ 115 h 169"/>
                <a:gd name="T48" fmla="*/ 39 w 158"/>
                <a:gd name="T49" fmla="*/ 98 h 169"/>
                <a:gd name="T50" fmla="*/ 54 w 158"/>
                <a:gd name="T51" fmla="*/ 78 h 169"/>
                <a:gd name="T52" fmla="*/ 74 w 158"/>
                <a:gd name="T53" fmla="*/ 59 h 169"/>
                <a:gd name="T54" fmla="*/ 96 w 158"/>
                <a:gd name="T55" fmla="*/ 42 h 169"/>
                <a:gd name="T56" fmla="*/ 114 w 158"/>
                <a:gd name="T57" fmla="*/ 29 h 169"/>
                <a:gd name="T58" fmla="*/ 129 w 158"/>
                <a:gd name="T59" fmla="*/ 19 h 169"/>
                <a:gd name="T60" fmla="*/ 140 w 158"/>
                <a:gd name="T61" fmla="*/ 11 h 169"/>
                <a:gd name="T62" fmla="*/ 148 w 158"/>
                <a:gd name="T63" fmla="*/ 6 h 169"/>
                <a:gd name="T64" fmla="*/ 153 w 158"/>
                <a:gd name="T65" fmla="*/ 3 h 169"/>
                <a:gd name="T66" fmla="*/ 156 w 158"/>
                <a:gd name="T67" fmla="*/ 0 h 169"/>
                <a:gd name="T68" fmla="*/ 158 w 158"/>
                <a:gd name="T69" fmla="*/ 0 h 169"/>
                <a:gd name="T70" fmla="*/ 143 w 158"/>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69"/>
                <a:gd name="T110" fmla="*/ 158 w 158"/>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69">
                  <a:moveTo>
                    <a:pt x="143" y="0"/>
                  </a:moveTo>
                  <a:lnTo>
                    <a:pt x="142" y="0"/>
                  </a:lnTo>
                  <a:lnTo>
                    <a:pt x="136" y="3"/>
                  </a:lnTo>
                  <a:lnTo>
                    <a:pt x="129" y="6"/>
                  </a:lnTo>
                  <a:lnTo>
                    <a:pt x="120" y="10"/>
                  </a:lnTo>
                  <a:lnTo>
                    <a:pt x="109" y="14"/>
                  </a:lnTo>
                  <a:lnTo>
                    <a:pt x="97" y="20"/>
                  </a:lnTo>
                  <a:lnTo>
                    <a:pt x="86" y="27"/>
                  </a:lnTo>
                  <a:lnTo>
                    <a:pt x="74" y="34"/>
                  </a:lnTo>
                  <a:lnTo>
                    <a:pt x="62" y="43"/>
                  </a:lnTo>
                  <a:lnTo>
                    <a:pt x="52" y="52"/>
                  </a:lnTo>
                  <a:lnTo>
                    <a:pt x="44" y="60"/>
                  </a:lnTo>
                  <a:lnTo>
                    <a:pt x="36" y="69"/>
                  </a:lnTo>
                  <a:lnTo>
                    <a:pt x="29" y="78"/>
                  </a:lnTo>
                  <a:lnTo>
                    <a:pt x="25" y="83"/>
                  </a:lnTo>
                  <a:lnTo>
                    <a:pt x="22" y="88"/>
                  </a:lnTo>
                  <a:lnTo>
                    <a:pt x="21" y="89"/>
                  </a:lnTo>
                  <a:lnTo>
                    <a:pt x="0" y="144"/>
                  </a:lnTo>
                  <a:lnTo>
                    <a:pt x="21" y="169"/>
                  </a:lnTo>
                  <a:lnTo>
                    <a:pt x="21" y="166"/>
                  </a:lnTo>
                  <a:lnTo>
                    <a:pt x="21" y="158"/>
                  </a:lnTo>
                  <a:lnTo>
                    <a:pt x="21" y="147"/>
                  </a:lnTo>
                  <a:lnTo>
                    <a:pt x="23" y="132"/>
                  </a:lnTo>
                  <a:lnTo>
                    <a:pt x="29" y="115"/>
                  </a:lnTo>
                  <a:lnTo>
                    <a:pt x="39" y="98"/>
                  </a:lnTo>
                  <a:lnTo>
                    <a:pt x="54" y="78"/>
                  </a:lnTo>
                  <a:lnTo>
                    <a:pt x="74" y="59"/>
                  </a:lnTo>
                  <a:lnTo>
                    <a:pt x="96" y="42"/>
                  </a:lnTo>
                  <a:lnTo>
                    <a:pt x="114" y="29"/>
                  </a:lnTo>
                  <a:lnTo>
                    <a:pt x="129" y="19"/>
                  </a:lnTo>
                  <a:lnTo>
                    <a:pt x="140" y="11"/>
                  </a:lnTo>
                  <a:lnTo>
                    <a:pt x="148" y="6"/>
                  </a:lnTo>
                  <a:lnTo>
                    <a:pt x="153" y="3"/>
                  </a:lnTo>
                  <a:lnTo>
                    <a:pt x="156" y="0"/>
                  </a:lnTo>
                  <a:lnTo>
                    <a:pt x="158"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249"/>
            <p:cNvSpPr>
              <a:spLocks/>
            </p:cNvSpPr>
            <p:nvPr/>
          </p:nvSpPr>
          <p:spPr bwMode="auto">
            <a:xfrm>
              <a:off x="1430" y="2388"/>
              <a:ext cx="159" cy="169"/>
            </a:xfrm>
            <a:custGeom>
              <a:avLst/>
              <a:gdLst>
                <a:gd name="T0" fmla="*/ 144 w 159"/>
                <a:gd name="T1" fmla="*/ 0 h 169"/>
                <a:gd name="T2" fmla="*/ 143 w 159"/>
                <a:gd name="T3" fmla="*/ 0 h 169"/>
                <a:gd name="T4" fmla="*/ 137 w 159"/>
                <a:gd name="T5" fmla="*/ 3 h 169"/>
                <a:gd name="T6" fmla="*/ 130 w 159"/>
                <a:gd name="T7" fmla="*/ 6 h 169"/>
                <a:gd name="T8" fmla="*/ 121 w 159"/>
                <a:gd name="T9" fmla="*/ 10 h 169"/>
                <a:gd name="T10" fmla="*/ 109 w 159"/>
                <a:gd name="T11" fmla="*/ 14 h 169"/>
                <a:gd name="T12" fmla="*/ 98 w 159"/>
                <a:gd name="T13" fmla="*/ 20 h 169"/>
                <a:gd name="T14" fmla="*/ 86 w 159"/>
                <a:gd name="T15" fmla="*/ 27 h 169"/>
                <a:gd name="T16" fmla="*/ 75 w 159"/>
                <a:gd name="T17" fmla="*/ 34 h 169"/>
                <a:gd name="T18" fmla="*/ 63 w 159"/>
                <a:gd name="T19" fmla="*/ 43 h 169"/>
                <a:gd name="T20" fmla="*/ 53 w 159"/>
                <a:gd name="T21" fmla="*/ 52 h 169"/>
                <a:gd name="T22" fmla="*/ 45 w 159"/>
                <a:gd name="T23" fmla="*/ 60 h 169"/>
                <a:gd name="T24" fmla="*/ 36 w 159"/>
                <a:gd name="T25" fmla="*/ 69 h 169"/>
                <a:gd name="T26" fmla="*/ 29 w 159"/>
                <a:gd name="T27" fmla="*/ 78 h 169"/>
                <a:gd name="T28" fmla="*/ 24 w 159"/>
                <a:gd name="T29" fmla="*/ 84 h 169"/>
                <a:gd name="T30" fmla="*/ 21 w 159"/>
                <a:gd name="T31" fmla="*/ 88 h 169"/>
                <a:gd name="T32" fmla="*/ 20 w 159"/>
                <a:gd name="T33" fmla="*/ 89 h 169"/>
                <a:gd name="T34" fmla="*/ 0 w 159"/>
                <a:gd name="T35" fmla="*/ 144 h 169"/>
                <a:gd name="T36" fmla="*/ 20 w 159"/>
                <a:gd name="T37" fmla="*/ 169 h 169"/>
                <a:gd name="T38" fmla="*/ 20 w 159"/>
                <a:gd name="T39" fmla="*/ 166 h 169"/>
                <a:gd name="T40" fmla="*/ 20 w 159"/>
                <a:gd name="T41" fmla="*/ 158 h 169"/>
                <a:gd name="T42" fmla="*/ 20 w 159"/>
                <a:gd name="T43" fmla="*/ 147 h 169"/>
                <a:gd name="T44" fmla="*/ 23 w 159"/>
                <a:gd name="T45" fmla="*/ 133 h 169"/>
                <a:gd name="T46" fmla="*/ 29 w 159"/>
                <a:gd name="T47" fmla="*/ 115 h 169"/>
                <a:gd name="T48" fmla="*/ 39 w 159"/>
                <a:gd name="T49" fmla="*/ 98 h 169"/>
                <a:gd name="T50" fmla="*/ 53 w 159"/>
                <a:gd name="T51" fmla="*/ 78 h 169"/>
                <a:gd name="T52" fmla="*/ 75 w 159"/>
                <a:gd name="T53" fmla="*/ 59 h 169"/>
                <a:gd name="T54" fmla="*/ 96 w 159"/>
                <a:gd name="T55" fmla="*/ 42 h 169"/>
                <a:gd name="T56" fmla="*/ 115 w 159"/>
                <a:gd name="T57" fmla="*/ 29 h 169"/>
                <a:gd name="T58" fmla="*/ 130 w 159"/>
                <a:gd name="T59" fmla="*/ 19 h 169"/>
                <a:gd name="T60" fmla="*/ 141 w 159"/>
                <a:gd name="T61" fmla="*/ 11 h 169"/>
                <a:gd name="T62" fmla="*/ 150 w 159"/>
                <a:gd name="T63" fmla="*/ 6 h 169"/>
                <a:gd name="T64" fmla="*/ 154 w 159"/>
                <a:gd name="T65" fmla="*/ 3 h 169"/>
                <a:gd name="T66" fmla="*/ 157 w 159"/>
                <a:gd name="T67" fmla="*/ 0 h 169"/>
                <a:gd name="T68" fmla="*/ 159 w 159"/>
                <a:gd name="T69" fmla="*/ 0 h 169"/>
                <a:gd name="T70" fmla="*/ 144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4" y="0"/>
                  </a:moveTo>
                  <a:lnTo>
                    <a:pt x="143" y="0"/>
                  </a:lnTo>
                  <a:lnTo>
                    <a:pt x="137" y="3"/>
                  </a:lnTo>
                  <a:lnTo>
                    <a:pt x="130" y="6"/>
                  </a:lnTo>
                  <a:lnTo>
                    <a:pt x="121" y="10"/>
                  </a:lnTo>
                  <a:lnTo>
                    <a:pt x="109" y="14"/>
                  </a:lnTo>
                  <a:lnTo>
                    <a:pt x="98" y="20"/>
                  </a:lnTo>
                  <a:lnTo>
                    <a:pt x="86" y="27"/>
                  </a:lnTo>
                  <a:lnTo>
                    <a:pt x="75" y="34"/>
                  </a:lnTo>
                  <a:lnTo>
                    <a:pt x="63" y="43"/>
                  </a:lnTo>
                  <a:lnTo>
                    <a:pt x="53" y="52"/>
                  </a:lnTo>
                  <a:lnTo>
                    <a:pt x="45" y="60"/>
                  </a:lnTo>
                  <a:lnTo>
                    <a:pt x="36" y="69"/>
                  </a:lnTo>
                  <a:lnTo>
                    <a:pt x="29" y="78"/>
                  </a:lnTo>
                  <a:lnTo>
                    <a:pt x="24" y="84"/>
                  </a:lnTo>
                  <a:lnTo>
                    <a:pt x="21" y="88"/>
                  </a:lnTo>
                  <a:lnTo>
                    <a:pt x="20" y="89"/>
                  </a:lnTo>
                  <a:lnTo>
                    <a:pt x="0" y="144"/>
                  </a:lnTo>
                  <a:lnTo>
                    <a:pt x="20" y="169"/>
                  </a:lnTo>
                  <a:lnTo>
                    <a:pt x="20" y="166"/>
                  </a:lnTo>
                  <a:lnTo>
                    <a:pt x="20" y="158"/>
                  </a:lnTo>
                  <a:lnTo>
                    <a:pt x="20" y="147"/>
                  </a:lnTo>
                  <a:lnTo>
                    <a:pt x="23" y="133"/>
                  </a:lnTo>
                  <a:lnTo>
                    <a:pt x="29" y="115"/>
                  </a:lnTo>
                  <a:lnTo>
                    <a:pt x="39" y="98"/>
                  </a:lnTo>
                  <a:lnTo>
                    <a:pt x="53" y="78"/>
                  </a:lnTo>
                  <a:lnTo>
                    <a:pt x="75" y="59"/>
                  </a:lnTo>
                  <a:lnTo>
                    <a:pt x="96" y="42"/>
                  </a:lnTo>
                  <a:lnTo>
                    <a:pt x="115" y="29"/>
                  </a:lnTo>
                  <a:lnTo>
                    <a:pt x="130" y="19"/>
                  </a:lnTo>
                  <a:lnTo>
                    <a:pt x="141" y="11"/>
                  </a:lnTo>
                  <a:lnTo>
                    <a:pt x="150" y="6"/>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250"/>
            <p:cNvSpPr>
              <a:spLocks/>
            </p:cNvSpPr>
            <p:nvPr/>
          </p:nvSpPr>
          <p:spPr bwMode="auto">
            <a:xfrm>
              <a:off x="1460" y="2424"/>
              <a:ext cx="159" cy="169"/>
            </a:xfrm>
            <a:custGeom>
              <a:avLst/>
              <a:gdLst>
                <a:gd name="T0" fmla="*/ 143 w 159"/>
                <a:gd name="T1" fmla="*/ 0 h 169"/>
                <a:gd name="T2" fmla="*/ 141 w 159"/>
                <a:gd name="T3" fmla="*/ 0 h 169"/>
                <a:gd name="T4" fmla="*/ 136 w 159"/>
                <a:gd name="T5" fmla="*/ 3 h 169"/>
                <a:gd name="T6" fmla="*/ 129 w 159"/>
                <a:gd name="T7" fmla="*/ 6 h 169"/>
                <a:gd name="T8" fmla="*/ 120 w 159"/>
                <a:gd name="T9" fmla="*/ 10 h 169"/>
                <a:gd name="T10" fmla="*/ 108 w 159"/>
                <a:gd name="T11" fmla="*/ 14 h 169"/>
                <a:gd name="T12" fmla="*/ 97 w 159"/>
                <a:gd name="T13" fmla="*/ 20 h 169"/>
                <a:gd name="T14" fmla="*/ 85 w 159"/>
                <a:gd name="T15" fmla="*/ 27 h 169"/>
                <a:gd name="T16" fmla="*/ 74 w 159"/>
                <a:gd name="T17" fmla="*/ 35 h 169"/>
                <a:gd name="T18" fmla="*/ 64 w 159"/>
                <a:gd name="T19" fmla="*/ 43 h 169"/>
                <a:gd name="T20" fmla="*/ 53 w 159"/>
                <a:gd name="T21" fmla="*/ 52 h 169"/>
                <a:gd name="T22" fmla="*/ 45 w 159"/>
                <a:gd name="T23" fmla="*/ 60 h 169"/>
                <a:gd name="T24" fmla="*/ 36 w 159"/>
                <a:gd name="T25" fmla="*/ 69 h 169"/>
                <a:gd name="T26" fmla="*/ 29 w 159"/>
                <a:gd name="T27" fmla="*/ 78 h 169"/>
                <a:gd name="T28" fmla="*/ 25 w 159"/>
                <a:gd name="T29" fmla="*/ 84 h 169"/>
                <a:gd name="T30" fmla="*/ 22 w 159"/>
                <a:gd name="T31" fmla="*/ 88 h 169"/>
                <a:gd name="T32" fmla="*/ 20 w 159"/>
                <a:gd name="T33" fmla="*/ 89 h 169"/>
                <a:gd name="T34" fmla="*/ 0 w 159"/>
                <a:gd name="T35" fmla="*/ 144 h 169"/>
                <a:gd name="T36" fmla="*/ 20 w 159"/>
                <a:gd name="T37" fmla="*/ 169 h 169"/>
                <a:gd name="T38" fmla="*/ 20 w 159"/>
                <a:gd name="T39" fmla="*/ 166 h 169"/>
                <a:gd name="T40" fmla="*/ 20 w 159"/>
                <a:gd name="T41" fmla="*/ 159 h 169"/>
                <a:gd name="T42" fmla="*/ 20 w 159"/>
                <a:gd name="T43" fmla="*/ 147 h 169"/>
                <a:gd name="T44" fmla="*/ 23 w 159"/>
                <a:gd name="T45" fmla="*/ 133 h 169"/>
                <a:gd name="T46" fmla="*/ 29 w 159"/>
                <a:gd name="T47" fmla="*/ 115 h 169"/>
                <a:gd name="T48" fmla="*/ 39 w 159"/>
                <a:gd name="T49" fmla="*/ 98 h 169"/>
                <a:gd name="T50" fmla="*/ 53 w 159"/>
                <a:gd name="T51" fmla="*/ 78 h 169"/>
                <a:gd name="T52" fmla="*/ 74 w 159"/>
                <a:gd name="T53" fmla="*/ 59 h 169"/>
                <a:gd name="T54" fmla="*/ 95 w 159"/>
                <a:gd name="T55" fmla="*/ 42 h 169"/>
                <a:gd name="T56" fmla="*/ 114 w 159"/>
                <a:gd name="T57" fmla="*/ 29 h 169"/>
                <a:gd name="T58" fmla="*/ 129 w 159"/>
                <a:gd name="T59" fmla="*/ 19 h 169"/>
                <a:gd name="T60" fmla="*/ 140 w 159"/>
                <a:gd name="T61" fmla="*/ 11 h 169"/>
                <a:gd name="T62" fmla="*/ 149 w 159"/>
                <a:gd name="T63" fmla="*/ 6 h 169"/>
                <a:gd name="T64" fmla="*/ 154 w 159"/>
                <a:gd name="T65" fmla="*/ 3 h 169"/>
                <a:gd name="T66" fmla="*/ 157 w 159"/>
                <a:gd name="T67" fmla="*/ 0 h 169"/>
                <a:gd name="T68" fmla="*/ 159 w 159"/>
                <a:gd name="T69" fmla="*/ 0 h 169"/>
                <a:gd name="T70" fmla="*/ 143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3" y="0"/>
                  </a:moveTo>
                  <a:lnTo>
                    <a:pt x="141" y="0"/>
                  </a:lnTo>
                  <a:lnTo>
                    <a:pt x="136" y="3"/>
                  </a:lnTo>
                  <a:lnTo>
                    <a:pt x="129" y="6"/>
                  </a:lnTo>
                  <a:lnTo>
                    <a:pt x="120" y="10"/>
                  </a:lnTo>
                  <a:lnTo>
                    <a:pt x="108" y="14"/>
                  </a:lnTo>
                  <a:lnTo>
                    <a:pt x="97" y="20"/>
                  </a:lnTo>
                  <a:lnTo>
                    <a:pt x="85" y="27"/>
                  </a:lnTo>
                  <a:lnTo>
                    <a:pt x="74" y="35"/>
                  </a:lnTo>
                  <a:lnTo>
                    <a:pt x="64" y="43"/>
                  </a:lnTo>
                  <a:lnTo>
                    <a:pt x="53" y="52"/>
                  </a:lnTo>
                  <a:lnTo>
                    <a:pt x="45" y="60"/>
                  </a:lnTo>
                  <a:lnTo>
                    <a:pt x="36" y="69"/>
                  </a:lnTo>
                  <a:lnTo>
                    <a:pt x="29" y="78"/>
                  </a:lnTo>
                  <a:lnTo>
                    <a:pt x="25" y="84"/>
                  </a:lnTo>
                  <a:lnTo>
                    <a:pt x="22" y="88"/>
                  </a:lnTo>
                  <a:lnTo>
                    <a:pt x="20" y="89"/>
                  </a:lnTo>
                  <a:lnTo>
                    <a:pt x="0" y="144"/>
                  </a:lnTo>
                  <a:lnTo>
                    <a:pt x="20" y="169"/>
                  </a:lnTo>
                  <a:lnTo>
                    <a:pt x="20" y="166"/>
                  </a:lnTo>
                  <a:lnTo>
                    <a:pt x="20" y="159"/>
                  </a:lnTo>
                  <a:lnTo>
                    <a:pt x="20" y="147"/>
                  </a:lnTo>
                  <a:lnTo>
                    <a:pt x="23" y="133"/>
                  </a:lnTo>
                  <a:lnTo>
                    <a:pt x="29" y="115"/>
                  </a:lnTo>
                  <a:lnTo>
                    <a:pt x="39" y="98"/>
                  </a:lnTo>
                  <a:lnTo>
                    <a:pt x="53" y="78"/>
                  </a:lnTo>
                  <a:lnTo>
                    <a:pt x="74" y="59"/>
                  </a:lnTo>
                  <a:lnTo>
                    <a:pt x="95" y="42"/>
                  </a:lnTo>
                  <a:lnTo>
                    <a:pt x="114" y="29"/>
                  </a:lnTo>
                  <a:lnTo>
                    <a:pt x="129" y="19"/>
                  </a:lnTo>
                  <a:lnTo>
                    <a:pt x="140" y="11"/>
                  </a:lnTo>
                  <a:lnTo>
                    <a:pt x="149" y="6"/>
                  </a:lnTo>
                  <a:lnTo>
                    <a:pt x="154" y="3"/>
                  </a:lnTo>
                  <a:lnTo>
                    <a:pt x="157"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251"/>
            <p:cNvSpPr>
              <a:spLocks/>
            </p:cNvSpPr>
            <p:nvPr/>
          </p:nvSpPr>
          <p:spPr bwMode="auto">
            <a:xfrm>
              <a:off x="1489" y="2460"/>
              <a:ext cx="159" cy="169"/>
            </a:xfrm>
            <a:custGeom>
              <a:avLst/>
              <a:gdLst>
                <a:gd name="T0" fmla="*/ 144 w 159"/>
                <a:gd name="T1" fmla="*/ 0 h 169"/>
                <a:gd name="T2" fmla="*/ 143 w 159"/>
                <a:gd name="T3" fmla="*/ 0 h 169"/>
                <a:gd name="T4" fmla="*/ 137 w 159"/>
                <a:gd name="T5" fmla="*/ 3 h 169"/>
                <a:gd name="T6" fmla="*/ 130 w 159"/>
                <a:gd name="T7" fmla="*/ 6 h 169"/>
                <a:gd name="T8" fmla="*/ 121 w 159"/>
                <a:gd name="T9" fmla="*/ 10 h 169"/>
                <a:gd name="T10" fmla="*/ 110 w 159"/>
                <a:gd name="T11" fmla="*/ 14 h 169"/>
                <a:gd name="T12" fmla="*/ 98 w 159"/>
                <a:gd name="T13" fmla="*/ 20 h 169"/>
                <a:gd name="T14" fmla="*/ 87 w 159"/>
                <a:gd name="T15" fmla="*/ 27 h 169"/>
                <a:gd name="T16" fmla="*/ 75 w 159"/>
                <a:gd name="T17" fmla="*/ 35 h 169"/>
                <a:gd name="T18" fmla="*/ 63 w 159"/>
                <a:gd name="T19" fmla="*/ 43 h 169"/>
                <a:gd name="T20" fmla="*/ 53 w 159"/>
                <a:gd name="T21" fmla="*/ 52 h 169"/>
                <a:gd name="T22" fmla="*/ 45 w 159"/>
                <a:gd name="T23" fmla="*/ 61 h 169"/>
                <a:gd name="T24" fmla="*/ 36 w 159"/>
                <a:gd name="T25" fmla="*/ 69 h 169"/>
                <a:gd name="T26" fmla="*/ 29 w 159"/>
                <a:gd name="T27" fmla="*/ 78 h 169"/>
                <a:gd name="T28" fmla="*/ 24 w 159"/>
                <a:gd name="T29" fmla="*/ 84 h 169"/>
                <a:gd name="T30" fmla="*/ 22 w 159"/>
                <a:gd name="T31" fmla="*/ 88 h 169"/>
                <a:gd name="T32" fmla="*/ 20 w 159"/>
                <a:gd name="T33" fmla="*/ 89 h 169"/>
                <a:gd name="T34" fmla="*/ 0 w 159"/>
                <a:gd name="T35" fmla="*/ 144 h 169"/>
                <a:gd name="T36" fmla="*/ 20 w 159"/>
                <a:gd name="T37" fmla="*/ 169 h 169"/>
                <a:gd name="T38" fmla="*/ 20 w 159"/>
                <a:gd name="T39" fmla="*/ 166 h 169"/>
                <a:gd name="T40" fmla="*/ 20 w 159"/>
                <a:gd name="T41" fmla="*/ 159 h 169"/>
                <a:gd name="T42" fmla="*/ 20 w 159"/>
                <a:gd name="T43" fmla="*/ 147 h 169"/>
                <a:gd name="T44" fmla="*/ 23 w 159"/>
                <a:gd name="T45" fmla="*/ 133 h 169"/>
                <a:gd name="T46" fmla="*/ 29 w 159"/>
                <a:gd name="T47" fmla="*/ 115 h 169"/>
                <a:gd name="T48" fmla="*/ 39 w 159"/>
                <a:gd name="T49" fmla="*/ 98 h 169"/>
                <a:gd name="T50" fmla="*/ 53 w 159"/>
                <a:gd name="T51" fmla="*/ 78 h 169"/>
                <a:gd name="T52" fmla="*/ 75 w 159"/>
                <a:gd name="T53" fmla="*/ 59 h 169"/>
                <a:gd name="T54" fmla="*/ 97 w 159"/>
                <a:gd name="T55" fmla="*/ 42 h 169"/>
                <a:gd name="T56" fmla="*/ 115 w 159"/>
                <a:gd name="T57" fmla="*/ 29 h 169"/>
                <a:gd name="T58" fmla="*/ 130 w 159"/>
                <a:gd name="T59" fmla="*/ 19 h 169"/>
                <a:gd name="T60" fmla="*/ 141 w 159"/>
                <a:gd name="T61" fmla="*/ 12 h 169"/>
                <a:gd name="T62" fmla="*/ 149 w 159"/>
                <a:gd name="T63" fmla="*/ 6 h 169"/>
                <a:gd name="T64" fmla="*/ 154 w 159"/>
                <a:gd name="T65" fmla="*/ 3 h 169"/>
                <a:gd name="T66" fmla="*/ 157 w 159"/>
                <a:gd name="T67" fmla="*/ 0 h 169"/>
                <a:gd name="T68" fmla="*/ 159 w 159"/>
                <a:gd name="T69" fmla="*/ 0 h 169"/>
                <a:gd name="T70" fmla="*/ 144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4" y="0"/>
                  </a:moveTo>
                  <a:lnTo>
                    <a:pt x="143" y="0"/>
                  </a:lnTo>
                  <a:lnTo>
                    <a:pt x="137" y="3"/>
                  </a:lnTo>
                  <a:lnTo>
                    <a:pt x="130" y="6"/>
                  </a:lnTo>
                  <a:lnTo>
                    <a:pt x="121" y="10"/>
                  </a:lnTo>
                  <a:lnTo>
                    <a:pt x="110" y="14"/>
                  </a:lnTo>
                  <a:lnTo>
                    <a:pt x="98" y="20"/>
                  </a:lnTo>
                  <a:lnTo>
                    <a:pt x="87" y="27"/>
                  </a:lnTo>
                  <a:lnTo>
                    <a:pt x="75" y="35"/>
                  </a:lnTo>
                  <a:lnTo>
                    <a:pt x="63" y="43"/>
                  </a:lnTo>
                  <a:lnTo>
                    <a:pt x="53" y="52"/>
                  </a:lnTo>
                  <a:lnTo>
                    <a:pt x="45" y="61"/>
                  </a:lnTo>
                  <a:lnTo>
                    <a:pt x="36" y="69"/>
                  </a:lnTo>
                  <a:lnTo>
                    <a:pt x="29" y="78"/>
                  </a:lnTo>
                  <a:lnTo>
                    <a:pt x="24" y="84"/>
                  </a:lnTo>
                  <a:lnTo>
                    <a:pt x="22" y="88"/>
                  </a:lnTo>
                  <a:lnTo>
                    <a:pt x="20" y="89"/>
                  </a:lnTo>
                  <a:lnTo>
                    <a:pt x="0" y="144"/>
                  </a:lnTo>
                  <a:lnTo>
                    <a:pt x="20" y="169"/>
                  </a:lnTo>
                  <a:lnTo>
                    <a:pt x="20" y="166"/>
                  </a:lnTo>
                  <a:lnTo>
                    <a:pt x="20" y="159"/>
                  </a:lnTo>
                  <a:lnTo>
                    <a:pt x="20" y="147"/>
                  </a:lnTo>
                  <a:lnTo>
                    <a:pt x="23" y="133"/>
                  </a:lnTo>
                  <a:lnTo>
                    <a:pt x="29" y="115"/>
                  </a:lnTo>
                  <a:lnTo>
                    <a:pt x="39" y="98"/>
                  </a:lnTo>
                  <a:lnTo>
                    <a:pt x="53" y="78"/>
                  </a:lnTo>
                  <a:lnTo>
                    <a:pt x="75" y="59"/>
                  </a:lnTo>
                  <a:lnTo>
                    <a:pt x="97" y="42"/>
                  </a:lnTo>
                  <a:lnTo>
                    <a:pt x="115" y="29"/>
                  </a:lnTo>
                  <a:lnTo>
                    <a:pt x="130" y="19"/>
                  </a:lnTo>
                  <a:lnTo>
                    <a:pt x="141" y="12"/>
                  </a:lnTo>
                  <a:lnTo>
                    <a:pt x="149" y="6"/>
                  </a:lnTo>
                  <a:lnTo>
                    <a:pt x="154" y="3"/>
                  </a:lnTo>
                  <a:lnTo>
                    <a:pt x="157" y="0"/>
                  </a:lnTo>
                  <a:lnTo>
                    <a:pt x="159"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252"/>
            <p:cNvSpPr>
              <a:spLocks/>
            </p:cNvSpPr>
            <p:nvPr/>
          </p:nvSpPr>
          <p:spPr bwMode="auto">
            <a:xfrm>
              <a:off x="1519" y="2496"/>
              <a:ext cx="159" cy="169"/>
            </a:xfrm>
            <a:custGeom>
              <a:avLst/>
              <a:gdLst>
                <a:gd name="T0" fmla="*/ 143 w 159"/>
                <a:gd name="T1" fmla="*/ 0 h 169"/>
                <a:gd name="T2" fmla="*/ 142 w 159"/>
                <a:gd name="T3" fmla="*/ 0 h 169"/>
                <a:gd name="T4" fmla="*/ 136 w 159"/>
                <a:gd name="T5" fmla="*/ 3 h 169"/>
                <a:gd name="T6" fmla="*/ 129 w 159"/>
                <a:gd name="T7" fmla="*/ 6 h 169"/>
                <a:gd name="T8" fmla="*/ 120 w 159"/>
                <a:gd name="T9" fmla="*/ 10 h 169"/>
                <a:gd name="T10" fmla="*/ 108 w 159"/>
                <a:gd name="T11" fmla="*/ 14 h 169"/>
                <a:gd name="T12" fmla="*/ 97 w 159"/>
                <a:gd name="T13" fmla="*/ 20 h 169"/>
                <a:gd name="T14" fmla="*/ 85 w 159"/>
                <a:gd name="T15" fmla="*/ 27 h 169"/>
                <a:gd name="T16" fmla="*/ 74 w 159"/>
                <a:gd name="T17" fmla="*/ 35 h 169"/>
                <a:gd name="T18" fmla="*/ 64 w 159"/>
                <a:gd name="T19" fmla="*/ 43 h 169"/>
                <a:gd name="T20" fmla="*/ 54 w 159"/>
                <a:gd name="T21" fmla="*/ 52 h 169"/>
                <a:gd name="T22" fmla="*/ 44 w 159"/>
                <a:gd name="T23" fmla="*/ 61 h 169"/>
                <a:gd name="T24" fmla="*/ 36 w 159"/>
                <a:gd name="T25" fmla="*/ 69 h 169"/>
                <a:gd name="T26" fmla="*/ 29 w 159"/>
                <a:gd name="T27" fmla="*/ 78 h 169"/>
                <a:gd name="T28" fmla="*/ 23 w 159"/>
                <a:gd name="T29" fmla="*/ 84 h 169"/>
                <a:gd name="T30" fmla="*/ 20 w 159"/>
                <a:gd name="T31" fmla="*/ 88 h 169"/>
                <a:gd name="T32" fmla="*/ 19 w 159"/>
                <a:gd name="T33" fmla="*/ 89 h 169"/>
                <a:gd name="T34" fmla="*/ 0 w 159"/>
                <a:gd name="T35" fmla="*/ 143 h 169"/>
                <a:gd name="T36" fmla="*/ 19 w 159"/>
                <a:gd name="T37" fmla="*/ 169 h 169"/>
                <a:gd name="T38" fmla="*/ 19 w 159"/>
                <a:gd name="T39" fmla="*/ 166 h 169"/>
                <a:gd name="T40" fmla="*/ 19 w 159"/>
                <a:gd name="T41" fmla="*/ 159 h 169"/>
                <a:gd name="T42" fmla="*/ 19 w 159"/>
                <a:gd name="T43" fmla="*/ 147 h 169"/>
                <a:gd name="T44" fmla="*/ 22 w 159"/>
                <a:gd name="T45" fmla="*/ 133 h 169"/>
                <a:gd name="T46" fmla="*/ 28 w 159"/>
                <a:gd name="T47" fmla="*/ 115 h 169"/>
                <a:gd name="T48" fmla="*/ 38 w 159"/>
                <a:gd name="T49" fmla="*/ 97 h 169"/>
                <a:gd name="T50" fmla="*/ 52 w 159"/>
                <a:gd name="T51" fmla="*/ 78 h 169"/>
                <a:gd name="T52" fmla="*/ 74 w 159"/>
                <a:gd name="T53" fmla="*/ 59 h 169"/>
                <a:gd name="T54" fmla="*/ 95 w 159"/>
                <a:gd name="T55" fmla="*/ 42 h 169"/>
                <a:gd name="T56" fmla="*/ 114 w 159"/>
                <a:gd name="T57" fmla="*/ 29 h 169"/>
                <a:gd name="T58" fmla="*/ 129 w 159"/>
                <a:gd name="T59" fmla="*/ 19 h 169"/>
                <a:gd name="T60" fmla="*/ 140 w 159"/>
                <a:gd name="T61" fmla="*/ 12 h 169"/>
                <a:gd name="T62" fmla="*/ 149 w 159"/>
                <a:gd name="T63" fmla="*/ 6 h 169"/>
                <a:gd name="T64" fmla="*/ 155 w 159"/>
                <a:gd name="T65" fmla="*/ 3 h 169"/>
                <a:gd name="T66" fmla="*/ 158 w 159"/>
                <a:gd name="T67" fmla="*/ 0 h 169"/>
                <a:gd name="T68" fmla="*/ 159 w 159"/>
                <a:gd name="T69" fmla="*/ 0 h 169"/>
                <a:gd name="T70" fmla="*/ 143 w 159"/>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69"/>
                <a:gd name="T110" fmla="*/ 159 w 159"/>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69">
                  <a:moveTo>
                    <a:pt x="143" y="0"/>
                  </a:moveTo>
                  <a:lnTo>
                    <a:pt x="142" y="0"/>
                  </a:lnTo>
                  <a:lnTo>
                    <a:pt x="136" y="3"/>
                  </a:lnTo>
                  <a:lnTo>
                    <a:pt x="129" y="6"/>
                  </a:lnTo>
                  <a:lnTo>
                    <a:pt x="120" y="10"/>
                  </a:lnTo>
                  <a:lnTo>
                    <a:pt x="108" y="14"/>
                  </a:lnTo>
                  <a:lnTo>
                    <a:pt x="97" y="20"/>
                  </a:lnTo>
                  <a:lnTo>
                    <a:pt x="85" y="27"/>
                  </a:lnTo>
                  <a:lnTo>
                    <a:pt x="74" y="35"/>
                  </a:lnTo>
                  <a:lnTo>
                    <a:pt x="64" y="43"/>
                  </a:lnTo>
                  <a:lnTo>
                    <a:pt x="54" y="52"/>
                  </a:lnTo>
                  <a:lnTo>
                    <a:pt x="44" y="61"/>
                  </a:lnTo>
                  <a:lnTo>
                    <a:pt x="36" y="69"/>
                  </a:lnTo>
                  <a:lnTo>
                    <a:pt x="29" y="78"/>
                  </a:lnTo>
                  <a:lnTo>
                    <a:pt x="23" y="84"/>
                  </a:lnTo>
                  <a:lnTo>
                    <a:pt x="20" y="88"/>
                  </a:lnTo>
                  <a:lnTo>
                    <a:pt x="19" y="89"/>
                  </a:lnTo>
                  <a:lnTo>
                    <a:pt x="0" y="143"/>
                  </a:lnTo>
                  <a:lnTo>
                    <a:pt x="19" y="169"/>
                  </a:lnTo>
                  <a:lnTo>
                    <a:pt x="19" y="166"/>
                  </a:lnTo>
                  <a:lnTo>
                    <a:pt x="19" y="159"/>
                  </a:lnTo>
                  <a:lnTo>
                    <a:pt x="19" y="147"/>
                  </a:lnTo>
                  <a:lnTo>
                    <a:pt x="22" y="133"/>
                  </a:lnTo>
                  <a:lnTo>
                    <a:pt x="28" y="115"/>
                  </a:lnTo>
                  <a:lnTo>
                    <a:pt x="38" y="97"/>
                  </a:lnTo>
                  <a:lnTo>
                    <a:pt x="52" y="78"/>
                  </a:lnTo>
                  <a:lnTo>
                    <a:pt x="74" y="59"/>
                  </a:lnTo>
                  <a:lnTo>
                    <a:pt x="95" y="42"/>
                  </a:lnTo>
                  <a:lnTo>
                    <a:pt x="114" y="29"/>
                  </a:lnTo>
                  <a:lnTo>
                    <a:pt x="129" y="19"/>
                  </a:lnTo>
                  <a:lnTo>
                    <a:pt x="140" y="12"/>
                  </a:lnTo>
                  <a:lnTo>
                    <a:pt x="149" y="6"/>
                  </a:lnTo>
                  <a:lnTo>
                    <a:pt x="155" y="3"/>
                  </a:lnTo>
                  <a:lnTo>
                    <a:pt x="158" y="0"/>
                  </a:lnTo>
                  <a:lnTo>
                    <a:pt x="159"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253"/>
            <p:cNvSpPr>
              <a:spLocks/>
            </p:cNvSpPr>
            <p:nvPr/>
          </p:nvSpPr>
          <p:spPr bwMode="auto">
            <a:xfrm>
              <a:off x="1319" y="2492"/>
              <a:ext cx="281" cy="292"/>
            </a:xfrm>
            <a:custGeom>
              <a:avLst/>
              <a:gdLst>
                <a:gd name="T0" fmla="*/ 246 w 281"/>
                <a:gd name="T1" fmla="*/ 238 h 292"/>
                <a:gd name="T2" fmla="*/ 244 w 281"/>
                <a:gd name="T3" fmla="*/ 236 h 292"/>
                <a:gd name="T4" fmla="*/ 233 w 281"/>
                <a:gd name="T5" fmla="*/ 229 h 292"/>
                <a:gd name="T6" fmla="*/ 220 w 281"/>
                <a:gd name="T7" fmla="*/ 222 h 292"/>
                <a:gd name="T8" fmla="*/ 205 w 281"/>
                <a:gd name="T9" fmla="*/ 210 h 292"/>
                <a:gd name="T10" fmla="*/ 186 w 281"/>
                <a:gd name="T11" fmla="*/ 199 h 292"/>
                <a:gd name="T12" fmla="*/ 167 w 281"/>
                <a:gd name="T13" fmla="*/ 187 h 292"/>
                <a:gd name="T14" fmla="*/ 148 w 281"/>
                <a:gd name="T15" fmla="*/ 177 h 292"/>
                <a:gd name="T16" fmla="*/ 132 w 281"/>
                <a:gd name="T17" fmla="*/ 168 h 292"/>
                <a:gd name="T18" fmla="*/ 115 w 281"/>
                <a:gd name="T19" fmla="*/ 155 h 292"/>
                <a:gd name="T20" fmla="*/ 95 w 281"/>
                <a:gd name="T21" fmla="*/ 134 h 292"/>
                <a:gd name="T22" fmla="*/ 73 w 281"/>
                <a:gd name="T23" fmla="*/ 106 h 292"/>
                <a:gd name="T24" fmla="*/ 52 w 281"/>
                <a:gd name="T25" fmla="*/ 76 h 292"/>
                <a:gd name="T26" fmla="*/ 31 w 281"/>
                <a:gd name="T27" fmla="*/ 47 h 292"/>
                <a:gd name="T28" fmla="*/ 16 w 281"/>
                <a:gd name="T29" fmla="*/ 23 h 292"/>
                <a:gd name="T30" fmla="*/ 4 w 281"/>
                <a:gd name="T31" fmla="*/ 5 h 292"/>
                <a:gd name="T32" fmla="*/ 0 w 281"/>
                <a:gd name="T33" fmla="*/ 0 h 292"/>
                <a:gd name="T34" fmla="*/ 0 w 281"/>
                <a:gd name="T35" fmla="*/ 24 h 292"/>
                <a:gd name="T36" fmla="*/ 187 w 281"/>
                <a:gd name="T37" fmla="*/ 258 h 292"/>
                <a:gd name="T38" fmla="*/ 281 w 281"/>
                <a:gd name="T39" fmla="*/ 292 h 292"/>
                <a:gd name="T40" fmla="*/ 246 w 281"/>
                <a:gd name="T41" fmla="*/ 238 h 2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1"/>
                <a:gd name="T64" fmla="*/ 0 h 292"/>
                <a:gd name="T65" fmla="*/ 281 w 281"/>
                <a:gd name="T66" fmla="*/ 292 h 2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1" h="292">
                  <a:moveTo>
                    <a:pt x="246" y="238"/>
                  </a:moveTo>
                  <a:lnTo>
                    <a:pt x="244" y="236"/>
                  </a:lnTo>
                  <a:lnTo>
                    <a:pt x="233" y="229"/>
                  </a:lnTo>
                  <a:lnTo>
                    <a:pt x="220" y="222"/>
                  </a:lnTo>
                  <a:lnTo>
                    <a:pt x="205" y="210"/>
                  </a:lnTo>
                  <a:lnTo>
                    <a:pt x="186" y="199"/>
                  </a:lnTo>
                  <a:lnTo>
                    <a:pt x="167" y="187"/>
                  </a:lnTo>
                  <a:lnTo>
                    <a:pt x="148" y="177"/>
                  </a:lnTo>
                  <a:lnTo>
                    <a:pt x="132" y="168"/>
                  </a:lnTo>
                  <a:lnTo>
                    <a:pt x="115" y="155"/>
                  </a:lnTo>
                  <a:lnTo>
                    <a:pt x="95" y="134"/>
                  </a:lnTo>
                  <a:lnTo>
                    <a:pt x="73" y="106"/>
                  </a:lnTo>
                  <a:lnTo>
                    <a:pt x="52" y="76"/>
                  </a:lnTo>
                  <a:lnTo>
                    <a:pt x="31" y="47"/>
                  </a:lnTo>
                  <a:lnTo>
                    <a:pt x="16" y="23"/>
                  </a:lnTo>
                  <a:lnTo>
                    <a:pt x="4" y="5"/>
                  </a:lnTo>
                  <a:lnTo>
                    <a:pt x="0" y="0"/>
                  </a:lnTo>
                  <a:lnTo>
                    <a:pt x="0" y="24"/>
                  </a:lnTo>
                  <a:lnTo>
                    <a:pt x="187" y="258"/>
                  </a:lnTo>
                  <a:lnTo>
                    <a:pt x="281" y="292"/>
                  </a:lnTo>
                  <a:lnTo>
                    <a:pt x="246"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254"/>
            <p:cNvSpPr>
              <a:spLocks/>
            </p:cNvSpPr>
            <p:nvPr/>
          </p:nvSpPr>
          <p:spPr bwMode="auto">
            <a:xfrm>
              <a:off x="1343" y="2424"/>
              <a:ext cx="240" cy="242"/>
            </a:xfrm>
            <a:custGeom>
              <a:avLst/>
              <a:gdLst>
                <a:gd name="T0" fmla="*/ 237 w 240"/>
                <a:gd name="T1" fmla="*/ 216 h 242"/>
                <a:gd name="T2" fmla="*/ 238 w 240"/>
                <a:gd name="T3" fmla="*/ 221 h 242"/>
                <a:gd name="T4" fmla="*/ 240 w 240"/>
                <a:gd name="T5" fmla="*/ 229 h 242"/>
                <a:gd name="T6" fmla="*/ 237 w 240"/>
                <a:gd name="T7" fmla="*/ 238 h 242"/>
                <a:gd name="T8" fmla="*/ 222 w 240"/>
                <a:gd name="T9" fmla="*/ 242 h 242"/>
                <a:gd name="T10" fmla="*/ 212 w 240"/>
                <a:gd name="T11" fmla="*/ 241 h 242"/>
                <a:gd name="T12" fmla="*/ 204 w 240"/>
                <a:gd name="T13" fmla="*/ 239 h 242"/>
                <a:gd name="T14" fmla="*/ 195 w 240"/>
                <a:gd name="T15" fmla="*/ 238 h 242"/>
                <a:gd name="T16" fmla="*/ 188 w 240"/>
                <a:gd name="T17" fmla="*/ 236 h 242"/>
                <a:gd name="T18" fmla="*/ 182 w 240"/>
                <a:gd name="T19" fmla="*/ 235 h 242"/>
                <a:gd name="T20" fmla="*/ 178 w 240"/>
                <a:gd name="T21" fmla="*/ 234 h 242"/>
                <a:gd name="T22" fmla="*/ 175 w 240"/>
                <a:gd name="T23" fmla="*/ 232 h 242"/>
                <a:gd name="T24" fmla="*/ 173 w 240"/>
                <a:gd name="T25" fmla="*/ 232 h 242"/>
                <a:gd name="T26" fmla="*/ 0 w 240"/>
                <a:gd name="T27" fmla="*/ 0 h 242"/>
                <a:gd name="T28" fmla="*/ 178 w 240"/>
                <a:gd name="T29" fmla="*/ 172 h 242"/>
                <a:gd name="T30" fmla="*/ 237 w 240"/>
                <a:gd name="T31" fmla="*/ 216 h 2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0"/>
                <a:gd name="T49" fmla="*/ 0 h 242"/>
                <a:gd name="T50" fmla="*/ 240 w 240"/>
                <a:gd name="T51" fmla="*/ 242 h 2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0" h="242">
                  <a:moveTo>
                    <a:pt x="237" y="216"/>
                  </a:moveTo>
                  <a:lnTo>
                    <a:pt x="238" y="221"/>
                  </a:lnTo>
                  <a:lnTo>
                    <a:pt x="240" y="229"/>
                  </a:lnTo>
                  <a:lnTo>
                    <a:pt x="237" y="238"/>
                  </a:lnTo>
                  <a:lnTo>
                    <a:pt x="222" y="242"/>
                  </a:lnTo>
                  <a:lnTo>
                    <a:pt x="212" y="241"/>
                  </a:lnTo>
                  <a:lnTo>
                    <a:pt x="204" y="239"/>
                  </a:lnTo>
                  <a:lnTo>
                    <a:pt x="195" y="238"/>
                  </a:lnTo>
                  <a:lnTo>
                    <a:pt x="188" y="236"/>
                  </a:lnTo>
                  <a:lnTo>
                    <a:pt x="182" y="235"/>
                  </a:lnTo>
                  <a:lnTo>
                    <a:pt x="178" y="234"/>
                  </a:lnTo>
                  <a:lnTo>
                    <a:pt x="175" y="232"/>
                  </a:lnTo>
                  <a:lnTo>
                    <a:pt x="173" y="232"/>
                  </a:lnTo>
                  <a:lnTo>
                    <a:pt x="0" y="0"/>
                  </a:lnTo>
                  <a:lnTo>
                    <a:pt x="178" y="172"/>
                  </a:lnTo>
                  <a:lnTo>
                    <a:pt x="23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255"/>
            <p:cNvSpPr>
              <a:spLocks/>
            </p:cNvSpPr>
            <p:nvPr/>
          </p:nvSpPr>
          <p:spPr bwMode="auto">
            <a:xfrm>
              <a:off x="545" y="1598"/>
              <a:ext cx="122" cy="111"/>
            </a:xfrm>
            <a:custGeom>
              <a:avLst/>
              <a:gdLst>
                <a:gd name="T0" fmla="*/ 0 w 122"/>
                <a:gd name="T1" fmla="*/ 72 h 111"/>
                <a:gd name="T2" fmla="*/ 35 w 122"/>
                <a:gd name="T3" fmla="*/ 31 h 111"/>
                <a:gd name="T4" fmla="*/ 122 w 122"/>
                <a:gd name="T5" fmla="*/ 0 h 111"/>
                <a:gd name="T6" fmla="*/ 100 w 122"/>
                <a:gd name="T7" fmla="*/ 62 h 111"/>
                <a:gd name="T8" fmla="*/ 65 w 122"/>
                <a:gd name="T9" fmla="*/ 111 h 111"/>
                <a:gd name="T10" fmla="*/ 90 w 122"/>
                <a:gd name="T11" fmla="*/ 31 h 111"/>
                <a:gd name="T12" fmla="*/ 35 w 122"/>
                <a:gd name="T13" fmla="*/ 66 h 111"/>
                <a:gd name="T14" fmla="*/ 0 w 122"/>
                <a:gd name="T15" fmla="*/ 72 h 11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11"/>
                <a:gd name="T26" fmla="*/ 122 w 12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11">
                  <a:moveTo>
                    <a:pt x="0" y="72"/>
                  </a:moveTo>
                  <a:lnTo>
                    <a:pt x="35" y="31"/>
                  </a:lnTo>
                  <a:lnTo>
                    <a:pt x="122" y="0"/>
                  </a:lnTo>
                  <a:lnTo>
                    <a:pt x="100" y="62"/>
                  </a:lnTo>
                  <a:lnTo>
                    <a:pt x="65" y="111"/>
                  </a:lnTo>
                  <a:lnTo>
                    <a:pt x="90" y="31"/>
                  </a:lnTo>
                  <a:lnTo>
                    <a:pt x="35" y="66"/>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256"/>
            <p:cNvSpPr>
              <a:spLocks/>
            </p:cNvSpPr>
            <p:nvPr/>
          </p:nvSpPr>
          <p:spPr bwMode="auto">
            <a:xfrm>
              <a:off x="346" y="1987"/>
              <a:ext cx="230" cy="84"/>
            </a:xfrm>
            <a:custGeom>
              <a:avLst/>
              <a:gdLst>
                <a:gd name="T0" fmla="*/ 45 w 230"/>
                <a:gd name="T1" fmla="*/ 0 h 84"/>
                <a:gd name="T2" fmla="*/ 179 w 230"/>
                <a:gd name="T3" fmla="*/ 10 h 84"/>
                <a:gd name="T4" fmla="*/ 230 w 230"/>
                <a:gd name="T5" fmla="*/ 84 h 84"/>
                <a:gd name="T6" fmla="*/ 189 w 230"/>
                <a:gd name="T7" fmla="*/ 39 h 84"/>
                <a:gd name="T8" fmla="*/ 150 w 230"/>
                <a:gd name="T9" fmla="*/ 39 h 84"/>
                <a:gd name="T10" fmla="*/ 0 w 230"/>
                <a:gd name="T11" fmla="*/ 45 h 84"/>
                <a:gd name="T12" fmla="*/ 45 w 230"/>
                <a:gd name="T13" fmla="*/ 0 h 84"/>
                <a:gd name="T14" fmla="*/ 0 60000 65536"/>
                <a:gd name="T15" fmla="*/ 0 60000 65536"/>
                <a:gd name="T16" fmla="*/ 0 60000 65536"/>
                <a:gd name="T17" fmla="*/ 0 60000 65536"/>
                <a:gd name="T18" fmla="*/ 0 60000 65536"/>
                <a:gd name="T19" fmla="*/ 0 60000 65536"/>
                <a:gd name="T20" fmla="*/ 0 60000 65536"/>
                <a:gd name="T21" fmla="*/ 0 w 230"/>
                <a:gd name="T22" fmla="*/ 0 h 84"/>
                <a:gd name="T23" fmla="*/ 230 w 23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84">
                  <a:moveTo>
                    <a:pt x="45" y="0"/>
                  </a:moveTo>
                  <a:lnTo>
                    <a:pt x="179" y="10"/>
                  </a:lnTo>
                  <a:lnTo>
                    <a:pt x="230" y="84"/>
                  </a:lnTo>
                  <a:lnTo>
                    <a:pt x="189" y="39"/>
                  </a:lnTo>
                  <a:lnTo>
                    <a:pt x="150" y="39"/>
                  </a:lnTo>
                  <a:lnTo>
                    <a:pt x="0" y="45"/>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257"/>
            <p:cNvSpPr>
              <a:spLocks/>
            </p:cNvSpPr>
            <p:nvPr/>
          </p:nvSpPr>
          <p:spPr bwMode="auto">
            <a:xfrm>
              <a:off x="65" y="2185"/>
              <a:ext cx="88" cy="445"/>
            </a:xfrm>
            <a:custGeom>
              <a:avLst/>
              <a:gdLst>
                <a:gd name="T0" fmla="*/ 0 w 88"/>
                <a:gd name="T1" fmla="*/ 0 h 445"/>
                <a:gd name="T2" fmla="*/ 0 w 88"/>
                <a:gd name="T3" fmla="*/ 28 h 445"/>
                <a:gd name="T4" fmla="*/ 0 w 88"/>
                <a:gd name="T5" fmla="*/ 90 h 445"/>
                <a:gd name="T6" fmla="*/ 0 w 88"/>
                <a:gd name="T7" fmla="*/ 157 h 445"/>
                <a:gd name="T8" fmla="*/ 0 w 88"/>
                <a:gd name="T9" fmla="*/ 193 h 445"/>
                <a:gd name="T10" fmla="*/ 1 w 88"/>
                <a:gd name="T11" fmla="*/ 200 h 445"/>
                <a:gd name="T12" fmla="*/ 7 w 88"/>
                <a:gd name="T13" fmla="*/ 209 h 445"/>
                <a:gd name="T14" fmla="*/ 16 w 88"/>
                <a:gd name="T15" fmla="*/ 220 h 445"/>
                <a:gd name="T16" fmla="*/ 24 w 88"/>
                <a:gd name="T17" fmla="*/ 230 h 445"/>
                <a:gd name="T18" fmla="*/ 33 w 88"/>
                <a:gd name="T19" fmla="*/ 240 h 445"/>
                <a:gd name="T20" fmla="*/ 42 w 88"/>
                <a:gd name="T21" fmla="*/ 249 h 445"/>
                <a:gd name="T22" fmla="*/ 48 w 88"/>
                <a:gd name="T23" fmla="*/ 255 h 445"/>
                <a:gd name="T24" fmla="*/ 49 w 88"/>
                <a:gd name="T25" fmla="*/ 258 h 445"/>
                <a:gd name="T26" fmla="*/ 46 w 88"/>
                <a:gd name="T27" fmla="*/ 274 h 445"/>
                <a:gd name="T28" fmla="*/ 42 w 88"/>
                <a:gd name="T29" fmla="*/ 310 h 445"/>
                <a:gd name="T30" fmla="*/ 37 w 88"/>
                <a:gd name="T31" fmla="*/ 350 h 445"/>
                <a:gd name="T32" fmla="*/ 35 w 88"/>
                <a:gd name="T33" fmla="*/ 376 h 445"/>
                <a:gd name="T34" fmla="*/ 40 w 88"/>
                <a:gd name="T35" fmla="*/ 395 h 445"/>
                <a:gd name="T36" fmla="*/ 55 w 88"/>
                <a:gd name="T37" fmla="*/ 418 h 445"/>
                <a:gd name="T38" fmla="*/ 68 w 88"/>
                <a:gd name="T39" fmla="*/ 436 h 445"/>
                <a:gd name="T40" fmla="*/ 74 w 88"/>
                <a:gd name="T41" fmla="*/ 445 h 445"/>
                <a:gd name="T42" fmla="*/ 63 w 88"/>
                <a:gd name="T43" fmla="*/ 366 h 445"/>
                <a:gd name="T44" fmla="*/ 68 w 88"/>
                <a:gd name="T45" fmla="*/ 349 h 445"/>
                <a:gd name="T46" fmla="*/ 76 w 88"/>
                <a:gd name="T47" fmla="*/ 310 h 445"/>
                <a:gd name="T48" fmla="*/ 84 w 88"/>
                <a:gd name="T49" fmla="*/ 268 h 445"/>
                <a:gd name="T50" fmla="*/ 88 w 88"/>
                <a:gd name="T51" fmla="*/ 243 h 445"/>
                <a:gd name="T52" fmla="*/ 86 w 88"/>
                <a:gd name="T53" fmla="*/ 236 h 445"/>
                <a:gd name="T54" fmla="*/ 81 w 88"/>
                <a:gd name="T55" fmla="*/ 226 h 445"/>
                <a:gd name="T56" fmla="*/ 74 w 88"/>
                <a:gd name="T57" fmla="*/ 216 h 445"/>
                <a:gd name="T58" fmla="*/ 66 w 88"/>
                <a:gd name="T59" fmla="*/ 204 h 445"/>
                <a:gd name="T60" fmla="*/ 58 w 88"/>
                <a:gd name="T61" fmla="*/ 194 h 445"/>
                <a:gd name="T62" fmla="*/ 50 w 88"/>
                <a:gd name="T63" fmla="*/ 186 h 445"/>
                <a:gd name="T64" fmla="*/ 45 w 88"/>
                <a:gd name="T65" fmla="*/ 180 h 445"/>
                <a:gd name="T66" fmla="*/ 43 w 88"/>
                <a:gd name="T67" fmla="*/ 178 h 445"/>
                <a:gd name="T68" fmla="*/ 24 w 88"/>
                <a:gd name="T69" fmla="*/ 59 h 445"/>
                <a:gd name="T70" fmla="*/ 24 w 88"/>
                <a:gd name="T71" fmla="*/ 20 h 445"/>
                <a:gd name="T72" fmla="*/ 0 w 88"/>
                <a:gd name="T73" fmla="*/ 0 h 4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445"/>
                <a:gd name="T113" fmla="*/ 88 w 88"/>
                <a:gd name="T114" fmla="*/ 445 h 4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445">
                  <a:moveTo>
                    <a:pt x="0" y="0"/>
                  </a:moveTo>
                  <a:lnTo>
                    <a:pt x="0" y="28"/>
                  </a:lnTo>
                  <a:lnTo>
                    <a:pt x="0" y="90"/>
                  </a:lnTo>
                  <a:lnTo>
                    <a:pt x="0" y="157"/>
                  </a:lnTo>
                  <a:lnTo>
                    <a:pt x="0" y="193"/>
                  </a:lnTo>
                  <a:lnTo>
                    <a:pt x="1" y="200"/>
                  </a:lnTo>
                  <a:lnTo>
                    <a:pt x="7" y="209"/>
                  </a:lnTo>
                  <a:lnTo>
                    <a:pt x="16" y="220"/>
                  </a:lnTo>
                  <a:lnTo>
                    <a:pt x="24" y="230"/>
                  </a:lnTo>
                  <a:lnTo>
                    <a:pt x="33" y="240"/>
                  </a:lnTo>
                  <a:lnTo>
                    <a:pt x="42" y="249"/>
                  </a:lnTo>
                  <a:lnTo>
                    <a:pt x="48" y="255"/>
                  </a:lnTo>
                  <a:lnTo>
                    <a:pt x="49" y="258"/>
                  </a:lnTo>
                  <a:lnTo>
                    <a:pt x="46" y="274"/>
                  </a:lnTo>
                  <a:lnTo>
                    <a:pt x="42" y="310"/>
                  </a:lnTo>
                  <a:lnTo>
                    <a:pt x="37" y="350"/>
                  </a:lnTo>
                  <a:lnTo>
                    <a:pt x="35" y="376"/>
                  </a:lnTo>
                  <a:lnTo>
                    <a:pt x="40" y="395"/>
                  </a:lnTo>
                  <a:lnTo>
                    <a:pt x="55" y="418"/>
                  </a:lnTo>
                  <a:lnTo>
                    <a:pt x="68" y="436"/>
                  </a:lnTo>
                  <a:lnTo>
                    <a:pt x="74" y="445"/>
                  </a:lnTo>
                  <a:lnTo>
                    <a:pt x="63" y="366"/>
                  </a:lnTo>
                  <a:lnTo>
                    <a:pt x="68" y="349"/>
                  </a:lnTo>
                  <a:lnTo>
                    <a:pt x="76" y="310"/>
                  </a:lnTo>
                  <a:lnTo>
                    <a:pt x="84" y="268"/>
                  </a:lnTo>
                  <a:lnTo>
                    <a:pt x="88" y="243"/>
                  </a:lnTo>
                  <a:lnTo>
                    <a:pt x="86" y="236"/>
                  </a:lnTo>
                  <a:lnTo>
                    <a:pt x="81" y="226"/>
                  </a:lnTo>
                  <a:lnTo>
                    <a:pt x="74" y="216"/>
                  </a:lnTo>
                  <a:lnTo>
                    <a:pt x="66" y="204"/>
                  </a:lnTo>
                  <a:lnTo>
                    <a:pt x="58" y="194"/>
                  </a:lnTo>
                  <a:lnTo>
                    <a:pt x="50" y="186"/>
                  </a:lnTo>
                  <a:lnTo>
                    <a:pt x="45" y="180"/>
                  </a:lnTo>
                  <a:lnTo>
                    <a:pt x="43" y="178"/>
                  </a:lnTo>
                  <a:lnTo>
                    <a:pt x="24" y="59"/>
                  </a:lnTo>
                  <a:lnTo>
                    <a:pt x="24"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258"/>
            <p:cNvSpPr>
              <a:spLocks/>
            </p:cNvSpPr>
            <p:nvPr/>
          </p:nvSpPr>
          <p:spPr bwMode="auto">
            <a:xfrm>
              <a:off x="671" y="1051"/>
              <a:ext cx="438" cy="296"/>
            </a:xfrm>
            <a:custGeom>
              <a:avLst/>
              <a:gdLst>
                <a:gd name="T0" fmla="*/ 43 w 438"/>
                <a:gd name="T1" fmla="*/ 133 h 296"/>
                <a:gd name="T2" fmla="*/ 88 w 438"/>
                <a:gd name="T3" fmla="*/ 136 h 296"/>
                <a:gd name="T4" fmla="*/ 131 w 438"/>
                <a:gd name="T5" fmla="*/ 140 h 296"/>
                <a:gd name="T6" fmla="*/ 176 w 438"/>
                <a:gd name="T7" fmla="*/ 144 h 296"/>
                <a:gd name="T8" fmla="*/ 211 w 438"/>
                <a:gd name="T9" fmla="*/ 129 h 296"/>
                <a:gd name="T10" fmla="*/ 235 w 438"/>
                <a:gd name="T11" fmla="*/ 95 h 296"/>
                <a:gd name="T12" fmla="*/ 260 w 438"/>
                <a:gd name="T13" fmla="*/ 61 h 296"/>
                <a:gd name="T14" fmla="*/ 284 w 438"/>
                <a:gd name="T15" fmla="*/ 26 h 296"/>
                <a:gd name="T16" fmla="*/ 304 w 438"/>
                <a:gd name="T17" fmla="*/ 3 h 296"/>
                <a:gd name="T18" fmla="*/ 320 w 438"/>
                <a:gd name="T19" fmla="*/ 2 h 296"/>
                <a:gd name="T20" fmla="*/ 335 w 438"/>
                <a:gd name="T21" fmla="*/ 13 h 296"/>
                <a:gd name="T22" fmla="*/ 338 w 438"/>
                <a:gd name="T23" fmla="*/ 29 h 296"/>
                <a:gd name="T24" fmla="*/ 323 w 438"/>
                <a:gd name="T25" fmla="*/ 51 h 296"/>
                <a:gd name="T26" fmla="*/ 303 w 438"/>
                <a:gd name="T27" fmla="*/ 79 h 296"/>
                <a:gd name="T28" fmla="*/ 281 w 438"/>
                <a:gd name="T29" fmla="*/ 107 h 296"/>
                <a:gd name="T30" fmla="*/ 261 w 438"/>
                <a:gd name="T31" fmla="*/ 136 h 296"/>
                <a:gd name="T32" fmla="*/ 271 w 438"/>
                <a:gd name="T33" fmla="*/ 150 h 296"/>
                <a:gd name="T34" fmla="*/ 313 w 438"/>
                <a:gd name="T35" fmla="*/ 153 h 296"/>
                <a:gd name="T36" fmla="*/ 353 w 438"/>
                <a:gd name="T37" fmla="*/ 154 h 296"/>
                <a:gd name="T38" fmla="*/ 395 w 438"/>
                <a:gd name="T39" fmla="*/ 154 h 296"/>
                <a:gd name="T40" fmla="*/ 424 w 438"/>
                <a:gd name="T41" fmla="*/ 156 h 296"/>
                <a:gd name="T42" fmla="*/ 437 w 438"/>
                <a:gd name="T43" fmla="*/ 167 h 296"/>
                <a:gd name="T44" fmla="*/ 437 w 438"/>
                <a:gd name="T45" fmla="*/ 185 h 296"/>
                <a:gd name="T46" fmla="*/ 424 w 438"/>
                <a:gd name="T47" fmla="*/ 196 h 296"/>
                <a:gd name="T48" fmla="*/ 391 w 438"/>
                <a:gd name="T49" fmla="*/ 199 h 296"/>
                <a:gd name="T50" fmla="*/ 342 w 438"/>
                <a:gd name="T51" fmla="*/ 198 h 296"/>
                <a:gd name="T52" fmla="*/ 291 w 438"/>
                <a:gd name="T53" fmla="*/ 196 h 296"/>
                <a:gd name="T54" fmla="*/ 242 w 438"/>
                <a:gd name="T55" fmla="*/ 193 h 296"/>
                <a:gd name="T56" fmla="*/ 208 w 438"/>
                <a:gd name="T57" fmla="*/ 205 h 296"/>
                <a:gd name="T58" fmla="*/ 189 w 438"/>
                <a:gd name="T59" fmla="*/ 229 h 296"/>
                <a:gd name="T60" fmla="*/ 169 w 438"/>
                <a:gd name="T61" fmla="*/ 253 h 296"/>
                <a:gd name="T62" fmla="*/ 148 w 438"/>
                <a:gd name="T63" fmla="*/ 277 h 296"/>
                <a:gd name="T64" fmla="*/ 131 w 438"/>
                <a:gd name="T65" fmla="*/ 294 h 296"/>
                <a:gd name="T66" fmla="*/ 115 w 438"/>
                <a:gd name="T67" fmla="*/ 296 h 296"/>
                <a:gd name="T68" fmla="*/ 101 w 438"/>
                <a:gd name="T69" fmla="*/ 284 h 296"/>
                <a:gd name="T70" fmla="*/ 99 w 438"/>
                <a:gd name="T71" fmla="*/ 267 h 296"/>
                <a:gd name="T72" fmla="*/ 112 w 438"/>
                <a:gd name="T73" fmla="*/ 251 h 296"/>
                <a:gd name="T74" fmla="*/ 127 w 438"/>
                <a:gd name="T75" fmla="*/ 232 h 296"/>
                <a:gd name="T76" fmla="*/ 143 w 438"/>
                <a:gd name="T77" fmla="*/ 215 h 296"/>
                <a:gd name="T78" fmla="*/ 157 w 438"/>
                <a:gd name="T79" fmla="*/ 196 h 296"/>
                <a:gd name="T80" fmla="*/ 147 w 438"/>
                <a:gd name="T81" fmla="*/ 186 h 296"/>
                <a:gd name="T82" fmla="*/ 111 w 438"/>
                <a:gd name="T83" fmla="*/ 183 h 296"/>
                <a:gd name="T84" fmla="*/ 75 w 438"/>
                <a:gd name="T85" fmla="*/ 180 h 296"/>
                <a:gd name="T86" fmla="*/ 39 w 438"/>
                <a:gd name="T87" fmla="*/ 178 h 296"/>
                <a:gd name="T88" fmla="*/ 13 w 438"/>
                <a:gd name="T89" fmla="*/ 175 h 296"/>
                <a:gd name="T90" fmla="*/ 1 w 438"/>
                <a:gd name="T91" fmla="*/ 163 h 296"/>
                <a:gd name="T92" fmla="*/ 1 w 438"/>
                <a:gd name="T93" fmla="*/ 146 h 296"/>
                <a:gd name="T94" fmla="*/ 13 w 438"/>
                <a:gd name="T95" fmla="*/ 133 h 2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8"/>
                <a:gd name="T145" fmla="*/ 0 h 296"/>
                <a:gd name="T146" fmla="*/ 438 w 438"/>
                <a:gd name="T147" fmla="*/ 296 h 2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8" h="296">
                  <a:moveTo>
                    <a:pt x="22" y="131"/>
                  </a:moveTo>
                  <a:lnTo>
                    <a:pt x="43" y="133"/>
                  </a:lnTo>
                  <a:lnTo>
                    <a:pt x="66" y="134"/>
                  </a:lnTo>
                  <a:lnTo>
                    <a:pt x="88" y="136"/>
                  </a:lnTo>
                  <a:lnTo>
                    <a:pt x="110" y="137"/>
                  </a:lnTo>
                  <a:lnTo>
                    <a:pt x="131" y="140"/>
                  </a:lnTo>
                  <a:lnTo>
                    <a:pt x="153" y="141"/>
                  </a:lnTo>
                  <a:lnTo>
                    <a:pt x="176" y="144"/>
                  </a:lnTo>
                  <a:lnTo>
                    <a:pt x="198" y="146"/>
                  </a:lnTo>
                  <a:lnTo>
                    <a:pt x="211" y="129"/>
                  </a:lnTo>
                  <a:lnTo>
                    <a:pt x="224" y="113"/>
                  </a:lnTo>
                  <a:lnTo>
                    <a:pt x="235" y="95"/>
                  </a:lnTo>
                  <a:lnTo>
                    <a:pt x="248" y="78"/>
                  </a:lnTo>
                  <a:lnTo>
                    <a:pt x="260" y="61"/>
                  </a:lnTo>
                  <a:lnTo>
                    <a:pt x="273" y="43"/>
                  </a:lnTo>
                  <a:lnTo>
                    <a:pt x="284" y="26"/>
                  </a:lnTo>
                  <a:lnTo>
                    <a:pt x="297" y="9"/>
                  </a:lnTo>
                  <a:lnTo>
                    <a:pt x="304" y="3"/>
                  </a:lnTo>
                  <a:lnTo>
                    <a:pt x="313" y="0"/>
                  </a:lnTo>
                  <a:lnTo>
                    <a:pt x="320" y="2"/>
                  </a:lnTo>
                  <a:lnTo>
                    <a:pt x="329" y="6"/>
                  </a:lnTo>
                  <a:lnTo>
                    <a:pt x="335" y="13"/>
                  </a:lnTo>
                  <a:lnTo>
                    <a:pt x="338" y="20"/>
                  </a:lnTo>
                  <a:lnTo>
                    <a:pt x="338" y="29"/>
                  </a:lnTo>
                  <a:lnTo>
                    <a:pt x="333" y="36"/>
                  </a:lnTo>
                  <a:lnTo>
                    <a:pt x="323" y="51"/>
                  </a:lnTo>
                  <a:lnTo>
                    <a:pt x="313" y="65"/>
                  </a:lnTo>
                  <a:lnTo>
                    <a:pt x="303" y="79"/>
                  </a:lnTo>
                  <a:lnTo>
                    <a:pt x="293" y="92"/>
                  </a:lnTo>
                  <a:lnTo>
                    <a:pt x="281" y="107"/>
                  </a:lnTo>
                  <a:lnTo>
                    <a:pt x="271" y="121"/>
                  </a:lnTo>
                  <a:lnTo>
                    <a:pt x="261" y="136"/>
                  </a:lnTo>
                  <a:lnTo>
                    <a:pt x="251" y="149"/>
                  </a:lnTo>
                  <a:lnTo>
                    <a:pt x="271" y="150"/>
                  </a:lnTo>
                  <a:lnTo>
                    <a:pt x="293" y="152"/>
                  </a:lnTo>
                  <a:lnTo>
                    <a:pt x="313" y="153"/>
                  </a:lnTo>
                  <a:lnTo>
                    <a:pt x="333" y="153"/>
                  </a:lnTo>
                  <a:lnTo>
                    <a:pt x="353" y="154"/>
                  </a:lnTo>
                  <a:lnTo>
                    <a:pt x="375" y="154"/>
                  </a:lnTo>
                  <a:lnTo>
                    <a:pt x="395" y="154"/>
                  </a:lnTo>
                  <a:lnTo>
                    <a:pt x="415" y="154"/>
                  </a:lnTo>
                  <a:lnTo>
                    <a:pt x="424" y="156"/>
                  </a:lnTo>
                  <a:lnTo>
                    <a:pt x="431" y="160"/>
                  </a:lnTo>
                  <a:lnTo>
                    <a:pt x="437" y="167"/>
                  </a:lnTo>
                  <a:lnTo>
                    <a:pt x="438" y="176"/>
                  </a:lnTo>
                  <a:lnTo>
                    <a:pt x="437" y="185"/>
                  </a:lnTo>
                  <a:lnTo>
                    <a:pt x="431" y="192"/>
                  </a:lnTo>
                  <a:lnTo>
                    <a:pt x="424" y="196"/>
                  </a:lnTo>
                  <a:lnTo>
                    <a:pt x="415" y="198"/>
                  </a:lnTo>
                  <a:lnTo>
                    <a:pt x="391" y="199"/>
                  </a:lnTo>
                  <a:lnTo>
                    <a:pt x="366" y="199"/>
                  </a:lnTo>
                  <a:lnTo>
                    <a:pt x="342" y="198"/>
                  </a:lnTo>
                  <a:lnTo>
                    <a:pt x="317" y="198"/>
                  </a:lnTo>
                  <a:lnTo>
                    <a:pt x="291" y="196"/>
                  </a:lnTo>
                  <a:lnTo>
                    <a:pt x="267" y="195"/>
                  </a:lnTo>
                  <a:lnTo>
                    <a:pt x="242" y="193"/>
                  </a:lnTo>
                  <a:lnTo>
                    <a:pt x="218" y="192"/>
                  </a:lnTo>
                  <a:lnTo>
                    <a:pt x="208" y="205"/>
                  </a:lnTo>
                  <a:lnTo>
                    <a:pt x="198" y="216"/>
                  </a:lnTo>
                  <a:lnTo>
                    <a:pt x="189" y="229"/>
                  </a:lnTo>
                  <a:lnTo>
                    <a:pt x="179" y="241"/>
                  </a:lnTo>
                  <a:lnTo>
                    <a:pt x="169" y="253"/>
                  </a:lnTo>
                  <a:lnTo>
                    <a:pt x="159" y="264"/>
                  </a:lnTo>
                  <a:lnTo>
                    <a:pt x="148" y="277"/>
                  </a:lnTo>
                  <a:lnTo>
                    <a:pt x="138" y="289"/>
                  </a:lnTo>
                  <a:lnTo>
                    <a:pt x="131" y="294"/>
                  </a:lnTo>
                  <a:lnTo>
                    <a:pt x="124" y="296"/>
                  </a:lnTo>
                  <a:lnTo>
                    <a:pt x="115" y="296"/>
                  </a:lnTo>
                  <a:lnTo>
                    <a:pt x="107" y="291"/>
                  </a:lnTo>
                  <a:lnTo>
                    <a:pt x="101" y="284"/>
                  </a:lnTo>
                  <a:lnTo>
                    <a:pt x="99" y="276"/>
                  </a:lnTo>
                  <a:lnTo>
                    <a:pt x="99" y="267"/>
                  </a:lnTo>
                  <a:lnTo>
                    <a:pt x="104" y="260"/>
                  </a:lnTo>
                  <a:lnTo>
                    <a:pt x="112" y="251"/>
                  </a:lnTo>
                  <a:lnTo>
                    <a:pt x="120" y="241"/>
                  </a:lnTo>
                  <a:lnTo>
                    <a:pt x="127" y="232"/>
                  </a:lnTo>
                  <a:lnTo>
                    <a:pt x="136" y="224"/>
                  </a:lnTo>
                  <a:lnTo>
                    <a:pt x="143" y="215"/>
                  </a:lnTo>
                  <a:lnTo>
                    <a:pt x="150" y="206"/>
                  </a:lnTo>
                  <a:lnTo>
                    <a:pt x="157" y="196"/>
                  </a:lnTo>
                  <a:lnTo>
                    <a:pt x="164" y="188"/>
                  </a:lnTo>
                  <a:lnTo>
                    <a:pt x="147" y="186"/>
                  </a:lnTo>
                  <a:lnTo>
                    <a:pt x="128" y="185"/>
                  </a:lnTo>
                  <a:lnTo>
                    <a:pt x="111" y="183"/>
                  </a:lnTo>
                  <a:lnTo>
                    <a:pt x="94" y="182"/>
                  </a:lnTo>
                  <a:lnTo>
                    <a:pt x="75" y="180"/>
                  </a:lnTo>
                  <a:lnTo>
                    <a:pt x="58" y="179"/>
                  </a:lnTo>
                  <a:lnTo>
                    <a:pt x="39" y="178"/>
                  </a:lnTo>
                  <a:lnTo>
                    <a:pt x="22" y="176"/>
                  </a:lnTo>
                  <a:lnTo>
                    <a:pt x="13" y="175"/>
                  </a:lnTo>
                  <a:lnTo>
                    <a:pt x="7" y="169"/>
                  </a:lnTo>
                  <a:lnTo>
                    <a:pt x="1" y="163"/>
                  </a:lnTo>
                  <a:lnTo>
                    <a:pt x="0" y="154"/>
                  </a:lnTo>
                  <a:lnTo>
                    <a:pt x="1" y="146"/>
                  </a:lnTo>
                  <a:lnTo>
                    <a:pt x="7" y="139"/>
                  </a:lnTo>
                  <a:lnTo>
                    <a:pt x="13" y="133"/>
                  </a:lnTo>
                  <a:lnTo>
                    <a:pt x="22"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259"/>
            <p:cNvSpPr>
              <a:spLocks/>
            </p:cNvSpPr>
            <p:nvPr/>
          </p:nvSpPr>
          <p:spPr bwMode="auto">
            <a:xfrm>
              <a:off x="1962" y="1723"/>
              <a:ext cx="362" cy="251"/>
            </a:xfrm>
            <a:custGeom>
              <a:avLst/>
              <a:gdLst>
                <a:gd name="T0" fmla="*/ 3 w 362"/>
                <a:gd name="T1" fmla="*/ 85 h 251"/>
                <a:gd name="T2" fmla="*/ 17 w 362"/>
                <a:gd name="T3" fmla="*/ 75 h 251"/>
                <a:gd name="T4" fmla="*/ 41 w 362"/>
                <a:gd name="T5" fmla="*/ 78 h 251"/>
                <a:gd name="T6" fmla="*/ 69 w 362"/>
                <a:gd name="T7" fmla="*/ 82 h 251"/>
                <a:gd name="T8" fmla="*/ 100 w 362"/>
                <a:gd name="T9" fmla="*/ 87 h 251"/>
                <a:gd name="T10" fmla="*/ 129 w 362"/>
                <a:gd name="T11" fmla="*/ 91 h 251"/>
                <a:gd name="T12" fmla="*/ 153 w 362"/>
                <a:gd name="T13" fmla="*/ 82 h 251"/>
                <a:gd name="T14" fmla="*/ 173 w 362"/>
                <a:gd name="T15" fmla="*/ 59 h 251"/>
                <a:gd name="T16" fmla="*/ 194 w 362"/>
                <a:gd name="T17" fmla="*/ 38 h 251"/>
                <a:gd name="T18" fmla="*/ 217 w 362"/>
                <a:gd name="T19" fmla="*/ 16 h 251"/>
                <a:gd name="T20" fmla="*/ 235 w 362"/>
                <a:gd name="T21" fmla="*/ 2 h 251"/>
                <a:gd name="T22" fmla="*/ 253 w 362"/>
                <a:gd name="T23" fmla="*/ 3 h 251"/>
                <a:gd name="T24" fmla="*/ 264 w 362"/>
                <a:gd name="T25" fmla="*/ 16 h 251"/>
                <a:gd name="T26" fmla="*/ 263 w 362"/>
                <a:gd name="T27" fmla="*/ 33 h 251"/>
                <a:gd name="T28" fmla="*/ 250 w 362"/>
                <a:gd name="T29" fmla="*/ 48 h 251"/>
                <a:gd name="T30" fmla="*/ 232 w 362"/>
                <a:gd name="T31" fmla="*/ 62 h 251"/>
                <a:gd name="T32" fmla="*/ 217 w 362"/>
                <a:gd name="T33" fmla="*/ 78 h 251"/>
                <a:gd name="T34" fmla="*/ 201 w 362"/>
                <a:gd name="T35" fmla="*/ 95 h 251"/>
                <a:gd name="T36" fmla="*/ 212 w 362"/>
                <a:gd name="T37" fmla="*/ 108 h 251"/>
                <a:gd name="T38" fmla="*/ 250 w 362"/>
                <a:gd name="T39" fmla="*/ 114 h 251"/>
                <a:gd name="T40" fmla="*/ 287 w 362"/>
                <a:gd name="T41" fmla="*/ 121 h 251"/>
                <a:gd name="T42" fmla="*/ 325 w 362"/>
                <a:gd name="T43" fmla="*/ 127 h 251"/>
                <a:gd name="T44" fmla="*/ 352 w 362"/>
                <a:gd name="T45" fmla="*/ 133 h 251"/>
                <a:gd name="T46" fmla="*/ 362 w 362"/>
                <a:gd name="T47" fmla="*/ 147 h 251"/>
                <a:gd name="T48" fmla="*/ 359 w 362"/>
                <a:gd name="T49" fmla="*/ 165 h 251"/>
                <a:gd name="T50" fmla="*/ 345 w 362"/>
                <a:gd name="T51" fmla="*/ 175 h 251"/>
                <a:gd name="T52" fmla="*/ 315 w 362"/>
                <a:gd name="T53" fmla="*/ 172 h 251"/>
                <a:gd name="T54" fmla="*/ 271 w 362"/>
                <a:gd name="T55" fmla="*/ 165 h 251"/>
                <a:gd name="T56" fmla="*/ 227 w 362"/>
                <a:gd name="T57" fmla="*/ 156 h 251"/>
                <a:gd name="T58" fmla="*/ 183 w 362"/>
                <a:gd name="T59" fmla="*/ 147 h 251"/>
                <a:gd name="T60" fmla="*/ 152 w 362"/>
                <a:gd name="T61" fmla="*/ 156 h 251"/>
                <a:gd name="T62" fmla="*/ 133 w 362"/>
                <a:gd name="T63" fmla="*/ 180 h 251"/>
                <a:gd name="T64" fmla="*/ 114 w 362"/>
                <a:gd name="T65" fmla="*/ 205 h 251"/>
                <a:gd name="T66" fmla="*/ 95 w 362"/>
                <a:gd name="T67" fmla="*/ 229 h 251"/>
                <a:gd name="T68" fmla="*/ 78 w 362"/>
                <a:gd name="T69" fmla="*/ 248 h 251"/>
                <a:gd name="T70" fmla="*/ 62 w 362"/>
                <a:gd name="T71" fmla="*/ 251 h 251"/>
                <a:gd name="T72" fmla="*/ 49 w 362"/>
                <a:gd name="T73" fmla="*/ 241 h 251"/>
                <a:gd name="T74" fmla="*/ 46 w 362"/>
                <a:gd name="T75" fmla="*/ 225 h 251"/>
                <a:gd name="T76" fmla="*/ 58 w 362"/>
                <a:gd name="T77" fmla="*/ 206 h 251"/>
                <a:gd name="T78" fmla="*/ 74 w 362"/>
                <a:gd name="T79" fmla="*/ 186 h 251"/>
                <a:gd name="T80" fmla="*/ 88 w 362"/>
                <a:gd name="T81" fmla="*/ 165 h 251"/>
                <a:gd name="T82" fmla="*/ 104 w 362"/>
                <a:gd name="T83" fmla="*/ 144 h 251"/>
                <a:gd name="T84" fmla="*/ 101 w 362"/>
                <a:gd name="T85" fmla="*/ 133 h 251"/>
                <a:gd name="T86" fmla="*/ 78 w 362"/>
                <a:gd name="T87" fmla="*/ 128 h 251"/>
                <a:gd name="T88" fmla="*/ 54 w 362"/>
                <a:gd name="T89" fmla="*/ 124 h 251"/>
                <a:gd name="T90" fmla="*/ 30 w 362"/>
                <a:gd name="T91" fmla="*/ 121 h 251"/>
                <a:gd name="T92" fmla="*/ 10 w 362"/>
                <a:gd name="T93" fmla="*/ 117 h 251"/>
                <a:gd name="T94" fmla="*/ 0 w 362"/>
                <a:gd name="T95" fmla="*/ 103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2"/>
                <a:gd name="T145" fmla="*/ 0 h 251"/>
                <a:gd name="T146" fmla="*/ 362 w 362"/>
                <a:gd name="T147" fmla="*/ 251 h 2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2" h="251">
                  <a:moveTo>
                    <a:pt x="0" y="94"/>
                  </a:moveTo>
                  <a:lnTo>
                    <a:pt x="3" y="85"/>
                  </a:lnTo>
                  <a:lnTo>
                    <a:pt x="9" y="79"/>
                  </a:lnTo>
                  <a:lnTo>
                    <a:pt x="17" y="75"/>
                  </a:lnTo>
                  <a:lnTo>
                    <a:pt x="26" y="75"/>
                  </a:lnTo>
                  <a:lnTo>
                    <a:pt x="41" y="78"/>
                  </a:lnTo>
                  <a:lnTo>
                    <a:pt x="55" y="79"/>
                  </a:lnTo>
                  <a:lnTo>
                    <a:pt x="69" y="82"/>
                  </a:lnTo>
                  <a:lnTo>
                    <a:pt x="85" y="84"/>
                  </a:lnTo>
                  <a:lnTo>
                    <a:pt x="100" y="87"/>
                  </a:lnTo>
                  <a:lnTo>
                    <a:pt x="114" y="88"/>
                  </a:lnTo>
                  <a:lnTo>
                    <a:pt x="129" y="91"/>
                  </a:lnTo>
                  <a:lnTo>
                    <a:pt x="143" y="94"/>
                  </a:lnTo>
                  <a:lnTo>
                    <a:pt x="153" y="82"/>
                  </a:lnTo>
                  <a:lnTo>
                    <a:pt x="163" y="71"/>
                  </a:lnTo>
                  <a:lnTo>
                    <a:pt x="173" y="59"/>
                  </a:lnTo>
                  <a:lnTo>
                    <a:pt x="183" y="49"/>
                  </a:lnTo>
                  <a:lnTo>
                    <a:pt x="194" y="38"/>
                  </a:lnTo>
                  <a:lnTo>
                    <a:pt x="205" y="28"/>
                  </a:lnTo>
                  <a:lnTo>
                    <a:pt x="217" y="16"/>
                  </a:lnTo>
                  <a:lnTo>
                    <a:pt x="228" y="6"/>
                  </a:lnTo>
                  <a:lnTo>
                    <a:pt x="235" y="2"/>
                  </a:lnTo>
                  <a:lnTo>
                    <a:pt x="244" y="0"/>
                  </a:lnTo>
                  <a:lnTo>
                    <a:pt x="253" y="3"/>
                  </a:lnTo>
                  <a:lnTo>
                    <a:pt x="260" y="9"/>
                  </a:lnTo>
                  <a:lnTo>
                    <a:pt x="264" y="16"/>
                  </a:lnTo>
                  <a:lnTo>
                    <a:pt x="266" y="25"/>
                  </a:lnTo>
                  <a:lnTo>
                    <a:pt x="263" y="33"/>
                  </a:lnTo>
                  <a:lnTo>
                    <a:pt x="258" y="41"/>
                  </a:lnTo>
                  <a:lnTo>
                    <a:pt x="250" y="48"/>
                  </a:lnTo>
                  <a:lnTo>
                    <a:pt x="241" y="55"/>
                  </a:lnTo>
                  <a:lnTo>
                    <a:pt x="232" y="62"/>
                  </a:lnTo>
                  <a:lnTo>
                    <a:pt x="225" y="71"/>
                  </a:lnTo>
                  <a:lnTo>
                    <a:pt x="217" y="78"/>
                  </a:lnTo>
                  <a:lnTo>
                    <a:pt x="209" y="87"/>
                  </a:lnTo>
                  <a:lnTo>
                    <a:pt x="201" y="95"/>
                  </a:lnTo>
                  <a:lnTo>
                    <a:pt x="194" y="104"/>
                  </a:lnTo>
                  <a:lnTo>
                    <a:pt x="212" y="108"/>
                  </a:lnTo>
                  <a:lnTo>
                    <a:pt x="231" y="111"/>
                  </a:lnTo>
                  <a:lnTo>
                    <a:pt x="250" y="114"/>
                  </a:lnTo>
                  <a:lnTo>
                    <a:pt x="269" y="118"/>
                  </a:lnTo>
                  <a:lnTo>
                    <a:pt x="287" y="121"/>
                  </a:lnTo>
                  <a:lnTo>
                    <a:pt x="306" y="124"/>
                  </a:lnTo>
                  <a:lnTo>
                    <a:pt x="325" y="127"/>
                  </a:lnTo>
                  <a:lnTo>
                    <a:pt x="344" y="130"/>
                  </a:lnTo>
                  <a:lnTo>
                    <a:pt x="352" y="133"/>
                  </a:lnTo>
                  <a:lnTo>
                    <a:pt x="358" y="139"/>
                  </a:lnTo>
                  <a:lnTo>
                    <a:pt x="362" y="147"/>
                  </a:lnTo>
                  <a:lnTo>
                    <a:pt x="362" y="156"/>
                  </a:lnTo>
                  <a:lnTo>
                    <a:pt x="359" y="165"/>
                  </a:lnTo>
                  <a:lnTo>
                    <a:pt x="354" y="170"/>
                  </a:lnTo>
                  <a:lnTo>
                    <a:pt x="345" y="175"/>
                  </a:lnTo>
                  <a:lnTo>
                    <a:pt x="336" y="175"/>
                  </a:lnTo>
                  <a:lnTo>
                    <a:pt x="315" y="172"/>
                  </a:lnTo>
                  <a:lnTo>
                    <a:pt x="293" y="167"/>
                  </a:lnTo>
                  <a:lnTo>
                    <a:pt x="271" y="165"/>
                  </a:lnTo>
                  <a:lnTo>
                    <a:pt x="250" y="160"/>
                  </a:lnTo>
                  <a:lnTo>
                    <a:pt x="227" y="156"/>
                  </a:lnTo>
                  <a:lnTo>
                    <a:pt x="205" y="152"/>
                  </a:lnTo>
                  <a:lnTo>
                    <a:pt x="183" y="147"/>
                  </a:lnTo>
                  <a:lnTo>
                    <a:pt x="162" y="143"/>
                  </a:lnTo>
                  <a:lnTo>
                    <a:pt x="152" y="156"/>
                  </a:lnTo>
                  <a:lnTo>
                    <a:pt x="143" y="167"/>
                  </a:lnTo>
                  <a:lnTo>
                    <a:pt x="133" y="180"/>
                  </a:lnTo>
                  <a:lnTo>
                    <a:pt x="124" y="192"/>
                  </a:lnTo>
                  <a:lnTo>
                    <a:pt x="114" y="205"/>
                  </a:lnTo>
                  <a:lnTo>
                    <a:pt x="104" y="218"/>
                  </a:lnTo>
                  <a:lnTo>
                    <a:pt x="95" y="229"/>
                  </a:lnTo>
                  <a:lnTo>
                    <a:pt x="85" y="242"/>
                  </a:lnTo>
                  <a:lnTo>
                    <a:pt x="78" y="248"/>
                  </a:lnTo>
                  <a:lnTo>
                    <a:pt x="71" y="251"/>
                  </a:lnTo>
                  <a:lnTo>
                    <a:pt x="62" y="251"/>
                  </a:lnTo>
                  <a:lnTo>
                    <a:pt x="55" y="248"/>
                  </a:lnTo>
                  <a:lnTo>
                    <a:pt x="49" y="241"/>
                  </a:lnTo>
                  <a:lnTo>
                    <a:pt x="46" y="232"/>
                  </a:lnTo>
                  <a:lnTo>
                    <a:pt x="46" y="225"/>
                  </a:lnTo>
                  <a:lnTo>
                    <a:pt x="49" y="216"/>
                  </a:lnTo>
                  <a:lnTo>
                    <a:pt x="58" y="206"/>
                  </a:lnTo>
                  <a:lnTo>
                    <a:pt x="65" y="196"/>
                  </a:lnTo>
                  <a:lnTo>
                    <a:pt x="74" y="186"/>
                  </a:lnTo>
                  <a:lnTo>
                    <a:pt x="81" y="175"/>
                  </a:lnTo>
                  <a:lnTo>
                    <a:pt x="88" y="165"/>
                  </a:lnTo>
                  <a:lnTo>
                    <a:pt x="97" y="154"/>
                  </a:lnTo>
                  <a:lnTo>
                    <a:pt x="104" y="144"/>
                  </a:lnTo>
                  <a:lnTo>
                    <a:pt x="113" y="134"/>
                  </a:lnTo>
                  <a:lnTo>
                    <a:pt x="101" y="133"/>
                  </a:lnTo>
                  <a:lnTo>
                    <a:pt x="90" y="130"/>
                  </a:lnTo>
                  <a:lnTo>
                    <a:pt x="78" y="128"/>
                  </a:lnTo>
                  <a:lnTo>
                    <a:pt x="67" y="127"/>
                  </a:lnTo>
                  <a:lnTo>
                    <a:pt x="54" y="124"/>
                  </a:lnTo>
                  <a:lnTo>
                    <a:pt x="42" y="123"/>
                  </a:lnTo>
                  <a:lnTo>
                    <a:pt x="30" y="121"/>
                  </a:lnTo>
                  <a:lnTo>
                    <a:pt x="19" y="120"/>
                  </a:lnTo>
                  <a:lnTo>
                    <a:pt x="10" y="117"/>
                  </a:lnTo>
                  <a:lnTo>
                    <a:pt x="5" y="111"/>
                  </a:lnTo>
                  <a:lnTo>
                    <a:pt x="0" y="103"/>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64" name="Picture 265" descr="MCj031209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483" y="3200400"/>
            <a:ext cx="1701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3292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5613" y="186813"/>
            <a:ext cx="5638800" cy="838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pPr algn="ctr"/>
            <a:r>
              <a:rPr lang="en-US" sz="2400" dirty="0"/>
              <a:t>Active Recruiting and Open Searches </a:t>
            </a:r>
          </a:p>
          <a:p>
            <a:pPr algn="ctr"/>
            <a:r>
              <a:rPr lang="en-US" sz="2400" u="sng" dirty="0"/>
              <a:t>Can</a:t>
            </a:r>
            <a:r>
              <a:rPr lang="en-US" sz="2400" dirty="0"/>
              <a:t> Help Increase Diversity</a:t>
            </a:r>
            <a:endParaRPr lang="en-US" sz="2800" dirty="0"/>
          </a:p>
        </p:txBody>
      </p:sp>
      <p:pic>
        <p:nvPicPr>
          <p:cNvPr id="2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6985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 name="TextBox 5"/>
          <p:cNvSpPr txBox="1">
            <a:spLocks noChangeArrowheads="1"/>
          </p:cNvSpPr>
          <p:nvPr/>
        </p:nvSpPr>
        <p:spPr bwMode="auto">
          <a:xfrm>
            <a:off x="1066800" y="5943600"/>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a:t>The difference achieved by one </a:t>
            </a:r>
            <a:r>
              <a:rPr lang="en-US" sz="1600" dirty="0" err="1"/>
              <a:t>UMich</a:t>
            </a:r>
            <a:r>
              <a:rPr lang="en-US" sz="1600" dirty="0"/>
              <a:t> department</a:t>
            </a:r>
          </a:p>
          <a:p>
            <a:pPr eaLnBrk="1" hangingPunct="1"/>
            <a:endParaRPr lang="en-US" sz="2000" dirty="0"/>
          </a:p>
        </p:txBody>
      </p:sp>
    </p:spTree>
    <p:extLst>
      <p:ext uri="{BB962C8B-B14F-4D97-AF65-F5344CB8AC3E}">
        <p14:creationId xmlns:p14="http://schemas.microsoft.com/office/powerpoint/2010/main" val="9132076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7034" y="38100"/>
            <a:ext cx="6396332" cy="304800"/>
          </a:xfrm>
        </p:spPr>
        <p:txBody>
          <a:bodyPr>
            <a:noAutofit/>
          </a:bodyPr>
          <a:lstStyle/>
          <a:p>
            <a:pPr eaLnBrk="1" hangingPunct="1"/>
            <a:r>
              <a:rPr lang="en-US" sz="2800" dirty="0" smtClean="0">
                <a:solidFill>
                  <a:srgbClr val="782327"/>
                </a:solidFill>
              </a:rPr>
              <a:t>Evaluation of Candidates: Promote Awareness of Evaluation Bias</a:t>
            </a:r>
          </a:p>
        </p:txBody>
      </p:sp>
      <p:sp>
        <p:nvSpPr>
          <p:cNvPr id="44036" name="Rectangle 11"/>
          <p:cNvSpPr>
            <a:spLocks noChangeArrowheads="1"/>
          </p:cNvSpPr>
          <p:nvPr/>
        </p:nvSpPr>
        <p:spPr bwMode="auto">
          <a:xfrm>
            <a:off x="152400" y="6248400"/>
            <a:ext cx="586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0080"/>
                </a:solidFill>
              </a:rPr>
              <a:t>Bauer and </a:t>
            </a:r>
            <a:r>
              <a:rPr lang="en-US" sz="1200" dirty="0" err="1">
                <a:solidFill>
                  <a:srgbClr val="000080"/>
                </a:solidFill>
              </a:rPr>
              <a:t>Baltes</a:t>
            </a:r>
            <a:r>
              <a:rPr lang="en-US" sz="1200" dirty="0">
                <a:solidFill>
                  <a:srgbClr val="000080"/>
                </a:solidFill>
              </a:rPr>
              <a:t>, 2002, </a:t>
            </a:r>
            <a:r>
              <a:rPr lang="en-US" sz="1200" i="1" dirty="0">
                <a:solidFill>
                  <a:srgbClr val="000080"/>
                </a:solidFill>
              </a:rPr>
              <a:t>Sex Roles 9/10, 465.</a:t>
            </a:r>
            <a:endParaRPr lang="en-US" sz="1200" dirty="0">
              <a:solidFill>
                <a:srgbClr val="000080"/>
              </a:solidFill>
            </a:endParaRPr>
          </a:p>
        </p:txBody>
      </p:sp>
      <p:sp>
        <p:nvSpPr>
          <p:cNvPr id="67590" name="TextBox 7"/>
          <p:cNvSpPr txBox="1">
            <a:spLocks noChangeArrowheads="1"/>
          </p:cNvSpPr>
          <p:nvPr/>
        </p:nvSpPr>
        <p:spPr bwMode="auto">
          <a:xfrm>
            <a:off x="152400" y="1600200"/>
            <a:ext cx="6705600" cy="328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eaLnBrk="0" hangingPunct="0">
              <a:defRPr>
                <a:solidFill>
                  <a:schemeClr val="tx1"/>
                </a:solidFill>
                <a:latin typeface="Arial" charset="0"/>
                <a:cs typeface="Arial" charset="0"/>
              </a:defRPr>
            </a:lvl1pPr>
            <a:lvl2pPr marL="685800" indent="-228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sz="2800" dirty="0"/>
              <a:t>Awareness of evaluation bias is a critical first step. </a:t>
            </a:r>
            <a:endParaRPr lang="en-US" sz="2800" dirty="0" smtClean="0"/>
          </a:p>
          <a:p>
            <a:pPr eaLnBrk="1" hangingPunct="1">
              <a:spcBef>
                <a:spcPct val="20000"/>
              </a:spcBef>
              <a:buFont typeface="Arial" charset="0"/>
              <a:buChar char="•"/>
            </a:pPr>
            <a:endParaRPr lang="en-US" sz="2800" dirty="0"/>
          </a:p>
          <a:p>
            <a:pPr eaLnBrk="1" hangingPunct="1">
              <a:lnSpc>
                <a:spcPct val="90000"/>
              </a:lnSpc>
              <a:spcBef>
                <a:spcPct val="20000"/>
              </a:spcBef>
              <a:buFontTx/>
              <a:buChar char="•"/>
            </a:pPr>
            <a:r>
              <a:rPr lang="en-US" sz="2800" dirty="0"/>
              <a:t>Spread awareness to the others on the search committee.</a:t>
            </a:r>
          </a:p>
          <a:p>
            <a:pPr eaLnBrk="1" hangingPunct="1">
              <a:lnSpc>
                <a:spcPct val="90000"/>
              </a:lnSpc>
              <a:spcBef>
                <a:spcPct val="20000"/>
              </a:spcBef>
              <a:buFontTx/>
              <a:buChar char="•"/>
            </a:pPr>
            <a:endParaRPr lang="en-US" sz="2800" dirty="0"/>
          </a:p>
          <a:p>
            <a:pPr eaLnBrk="1" hangingPunct="1">
              <a:lnSpc>
                <a:spcPct val="90000"/>
              </a:lnSpc>
              <a:spcBef>
                <a:spcPct val="20000"/>
              </a:spcBef>
              <a:buFontTx/>
              <a:buChar char="•"/>
            </a:pPr>
            <a:r>
              <a:rPr lang="en-US" sz="2800" dirty="0"/>
              <a:t>Evaluation bias can be counteracted</a:t>
            </a:r>
            <a:r>
              <a:rPr lang="en-US" sz="2000" dirty="0"/>
              <a:t>.</a:t>
            </a:r>
          </a:p>
        </p:txBody>
      </p:sp>
    </p:spTree>
    <p:extLst>
      <p:ext uri="{BB962C8B-B14F-4D97-AF65-F5344CB8AC3E}">
        <p14:creationId xmlns:p14="http://schemas.microsoft.com/office/powerpoint/2010/main" val="1040796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685800" y="152400"/>
            <a:ext cx="6396332" cy="304800"/>
          </a:xfrm>
        </p:spPr>
        <p:txBody>
          <a:bodyPr>
            <a:noAutofit/>
          </a:bodyPr>
          <a:lstStyle/>
          <a:p>
            <a:pPr eaLnBrk="1" hangingPunct="1"/>
            <a:r>
              <a:rPr lang="en-US" sz="2800" dirty="0" smtClean="0">
                <a:solidFill>
                  <a:srgbClr val="782327"/>
                </a:solidFill>
              </a:rPr>
              <a:t>Focus on Multiple Specific Criteria </a:t>
            </a:r>
            <a:br>
              <a:rPr lang="en-US" sz="2800" dirty="0" smtClean="0">
                <a:solidFill>
                  <a:srgbClr val="782327"/>
                </a:solidFill>
              </a:rPr>
            </a:br>
            <a:r>
              <a:rPr lang="en-US" sz="2800" dirty="0" smtClean="0">
                <a:solidFill>
                  <a:srgbClr val="782327"/>
                </a:solidFill>
              </a:rPr>
              <a:t>during Evaluation</a:t>
            </a:r>
          </a:p>
        </p:txBody>
      </p:sp>
      <p:sp>
        <p:nvSpPr>
          <p:cNvPr id="45059" name="Rectangle 19"/>
          <p:cNvSpPr>
            <a:spLocks noGrp="1" noChangeArrowheads="1"/>
          </p:cNvSpPr>
          <p:nvPr>
            <p:ph type="body" idx="1"/>
          </p:nvPr>
        </p:nvSpPr>
        <p:spPr>
          <a:xfrm>
            <a:off x="217488" y="1143000"/>
            <a:ext cx="8915400" cy="4734463"/>
          </a:xfrm>
        </p:spPr>
        <p:txBody>
          <a:bodyPr anchor="t">
            <a:noAutofit/>
          </a:bodyPr>
          <a:lstStyle/>
          <a:p>
            <a:pPr eaLnBrk="1" hangingPunct="1">
              <a:lnSpc>
                <a:spcPct val="90000"/>
              </a:lnSpc>
            </a:pPr>
            <a:r>
              <a:rPr lang="en-US" sz="2400" dirty="0" smtClean="0"/>
              <a:t>Weigh judgments that reflect examination of all materials and direct contact with the candidate.</a:t>
            </a:r>
          </a:p>
          <a:p>
            <a:pPr eaLnBrk="1" hangingPunct="1">
              <a:lnSpc>
                <a:spcPct val="90000"/>
              </a:lnSpc>
            </a:pPr>
            <a:endParaRPr lang="en-US" sz="2400" dirty="0" smtClean="0"/>
          </a:p>
          <a:p>
            <a:pPr eaLnBrk="1" hangingPunct="1">
              <a:lnSpc>
                <a:spcPct val="90000"/>
              </a:lnSpc>
            </a:pPr>
            <a:r>
              <a:rPr lang="en-US" sz="2400" dirty="0" smtClean="0"/>
              <a:t>Specify evaluations of scholarly productivity, research funding, teaching ability, ability to be a conscientious departmental/university member, fit with the department’s priorities.</a:t>
            </a:r>
          </a:p>
          <a:p>
            <a:pPr eaLnBrk="1" hangingPunct="1">
              <a:lnSpc>
                <a:spcPct val="90000"/>
              </a:lnSpc>
            </a:pPr>
            <a:endParaRPr lang="en-US" sz="2400" dirty="0" smtClean="0"/>
          </a:p>
          <a:p>
            <a:pPr eaLnBrk="1" hangingPunct="1">
              <a:lnSpc>
                <a:spcPct val="90000"/>
              </a:lnSpc>
            </a:pPr>
            <a:r>
              <a:rPr lang="en-US" sz="2400" dirty="0" smtClean="0"/>
              <a:t>Avoid “global” evaluations.</a:t>
            </a:r>
          </a:p>
          <a:p>
            <a:pPr eaLnBrk="1" hangingPunct="1">
              <a:lnSpc>
                <a:spcPct val="90000"/>
              </a:lnSpc>
            </a:pPr>
            <a:endParaRPr lang="en-US" sz="2400" dirty="0" smtClean="0"/>
          </a:p>
          <a:p>
            <a:pPr>
              <a:lnSpc>
                <a:spcPct val="90000"/>
              </a:lnSpc>
            </a:pPr>
            <a:r>
              <a:rPr lang="en-US" sz="2400" dirty="0" err="1" smtClean="0"/>
              <a:t>IWiN</a:t>
            </a:r>
            <a:r>
              <a:rPr lang="en-US" sz="2400" dirty="0"/>
              <a:t> (</a:t>
            </a:r>
            <a:r>
              <a:rPr lang="en-US" sz="1600" dirty="0">
                <a:hlinkClick r:id="rId3"/>
              </a:rPr>
              <a:t>http://</a:t>
            </a:r>
            <a:r>
              <a:rPr lang="en-US" sz="1600" dirty="0" smtClean="0">
                <a:hlinkClick r:id="rId3"/>
              </a:rPr>
              <a:t>www.sfn.org/Careers-and-Training/Women-in-Neuroscience/Department-Chair-Training-to-Increase-Diversity/Workshop-Resources</a:t>
            </a:r>
            <a:r>
              <a:rPr lang="en-US" sz="1600" dirty="0" smtClean="0"/>
              <a:t>) </a:t>
            </a:r>
            <a:r>
              <a:rPr lang="en-US" sz="2400" dirty="0" smtClean="0"/>
              <a:t>and ADVANCE </a:t>
            </a:r>
            <a:r>
              <a:rPr lang="en-US" sz="1600" dirty="0" smtClean="0"/>
              <a:t>(</a:t>
            </a:r>
            <a:r>
              <a:rPr lang="en-US" sz="1600" dirty="0">
                <a:hlinkClick r:id="rId4"/>
              </a:rPr>
              <a:t>http://www.umich.edu/%</a:t>
            </a:r>
            <a:r>
              <a:rPr lang="en-US" sz="1600" dirty="0" smtClean="0">
                <a:hlinkClick r:id="rId4"/>
              </a:rPr>
              <a:t>7Eadvproj/CandidateEvaluationTool.doc</a:t>
            </a:r>
            <a:r>
              <a:rPr lang="en-US" sz="1600" dirty="0" smtClean="0"/>
              <a:t>) </a:t>
            </a:r>
            <a:r>
              <a:rPr lang="en-US" sz="2400" dirty="0" smtClean="0"/>
              <a:t>have evaluation forms that can be modified to fit your situation.</a:t>
            </a:r>
          </a:p>
        </p:txBody>
      </p:sp>
      <p:sp>
        <p:nvSpPr>
          <p:cNvPr id="45061" name="TextBox 4"/>
          <p:cNvSpPr txBox="1">
            <a:spLocks noChangeArrowheads="1"/>
          </p:cNvSpPr>
          <p:nvPr/>
        </p:nvSpPr>
        <p:spPr bwMode="auto">
          <a:xfrm>
            <a:off x="457200" y="6303962"/>
            <a:ext cx="36083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rgbClr val="000080"/>
                </a:solidFill>
              </a:rPr>
              <a:t>Bauer and </a:t>
            </a:r>
            <a:r>
              <a:rPr lang="en-US" sz="1200" dirty="0" err="1">
                <a:solidFill>
                  <a:srgbClr val="000080"/>
                </a:solidFill>
              </a:rPr>
              <a:t>Baltes</a:t>
            </a:r>
            <a:r>
              <a:rPr lang="en-US" sz="1200" dirty="0">
                <a:solidFill>
                  <a:srgbClr val="000080"/>
                </a:solidFill>
              </a:rPr>
              <a:t>, 2002, </a:t>
            </a:r>
            <a:r>
              <a:rPr lang="en-US" sz="1200" i="1" dirty="0">
                <a:solidFill>
                  <a:srgbClr val="000080"/>
                </a:solidFill>
              </a:rPr>
              <a:t>Sex Roles 9/10, 465.</a:t>
            </a:r>
            <a:endParaRPr lang="en-US" sz="1200" dirty="0">
              <a:solidFill>
                <a:srgbClr val="000080"/>
              </a:solidFill>
            </a:endParaRPr>
          </a:p>
          <a:p>
            <a:pPr eaLnBrk="1" hangingPunct="1"/>
            <a:endParaRPr lang="en-US" dirty="0"/>
          </a:p>
        </p:txBody>
      </p:sp>
    </p:spTree>
    <p:extLst>
      <p:ext uri="{BB962C8B-B14F-4D97-AF65-F5344CB8AC3E}">
        <p14:creationId xmlns:p14="http://schemas.microsoft.com/office/powerpoint/2010/main" val="16653604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144000" cy="1143000"/>
          </a:xfrm>
        </p:spPr>
        <p:txBody>
          <a:bodyPr>
            <a:normAutofit/>
          </a:bodyPr>
          <a:lstStyle/>
          <a:p>
            <a:pPr algn="ctr"/>
            <a:r>
              <a:rPr lang="en-US" sz="4400" dirty="0"/>
              <a:t>Thank </a:t>
            </a:r>
            <a:r>
              <a:rPr lang="en-US" sz="4400" dirty="0" smtClean="0"/>
              <a:t>you</a:t>
            </a:r>
            <a:endParaRPr lang="en-US" sz="4400" dirty="0"/>
          </a:p>
        </p:txBody>
      </p:sp>
      <p:sp>
        <p:nvSpPr>
          <p:cNvPr id="3" name="Content Placeholder 2"/>
          <p:cNvSpPr>
            <a:spLocks noGrp="1"/>
          </p:cNvSpPr>
          <p:nvPr>
            <p:ph idx="1"/>
          </p:nvPr>
        </p:nvSpPr>
        <p:spPr>
          <a:xfrm>
            <a:off x="457200" y="1600200"/>
            <a:ext cx="8686800" cy="4525963"/>
          </a:xfrm>
        </p:spPr>
        <p:txBody>
          <a:bodyPr>
            <a:normAutofit/>
          </a:bodyPr>
          <a:lstStyle/>
          <a:p>
            <a:r>
              <a:rPr lang="en-US" sz="3600" dirty="0" smtClean="0"/>
              <a:t>STRIDE: University of Michigan’s ADVANCE Program</a:t>
            </a:r>
          </a:p>
          <a:p>
            <a:r>
              <a:rPr lang="en-US" sz="3600" i="1" dirty="0" smtClean="0"/>
              <a:t>Project Implicit</a:t>
            </a:r>
          </a:p>
          <a:p>
            <a:r>
              <a:rPr lang="en-US" sz="3600" dirty="0" smtClean="0"/>
              <a:t>National Science Foundation</a:t>
            </a:r>
          </a:p>
          <a:p>
            <a:r>
              <a:rPr lang="en-US" sz="3600" dirty="0" smtClean="0"/>
              <a:t>Society for Neuroscience  </a:t>
            </a:r>
          </a:p>
          <a:p>
            <a:r>
              <a:rPr lang="en-US" sz="3600" dirty="0" err="1" smtClean="0"/>
              <a:t>SfN</a:t>
            </a:r>
            <a:r>
              <a:rPr lang="en-US" sz="3600" dirty="0" smtClean="0"/>
              <a:t> members can continue the Conversation on </a:t>
            </a:r>
            <a:r>
              <a:rPr lang="en-US" sz="3600" i="1" dirty="0" err="1" smtClean="0"/>
              <a:t>NeurOnLine</a:t>
            </a:r>
            <a:r>
              <a:rPr lang="en-US" sz="3600" dirty="0" smtClean="0"/>
              <a:t>      </a:t>
            </a:r>
          </a:p>
        </p:txBody>
      </p:sp>
    </p:spTree>
    <p:extLst>
      <p:ext uri="{BB962C8B-B14F-4D97-AF65-F5344CB8AC3E}">
        <p14:creationId xmlns:p14="http://schemas.microsoft.com/office/powerpoint/2010/main" val="23325903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57200"/>
            <a:ext cx="6396332" cy="304800"/>
          </a:xfrm>
        </p:spPr>
        <p:txBody>
          <a:bodyPr>
            <a:noAutofit/>
          </a:bodyPr>
          <a:lstStyle/>
          <a:p>
            <a:pPr eaLnBrk="1" hangingPunct="1"/>
            <a:r>
              <a:rPr lang="en-US" sz="2400" dirty="0" smtClean="0">
                <a:solidFill>
                  <a:srgbClr val="782327"/>
                </a:solidFill>
              </a:rPr>
              <a:t>Top Mistakes in Recruitment</a:t>
            </a:r>
          </a:p>
        </p:txBody>
      </p:sp>
      <p:sp>
        <p:nvSpPr>
          <p:cNvPr id="54275" name="Rectangle 3"/>
          <p:cNvSpPr>
            <a:spLocks noGrp="1" noChangeArrowheads="1"/>
          </p:cNvSpPr>
          <p:nvPr>
            <p:ph type="body" idx="1"/>
          </p:nvPr>
        </p:nvSpPr>
        <p:spPr>
          <a:xfrm>
            <a:off x="609600" y="1600200"/>
            <a:ext cx="7924800" cy="4495800"/>
          </a:xfrm>
        </p:spPr>
        <p:txBody>
          <a:bodyPr anchor="t">
            <a:normAutofit/>
          </a:bodyPr>
          <a:lstStyle/>
          <a:p>
            <a:pPr marL="457200" indent="-457200"/>
            <a:r>
              <a:rPr lang="en-US" sz="2400" dirty="0" smtClean="0"/>
              <a:t>Committee does not have a diverse pool. </a:t>
            </a:r>
          </a:p>
          <a:p>
            <a:pPr marL="457200" indent="-457200"/>
            <a:r>
              <a:rPr lang="en-US" sz="2400" dirty="0" smtClean="0"/>
              <a:t>The committee discussed information about the candidate that is inappropriate. </a:t>
            </a:r>
          </a:p>
          <a:p>
            <a:pPr marL="457200" indent="-457200"/>
            <a:r>
              <a:rPr lang="en-US" sz="2400" dirty="0" smtClean="0"/>
              <a:t>Asking counter-productive questions.</a:t>
            </a:r>
          </a:p>
          <a:p>
            <a:pPr marL="457200" indent="-457200"/>
            <a:r>
              <a:rPr lang="en-US" sz="2400" dirty="0" smtClean="0"/>
              <a:t>Telling a woman or underrepresented minority candidate that "we want you because we need diversity."</a:t>
            </a:r>
          </a:p>
          <a:p>
            <a:pPr marL="457200" indent="-457200"/>
            <a:r>
              <a:rPr lang="en-US" sz="2400" dirty="0" smtClean="0"/>
              <a:t>The candidate does not meet others like themselves during the visit.</a:t>
            </a:r>
          </a:p>
          <a:p>
            <a:pPr marL="457200" indent="-457200"/>
            <a:r>
              <a:rPr lang="en-US" sz="2400" dirty="0" smtClean="0"/>
              <a:t>Committee or faculty make summary judgments about candidates without using specific criteria.</a:t>
            </a:r>
          </a:p>
          <a:p>
            <a:pPr marL="457200" indent="-457200" eaLnBrk="1" hangingPunct="1">
              <a:buFontTx/>
              <a:buNone/>
            </a:pPr>
            <a:endParaRPr lang="en-US" sz="2400" dirty="0" smtClean="0">
              <a:solidFill>
                <a:srgbClr val="782327"/>
              </a:solidFill>
            </a:endParaRPr>
          </a:p>
        </p:txBody>
      </p:sp>
    </p:spTree>
    <p:extLst>
      <p:ext uri="{BB962C8B-B14F-4D97-AF65-F5344CB8AC3E}">
        <p14:creationId xmlns:p14="http://schemas.microsoft.com/office/powerpoint/2010/main" val="455766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6622726B2DA449D226B1450EB17C0" ma:contentTypeVersion="5" ma:contentTypeDescription="Create a new document." ma:contentTypeScope="" ma:versionID="8e24fbe088925e528835c843834ce2c7">
  <xsd:schema xmlns:xsd="http://www.w3.org/2001/XMLSchema" xmlns:xs="http://www.w3.org/2001/XMLSchema" xmlns:p="http://schemas.microsoft.com/office/2006/metadata/properties" xmlns:ns2="3cbf9702-0498-415a-b442-6c4e2021fe8e" targetNamespace="http://schemas.microsoft.com/office/2006/metadata/properties" ma:root="true" ma:fieldsID="ecc873dc9ffd4a35cf1469a11325c11b" ns2:_="">
    <xsd:import namespace="3cbf9702-0498-415a-b442-6c4e2021fe8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f9702-0498-415a-b442-6c4e2021fe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3cbf9702-0498-415a-b442-6c4e2021fe8e">QMQAHNVUHJ3F-1-180</_dlc_DocId>
    <_dlc_DocIdUrl xmlns="3cbf9702-0498-415a-b442-6c4e2021fe8e">
      <Url>http://sfncentral.sfn.org/_layouts/DocIdRedir.aspx?ID=QMQAHNVUHJ3F-1-180</Url>
      <Description>QMQAHNVUHJ3F-1-180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037643-2037-42D5-9DC6-A42AB29E7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f9702-0498-415a-b442-6c4e2021fe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D13E68-7963-42B2-8C54-E9628D0AB23C}">
  <ds:schemaRefs>
    <ds:schemaRef ds:uri="http://schemas.microsoft.com/sharepoint/events"/>
  </ds:schemaRefs>
</ds:datastoreItem>
</file>

<file path=customXml/itemProps3.xml><?xml version="1.0" encoding="utf-8"?>
<ds:datastoreItem xmlns:ds="http://schemas.openxmlformats.org/officeDocument/2006/customXml" ds:itemID="{F7F4A10D-F385-4A4A-9E9F-54B0C5DAC6F5}">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3cbf9702-0498-415a-b442-6c4e2021fe8e"/>
    <ds:schemaRef ds:uri="http://www.w3.org/XML/1998/namespace"/>
    <ds:schemaRef ds:uri="http://purl.org/dc/term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727CD928-4A03-436F-A643-ADB5BDD0C3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1259</TotalTime>
  <Words>2303</Words>
  <Application>Microsoft Office PowerPoint</Application>
  <PresentationFormat>On-screen Show (4:3)</PresentationFormat>
  <Paragraphs>855</Paragraphs>
  <Slides>99</Slides>
  <Notes>92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99</vt:i4>
      </vt:variant>
    </vt:vector>
  </HeadingPairs>
  <TitlesOfParts>
    <vt:vector size="103" baseType="lpstr">
      <vt:lpstr>Office Theme</vt:lpstr>
      <vt:lpstr>1_Default Design</vt:lpstr>
      <vt:lpstr>Photo Editor Photo</vt:lpstr>
      <vt:lpstr>Chart</vt:lpstr>
      <vt:lpstr>Tackling Bias</vt:lpstr>
      <vt:lpstr>PowerPoint Presentation</vt:lpstr>
      <vt:lpstr>PowerPoint Presentation</vt:lpstr>
      <vt:lpstr>PowerPoint Presentation</vt:lpstr>
      <vt:lpstr>Full Time Faculty Member Salaries</vt:lpstr>
      <vt:lpstr>Ethnicity Findings in the 2011 SfN Survey (%)</vt:lpstr>
      <vt:lpstr>Fred Smyth Department of Psychology    University of Virginia </vt:lpstr>
      <vt:lpstr>Reading Test</vt:lpstr>
      <vt:lpstr>Reading Test</vt:lpstr>
      <vt:lpstr>Make sense?</vt:lpstr>
      <vt:lpstr>Washing Clothes</vt:lpstr>
      <vt:lpstr>Washing Clothes</vt:lpstr>
      <vt:lpstr>Washing Clothes</vt:lpstr>
      <vt:lpstr>Schemas</vt:lpstr>
      <vt:lpstr>Stereotypes</vt:lpstr>
      <vt:lpstr>Stereotypes</vt:lpstr>
      <vt:lpstr>Stereotypes</vt:lpstr>
      <vt:lpstr>Stereotypes</vt:lpstr>
      <vt:lpstr>Feelings</vt:lpstr>
      <vt:lpstr>Feelings</vt:lpstr>
      <vt:lpstr>Feelings</vt:lpstr>
      <vt:lpstr>Parents’ explanations of  Museum Science Exhibits</vt:lpstr>
      <vt:lpstr>Parents’ explanations of  Museum Science Exhibits</vt:lpstr>
      <vt:lpstr>Parents’ explanations of  Museum Science Exhibits</vt:lpstr>
      <vt:lpstr>Parents’ explanations of  Museum Science Exhibits</vt:lpstr>
      <vt:lpstr>Parents’ explanations of  Museum Science Exhibits</vt:lpstr>
      <vt:lpstr>Parents’ explanations of  Museum Science Exhibits</vt:lpstr>
      <vt:lpstr>STEM Faculty’s judgments of  lab manager applicant</vt:lpstr>
      <vt:lpstr>STEM Faculty’s judgments of  lab manager applicant</vt:lpstr>
      <vt:lpstr>STEM Faculty’s judgments of  lab manager applicant</vt:lpstr>
      <vt:lpstr>STEM Faculty’s judgments of  lab manager applicant</vt:lpstr>
      <vt:lpstr>STEM Faculty’s judgments of  lab manager applicant</vt:lpstr>
      <vt:lpstr>STEM Faculty’s judgments of  lab manager applicant</vt:lpstr>
      <vt:lpstr>Salary Offered</vt:lpstr>
      <vt:lpstr>Salary Offered</vt:lpstr>
      <vt:lpstr>Salary Offered</vt:lpstr>
      <vt:lpstr>PowerPoint Presentation</vt:lpstr>
      <vt:lpstr>Measuring Implicit Bias</vt:lpstr>
      <vt:lpstr>Implicit Association Test (IAT)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Gender-Science on Project Implicit</vt:lpstr>
      <vt:lpstr>Gender-Science on Project Implicit</vt:lpstr>
      <vt:lpstr>Gender-Science on Project Implicit</vt:lpstr>
      <vt:lpstr>Same for Men and Women (unless…)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Variation</vt:lpstr>
      <vt:lpstr>8th-grade TIMSS Gender Gap</vt:lpstr>
      <vt:lpstr>8th-grade TIMSS Gender Gap</vt:lpstr>
      <vt:lpstr>8th-grade TIMSS Gender Gap</vt:lpstr>
      <vt:lpstr>Greater 8th-grade Boys’ Advantage correlated with greater country-level implicit bias, r = .60</vt:lpstr>
      <vt:lpstr>Math-is-male stereotype in Differential Equations Courses</vt:lpstr>
      <vt:lpstr>Math-is-male stereotype in Differential Equations Courses</vt:lpstr>
      <vt:lpstr>Math-is-male stereotype in Differential Equations Courses</vt:lpstr>
      <vt:lpstr>PowerPoint Presentation</vt:lpstr>
      <vt:lpstr>PowerPoint Presentation</vt:lpstr>
      <vt:lpstr>PowerPoint Presentation</vt:lpstr>
      <vt:lpstr>PowerPoint Presentation</vt:lpstr>
      <vt:lpstr>PowerPoint Presentation</vt:lpstr>
      <vt:lpstr>Thank you</vt:lpstr>
      <vt:lpstr>Strategies for breaking the cycle</vt:lpstr>
      <vt:lpstr>Implicit biases most influential when…</vt:lpstr>
      <vt:lpstr>The Ohio State University Dr. Scott Herness, Assoc. Dean, Grad. School</vt:lpstr>
      <vt:lpstr>University of Minnesota Scott Lanyon -Dept. of Ecology, Evolution, and Behavior</vt:lpstr>
      <vt:lpstr>Implicit Leadership-is-Male stereotype undone by  exposure to female leaders</vt:lpstr>
      <vt:lpstr>Exposure to female profs</vt:lpstr>
      <vt:lpstr>PowerPoint Presentation</vt:lpstr>
      <vt:lpstr>PowerPoint Presentation</vt:lpstr>
      <vt:lpstr>Evaluation of Candidates: Promote Awareness of Evaluation Bias</vt:lpstr>
      <vt:lpstr>Focus on Multiple Specific Criteria  during Evaluation</vt:lpstr>
      <vt:lpstr>Thank you</vt:lpstr>
      <vt:lpstr>Top Mistakes in Recruitment</vt:lpstr>
    </vt:vector>
  </TitlesOfParts>
  <Company>Society for Neuroscience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Scanlon</dc:creator>
  <cp:lastModifiedBy>Cynthia Cheatham</cp:lastModifiedBy>
  <cp:revision>69</cp:revision>
  <cp:lastPrinted>2013-04-16T21:03:03Z</cp:lastPrinted>
  <dcterms:created xsi:type="dcterms:W3CDTF">2013-04-16T15:22:46Z</dcterms:created>
  <dcterms:modified xsi:type="dcterms:W3CDTF">2013-06-12T20:21:06Z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0x010100F5D6622726B2DA449D226B1450EB17C0</vt:lpwstr>
  </property>
  <property fmtid="{D5CDD505-2E9C-101B-9397-08002B2CF9AE}" pid="3" name="_dlc_DocIdItemGuid">
    <vt:lpwstr>692470ea-e9dd-4a22-b597-66936987aecf</vt:lpwstr>
  </property>
</Properties>
</file>